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slideLayouts/slideLayout33.xml" ContentType="application/vnd.openxmlformats-officedocument.presentationml.slideLayout+xml"/>
  <Override PartName="/ppt/theme/theme6.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6" r:id="rId2"/>
    <p:sldMasterId id="2147483668" r:id="rId3"/>
    <p:sldMasterId id="2147483670" r:id="rId4"/>
    <p:sldMasterId id="2147483662" r:id="rId5"/>
    <p:sldMasterId id="2147483692" r:id="rId6"/>
    <p:sldMasterId id="2147483689" r:id="rId7"/>
  </p:sldMasterIdLst>
  <p:notesMasterIdLst>
    <p:notesMasterId r:id="rId63"/>
  </p:notesMasterIdLst>
  <p:sldIdLst>
    <p:sldId id="258" r:id="rId8"/>
    <p:sldId id="365" r:id="rId9"/>
    <p:sldId id="2726" r:id="rId10"/>
    <p:sldId id="2725" r:id="rId11"/>
    <p:sldId id="3621" r:id="rId12"/>
    <p:sldId id="3622" r:id="rId13"/>
    <p:sldId id="3620" r:id="rId14"/>
    <p:sldId id="427" r:id="rId15"/>
    <p:sldId id="489" r:id="rId16"/>
    <p:sldId id="473" r:id="rId17"/>
    <p:sldId id="486" r:id="rId18"/>
    <p:sldId id="487" r:id="rId19"/>
    <p:sldId id="488" r:id="rId20"/>
    <p:sldId id="428" r:id="rId21"/>
    <p:sldId id="490" r:id="rId22"/>
    <p:sldId id="491" r:id="rId23"/>
    <p:sldId id="433" r:id="rId24"/>
    <p:sldId id="436" r:id="rId25"/>
    <p:sldId id="437" r:id="rId26"/>
    <p:sldId id="3623" r:id="rId27"/>
    <p:sldId id="438" r:id="rId28"/>
    <p:sldId id="440" r:id="rId29"/>
    <p:sldId id="637" r:id="rId30"/>
    <p:sldId id="442" r:id="rId31"/>
    <p:sldId id="619" r:id="rId32"/>
    <p:sldId id="620" r:id="rId33"/>
    <p:sldId id="624" r:id="rId34"/>
    <p:sldId id="625" r:id="rId35"/>
    <p:sldId id="626" r:id="rId36"/>
    <p:sldId id="627" r:id="rId37"/>
    <p:sldId id="629" r:id="rId38"/>
    <p:sldId id="839" r:id="rId39"/>
    <p:sldId id="840" r:id="rId40"/>
    <p:sldId id="630" r:id="rId41"/>
    <p:sldId id="643" r:id="rId42"/>
    <p:sldId id="1122" r:id="rId43"/>
    <p:sldId id="644" r:id="rId44"/>
    <p:sldId id="645" r:id="rId45"/>
    <p:sldId id="646" r:id="rId46"/>
    <p:sldId id="647" r:id="rId47"/>
    <p:sldId id="648" r:id="rId48"/>
    <p:sldId id="649" r:id="rId49"/>
    <p:sldId id="650" r:id="rId50"/>
    <p:sldId id="651" r:id="rId51"/>
    <p:sldId id="652" r:id="rId52"/>
    <p:sldId id="653" r:id="rId53"/>
    <p:sldId id="663" r:id="rId54"/>
    <p:sldId id="654" r:id="rId55"/>
    <p:sldId id="655" r:id="rId56"/>
    <p:sldId id="656" r:id="rId57"/>
    <p:sldId id="658" r:id="rId58"/>
    <p:sldId id="657" r:id="rId59"/>
    <p:sldId id="659" r:id="rId60"/>
    <p:sldId id="660" r:id="rId61"/>
    <p:sldId id="661" r:id="rId6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467D"/>
    <a:srgbClr val="BF858A"/>
    <a:srgbClr val="473C78"/>
    <a:srgbClr val="18256E"/>
    <a:srgbClr val="211952"/>
    <a:srgbClr val="1C286F"/>
    <a:srgbClr val="C1868A"/>
    <a:srgbClr val="B4828C"/>
    <a:srgbClr val="F0F0F4"/>
    <a:srgbClr val="E5EA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48367" autoAdjust="0"/>
  </p:normalViewPr>
  <p:slideViewPr>
    <p:cSldViewPr snapToGrid="0">
      <p:cViewPr>
        <p:scale>
          <a:sx n="95" d="100"/>
          <a:sy n="95" d="100"/>
        </p:scale>
        <p:origin x="1760" y="160"/>
      </p:cViewPr>
      <p:guideLst/>
    </p:cSldViewPr>
  </p:slideViewPr>
  <p:notesTextViewPr>
    <p:cViewPr>
      <p:scale>
        <a:sx n="1" d="1"/>
        <a:sy n="1" d="1"/>
      </p:scale>
      <p:origin x="0" y="0"/>
    </p:cViewPr>
  </p:notesTextViewPr>
  <p:notesViewPr>
    <p:cSldViewPr snapToGrid="0">
      <p:cViewPr varScale="1">
        <p:scale>
          <a:sx n="69" d="100"/>
          <a:sy n="69" d="100"/>
        </p:scale>
        <p:origin x="2986" y="53"/>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30.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png"/><Relationship Id="rId1" Type="http://schemas.openxmlformats.org/officeDocument/2006/relationships/image" Target="../media/image40.wmf"/><Relationship Id="rId5" Type="http://schemas.openxmlformats.org/officeDocument/2006/relationships/image" Target="../media/image34.wmf"/><Relationship Id="rId4" Type="http://schemas.openxmlformats.org/officeDocument/2006/relationships/image" Target="../media/image43.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image" Target="../media/image47.pn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png"/><Relationship Id="rId1" Type="http://schemas.openxmlformats.org/officeDocument/2006/relationships/image" Target="../media/image22.png"/><Relationship Id="rId4" Type="http://schemas.openxmlformats.org/officeDocument/2006/relationships/image" Target="../media/image4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1727"/>
          </a:xfrm>
          <a:prstGeom prst="rect">
            <a:avLst/>
          </a:prstGeom>
        </p:spPr>
        <p:txBody>
          <a:bodyPr vert="horz" lIns="96661" tIns="48331" rIns="96661" bIns="48331" rtlCol="0"/>
          <a:lstStyle>
            <a:lvl1pPr algn="l">
              <a:defRPr sz="1300"/>
            </a:lvl1pPr>
          </a:lstStyle>
          <a:p>
            <a:r>
              <a:rPr lang="en-US" dirty="0"/>
              <a:t>Introduction | Image</a:t>
            </a:r>
          </a:p>
        </p:txBody>
      </p:sp>
      <p:sp>
        <p:nvSpPr>
          <p:cNvPr id="3" name="Date Placeholder 2"/>
          <p:cNvSpPr>
            <a:spLocks noGrp="1"/>
          </p:cNvSpPr>
          <p:nvPr>
            <p:ph type="dt" idx="1"/>
          </p:nvPr>
        </p:nvSpPr>
        <p:spPr>
          <a:xfrm>
            <a:off x="4143587" y="1"/>
            <a:ext cx="3169920" cy="481727"/>
          </a:xfrm>
          <a:prstGeom prst="rect">
            <a:avLst/>
          </a:prstGeom>
        </p:spPr>
        <p:txBody>
          <a:bodyPr vert="horz" lIns="96661" tIns="48331" rIns="96661" bIns="48331" rtlCol="0"/>
          <a:lstStyle>
            <a:lvl1pPr algn="r">
              <a:defRPr sz="1300"/>
            </a:lvl1pPr>
          </a:lstStyle>
          <a:p>
            <a:fld id="{C4066C6F-63AD-4DCC-8686-081E8E70D08C}" type="datetimeFigureOut">
              <a:rPr lang="en-US" smtClean="0"/>
              <a:t>2/20/24</a:t>
            </a:fld>
            <a:endParaRPr lang="en-US"/>
          </a:p>
        </p:txBody>
      </p:sp>
      <p:sp>
        <p:nvSpPr>
          <p:cNvPr id="4" name="Slide Image Placeholder 3"/>
          <p:cNvSpPr>
            <a:spLocks noGrp="1" noRot="1" noChangeAspect="1"/>
          </p:cNvSpPr>
          <p:nvPr>
            <p:ph type="sldImg" idx="2"/>
          </p:nvPr>
        </p:nvSpPr>
        <p:spPr>
          <a:xfrm>
            <a:off x="112358" y="895745"/>
            <a:ext cx="7090482" cy="3988543"/>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112358" y="5178878"/>
            <a:ext cx="7090482" cy="3222174"/>
          </a:xfrm>
          <a:prstGeom prst="rect">
            <a:avLst/>
          </a:prstGeom>
        </p:spPr>
        <p:txBody>
          <a:bodyPr vert="horz" lIns="96661" tIns="48331" rIns="96661" bIns="4833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4143587" y="9119476"/>
            <a:ext cx="3169920" cy="481726"/>
          </a:xfrm>
          <a:prstGeom prst="rect">
            <a:avLst/>
          </a:prstGeom>
        </p:spPr>
        <p:txBody>
          <a:bodyPr vert="horz" lIns="96661" tIns="48331" rIns="96661" bIns="48331" rtlCol="0" anchor="b"/>
          <a:lstStyle>
            <a:lvl1pPr algn="r">
              <a:defRPr sz="1300"/>
            </a:lvl1pPr>
          </a:lstStyle>
          <a:p>
            <a:fld id="{6D248992-1614-491F-A883-534E9B55DA9C}" type="slidenum">
              <a:rPr lang="en-US" smtClean="0"/>
              <a:t>‹#›</a:t>
            </a:fld>
            <a:endParaRPr lang="en-US"/>
          </a:p>
        </p:txBody>
      </p:sp>
      <p:sp>
        <p:nvSpPr>
          <p:cNvPr id="8" name="TextBox 7">
            <a:extLst>
              <a:ext uri="{FF2B5EF4-FFF2-40B4-BE49-F238E27FC236}">
                <a16:creationId xmlns:a16="http://schemas.microsoft.com/office/drawing/2014/main" id="{E708EA5E-5D89-CD99-C6A4-9E9F1A8A918B}"/>
              </a:ext>
            </a:extLst>
          </p:cNvPr>
          <p:cNvSpPr txBox="1"/>
          <p:nvPr/>
        </p:nvSpPr>
        <p:spPr>
          <a:xfrm>
            <a:off x="0" y="9129506"/>
            <a:ext cx="4143587" cy="461665"/>
          </a:xfrm>
          <a:prstGeom prst="rect">
            <a:avLst/>
          </a:prstGeom>
          <a:noFill/>
        </p:spPr>
        <p:txBody>
          <a:bodyPr wrap="square" rtlCol="0">
            <a:spAutoFit/>
          </a:bodyPr>
          <a:lstStyle/>
          <a:p>
            <a:r>
              <a:rPr lang="en-US" sz="2400" dirty="0">
                <a:solidFill>
                  <a:schemeClr val="tx1"/>
                </a:solidFill>
                <a:latin typeface="Norwester" panose="00000506000000000000" pitchFamily="50" charset="0"/>
              </a:rPr>
              <a:t>CSCI 1430: COMPUTER VISION</a:t>
            </a:r>
          </a:p>
        </p:txBody>
      </p:sp>
    </p:spTree>
    <p:extLst>
      <p:ext uri="{BB962C8B-B14F-4D97-AF65-F5344CB8AC3E}">
        <p14:creationId xmlns:p14="http://schemas.microsoft.com/office/powerpoint/2010/main" val="3607668785"/>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flickr.com/photos/131794563@N05/18045025168" TargetMode="External"/><Relationship Id="rId2" Type="http://schemas.openxmlformats.org/officeDocument/2006/relationships/slide" Target="../slides/slide38.xml"/><Relationship Id="rId1" Type="http://schemas.openxmlformats.org/officeDocument/2006/relationships/notesMaster" Target="../notesMasters/notesMaster1.xml"/><Relationship Id="rId5" Type="http://schemas.openxmlformats.org/officeDocument/2006/relationships/hyperlink" Target="https://creativecommons.org/licenses/by/2.0" TargetMode="External"/><Relationship Id="rId4" Type="http://schemas.openxmlformats.org/officeDocument/2006/relationships/hyperlink" Target="https://www.flickr.com/people/131794563@N05/"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248992-1614-491F-A883-534E9B55DA9C}" type="slidenum">
              <a:rPr lang="en-US" smtClean="0"/>
              <a:t>1</a:t>
            </a:fld>
            <a:endParaRPr lang="en-US"/>
          </a:p>
        </p:txBody>
      </p:sp>
    </p:spTree>
    <p:extLst>
      <p:ext uri="{BB962C8B-B14F-4D97-AF65-F5344CB8AC3E}">
        <p14:creationId xmlns:p14="http://schemas.microsoft.com/office/powerpoint/2010/main" val="2444952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248992-1614-491F-A883-534E9B55DA9C}" type="slidenum">
              <a:rPr lang="en-US" smtClean="0"/>
              <a:t>2</a:t>
            </a:fld>
            <a:endParaRPr lang="en-US"/>
          </a:p>
        </p:txBody>
      </p:sp>
    </p:spTree>
    <p:extLst>
      <p:ext uri="{BB962C8B-B14F-4D97-AF65-F5344CB8AC3E}">
        <p14:creationId xmlns:p14="http://schemas.microsoft.com/office/powerpoint/2010/main" val="4042433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3</a:t>
            </a:fld>
            <a:endParaRPr lang="en-US"/>
          </a:p>
        </p:txBody>
      </p:sp>
    </p:spTree>
    <p:extLst>
      <p:ext uri="{BB962C8B-B14F-4D97-AF65-F5344CB8AC3E}">
        <p14:creationId xmlns:p14="http://schemas.microsoft.com/office/powerpoint/2010/main" val="1987240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4</a:t>
            </a:fld>
            <a:endParaRPr lang="en-US"/>
          </a:p>
        </p:txBody>
      </p:sp>
    </p:spTree>
    <p:extLst>
      <p:ext uri="{BB962C8B-B14F-4D97-AF65-F5344CB8AC3E}">
        <p14:creationId xmlns:p14="http://schemas.microsoft.com/office/powerpoint/2010/main" val="2928117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t>The white lines in the edge image on the right side correspond to edges in the original image</a:t>
            </a:r>
          </a:p>
        </p:txBody>
      </p:sp>
      <p:sp>
        <p:nvSpPr>
          <p:cNvPr id="4" name="Slide Number Placeholder 3"/>
          <p:cNvSpPr>
            <a:spLocks noGrp="1"/>
          </p:cNvSpPr>
          <p:nvPr>
            <p:ph type="sldNum" sz="quarter" idx="5"/>
          </p:nvPr>
        </p:nvSpPr>
        <p:spPr/>
        <p:txBody>
          <a:bodyPr/>
          <a:lstStyle/>
          <a:p>
            <a:fld id="{6D248992-1614-491F-A883-534E9B55DA9C}" type="slidenum">
              <a:rPr lang="en-US" smtClean="0"/>
              <a:t>5</a:t>
            </a:fld>
            <a:endParaRPr lang="en-US"/>
          </a:p>
        </p:txBody>
      </p:sp>
    </p:spTree>
    <p:extLst>
      <p:ext uri="{BB962C8B-B14F-4D97-AF65-F5344CB8AC3E}">
        <p14:creationId xmlns:p14="http://schemas.microsoft.com/office/powerpoint/2010/main" val="1938522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t>Sharp changes in image intensity correspond visually to regions where there is a sudden change in the color/brightness of an image (an edge!).</a:t>
            </a:r>
          </a:p>
          <a:p>
            <a:r>
              <a:rPr lang="en-US" dirty="0"/>
              <a:t>Edges are fundamental for recognition, reconstruction, and reorganization.</a:t>
            </a:r>
          </a:p>
        </p:txBody>
      </p:sp>
      <p:sp>
        <p:nvSpPr>
          <p:cNvPr id="4" name="Slide Number Placeholder 3"/>
          <p:cNvSpPr>
            <a:spLocks noGrp="1"/>
          </p:cNvSpPr>
          <p:nvPr>
            <p:ph type="sldNum" sz="quarter" idx="5"/>
          </p:nvPr>
        </p:nvSpPr>
        <p:spPr/>
        <p:txBody>
          <a:bodyPr/>
          <a:lstStyle/>
          <a:p>
            <a:fld id="{6D248992-1614-491F-A883-534E9B55DA9C}" type="slidenum">
              <a:rPr lang="en-US" smtClean="0"/>
              <a:t>6</a:t>
            </a:fld>
            <a:endParaRPr lang="en-US"/>
          </a:p>
        </p:txBody>
      </p:sp>
    </p:spTree>
    <p:extLst>
      <p:ext uri="{BB962C8B-B14F-4D97-AF65-F5344CB8AC3E}">
        <p14:creationId xmlns:p14="http://schemas.microsoft.com/office/powerpoint/2010/main" val="3613499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7</a:t>
            </a:fld>
            <a:endParaRPr lang="en-US"/>
          </a:p>
        </p:txBody>
      </p:sp>
    </p:spTree>
    <p:extLst>
      <p:ext uri="{BB962C8B-B14F-4D97-AF65-F5344CB8AC3E}">
        <p14:creationId xmlns:p14="http://schemas.microsoft.com/office/powerpoint/2010/main" val="909343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9809659-2930-400E-A114-F176663BD443}" type="slidenum">
              <a:rPr lang="en-US" altLang="en-US" smtClean="0"/>
              <a:pPr>
                <a:spcBef>
                  <a:spcPct val="0"/>
                </a:spcBef>
              </a:pPr>
              <a:t>8</a:t>
            </a:fld>
            <a:endParaRPr lang="en-US" altLang="en-US"/>
          </a:p>
        </p:txBody>
      </p:sp>
      <p:sp>
        <p:nvSpPr>
          <p:cNvPr id="19459" name="Rectangle 2"/>
          <p:cNvSpPr>
            <a:spLocks noGrp="1" noRot="1" noChangeAspect="1" noChangeArrowheads="1" noTextEdit="1"/>
          </p:cNvSpPr>
          <p:nvPr>
            <p:ph type="sldImg"/>
          </p:nvPr>
        </p:nvSpPr>
        <p:spPr bwMode="auto">
          <a:xfrm>
            <a:off x="381000" y="682625"/>
            <a:ext cx="607060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Surface orientation discontinuity: caused by physical edges in the 3D object in question </a:t>
            </a:r>
          </a:p>
          <a:p>
            <a:pPr eaLnBrk="1" hangingPunct="1"/>
            <a:r>
              <a:rPr lang="en-US" altLang="en-US" dirty="0"/>
              <a:t>Depth discontinuity: caused when the foreground becomes the background (as viewed from a certain perspective)</a:t>
            </a:r>
          </a:p>
          <a:p>
            <a:pPr eaLnBrk="1" hangingPunct="1"/>
            <a:r>
              <a:rPr lang="en-US" altLang="en-US" dirty="0"/>
              <a:t>Surface color discontinuity: caused by differences in colors between </a:t>
            </a:r>
          </a:p>
          <a:p>
            <a:pPr eaLnBrk="1" hangingPunct="1"/>
            <a:r>
              <a:rPr lang="en-US" altLang="en-US" dirty="0"/>
              <a:t>Illumination discontinuity: caused by lighting/shadows</a:t>
            </a:r>
          </a:p>
        </p:txBody>
      </p:sp>
    </p:spTree>
    <p:extLst>
      <p:ext uri="{BB962C8B-B14F-4D97-AF65-F5344CB8AC3E}">
        <p14:creationId xmlns:p14="http://schemas.microsoft.com/office/powerpoint/2010/main" val="3177257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9</a:t>
            </a:fld>
            <a:endParaRPr lang="en-US"/>
          </a:p>
        </p:txBody>
      </p:sp>
    </p:spTree>
    <p:extLst>
      <p:ext uri="{BB962C8B-B14F-4D97-AF65-F5344CB8AC3E}">
        <p14:creationId xmlns:p14="http://schemas.microsoft.com/office/powerpoint/2010/main" val="4044881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248992-1614-491F-A883-534E9B55DA9C}" type="slidenum">
              <a:rPr lang="en-US" smtClean="0"/>
              <a:t>10</a:t>
            </a:fld>
            <a:endParaRPr lang="en-US"/>
          </a:p>
        </p:txBody>
      </p:sp>
    </p:spTree>
    <p:extLst>
      <p:ext uri="{BB962C8B-B14F-4D97-AF65-F5344CB8AC3E}">
        <p14:creationId xmlns:p14="http://schemas.microsoft.com/office/powerpoint/2010/main" val="53870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t>We can zoom into a small patch in the image. We interpret the changes between the vertical bars as edges; think about what type of discontinuity each is caused by.</a:t>
            </a:r>
          </a:p>
        </p:txBody>
      </p:sp>
      <p:sp>
        <p:nvSpPr>
          <p:cNvPr id="4" name="Slide Number Placeholder 3"/>
          <p:cNvSpPr>
            <a:spLocks noGrp="1"/>
          </p:cNvSpPr>
          <p:nvPr>
            <p:ph type="sldNum" sz="quarter" idx="5"/>
          </p:nvPr>
        </p:nvSpPr>
        <p:spPr/>
        <p:txBody>
          <a:bodyPr/>
          <a:lstStyle/>
          <a:p>
            <a:fld id="{6D248992-1614-491F-A883-534E9B55DA9C}" type="slidenum">
              <a:rPr lang="en-US" smtClean="0"/>
              <a:t>11</a:t>
            </a:fld>
            <a:endParaRPr lang="en-US"/>
          </a:p>
        </p:txBody>
      </p:sp>
    </p:spTree>
    <p:extLst>
      <p:ext uri="{BB962C8B-B14F-4D97-AF65-F5344CB8AC3E}">
        <p14:creationId xmlns:p14="http://schemas.microsoft.com/office/powerpoint/2010/main" val="3668439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12</a:t>
            </a:fld>
            <a:endParaRPr lang="en-US"/>
          </a:p>
        </p:txBody>
      </p:sp>
    </p:spTree>
    <p:extLst>
      <p:ext uri="{BB962C8B-B14F-4D97-AF65-F5344CB8AC3E}">
        <p14:creationId xmlns:p14="http://schemas.microsoft.com/office/powerpoint/2010/main" val="1506527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13</a:t>
            </a:fld>
            <a:endParaRPr lang="en-US"/>
          </a:p>
        </p:txBody>
      </p:sp>
    </p:spTree>
    <p:extLst>
      <p:ext uri="{BB962C8B-B14F-4D97-AF65-F5344CB8AC3E}">
        <p14:creationId xmlns:p14="http://schemas.microsoft.com/office/powerpoint/2010/main" val="17474764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B65E11C-5789-4C40-954F-B802002984BD}" type="slidenum">
              <a:rPr lang="en-US" altLang="en-US" smtClean="0"/>
              <a:pPr>
                <a:spcBef>
                  <a:spcPct val="0"/>
                </a:spcBef>
              </a:pPr>
              <a:t>14</a:t>
            </a:fld>
            <a:endParaRPr lang="en-US" altLang="en-US"/>
          </a:p>
        </p:txBody>
      </p:sp>
      <p:sp>
        <p:nvSpPr>
          <p:cNvPr id="25603"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The first derivative is strongest (i.e. has the highest magnitude) where the intensity changes most rapidly. The sign of the derivative depends on whether the intensity falls from high to low or rises from low to high.</a:t>
            </a:r>
          </a:p>
        </p:txBody>
      </p:sp>
    </p:spTree>
    <p:extLst>
      <p:ext uri="{BB962C8B-B14F-4D97-AF65-F5344CB8AC3E}">
        <p14:creationId xmlns:p14="http://schemas.microsoft.com/office/powerpoint/2010/main" val="20464029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t>Consider a single row of pixels (a ‘scan line’) from the image. Notice how the spikes in the derivative function correspond to the regions of most rapid change in the intensity function.</a:t>
            </a:r>
          </a:p>
        </p:txBody>
      </p:sp>
      <p:sp>
        <p:nvSpPr>
          <p:cNvPr id="4" name="Slide Number Placeholder 3"/>
          <p:cNvSpPr>
            <a:spLocks noGrp="1"/>
          </p:cNvSpPr>
          <p:nvPr>
            <p:ph type="sldNum" sz="quarter" idx="5"/>
          </p:nvPr>
        </p:nvSpPr>
        <p:spPr/>
        <p:txBody>
          <a:bodyPr/>
          <a:lstStyle/>
          <a:p>
            <a:fld id="{6D248992-1614-491F-A883-534E9B55DA9C}" type="slidenum">
              <a:rPr lang="en-US" smtClean="0"/>
              <a:t>15</a:t>
            </a:fld>
            <a:endParaRPr lang="en-US"/>
          </a:p>
        </p:txBody>
      </p:sp>
    </p:spTree>
    <p:extLst>
      <p:ext uri="{BB962C8B-B14F-4D97-AF65-F5344CB8AC3E}">
        <p14:creationId xmlns:p14="http://schemas.microsoft.com/office/powerpoint/2010/main" val="4248743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t>But, again, real images are noisy, which results in lots of noise in the first derivative and starts to overwhelm the peaks.</a:t>
            </a:r>
          </a:p>
        </p:txBody>
      </p:sp>
      <p:sp>
        <p:nvSpPr>
          <p:cNvPr id="4" name="Slide Number Placeholder 3"/>
          <p:cNvSpPr>
            <a:spLocks noGrp="1"/>
          </p:cNvSpPr>
          <p:nvPr>
            <p:ph type="sldNum" sz="quarter" idx="5"/>
          </p:nvPr>
        </p:nvSpPr>
        <p:spPr/>
        <p:txBody>
          <a:bodyPr/>
          <a:lstStyle/>
          <a:p>
            <a:fld id="{6D248992-1614-491F-A883-534E9B55DA9C}" type="slidenum">
              <a:rPr lang="en-US" smtClean="0"/>
              <a:t>16</a:t>
            </a:fld>
            <a:endParaRPr lang="en-US"/>
          </a:p>
        </p:txBody>
      </p:sp>
    </p:spTree>
    <p:extLst>
      <p:ext uri="{BB962C8B-B14F-4D97-AF65-F5344CB8AC3E}">
        <p14:creationId xmlns:p14="http://schemas.microsoft.com/office/powerpoint/2010/main" val="639539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00FB612-D7CD-4C4B-A65B-402484656CCA}" type="slidenum">
              <a:rPr lang="en-US" altLang="en-US" smtClean="0"/>
              <a:pPr>
                <a:spcBef>
                  <a:spcPct val="0"/>
                </a:spcBef>
              </a:pPr>
              <a:t>17</a:t>
            </a:fld>
            <a:endParaRPr lang="en-US" altLang="en-US"/>
          </a:p>
        </p:txBody>
      </p:sp>
      <p:sp>
        <p:nvSpPr>
          <p:cNvPr id="29699" name="Rectangle 2"/>
          <p:cNvSpPr>
            <a:spLocks noGrp="1" noRot="1" noChangeAspect="1" noChangeArrowheads="1" noTextEdit="1"/>
          </p:cNvSpPr>
          <p:nvPr>
            <p:ph type="sldImg"/>
          </p:nvPr>
        </p:nvSpPr>
        <p:spPr bwMode="auto">
          <a:xfrm>
            <a:off x="381000" y="682625"/>
            <a:ext cx="607060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Hmm… it would be almost impossible to detect where the edge occurred by inspecting the derivative graph with all that noise.</a:t>
            </a:r>
          </a:p>
        </p:txBody>
      </p:sp>
    </p:spTree>
    <p:extLst>
      <p:ext uri="{BB962C8B-B14F-4D97-AF65-F5344CB8AC3E}">
        <p14:creationId xmlns:p14="http://schemas.microsoft.com/office/powerpoint/2010/main" val="1277064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D7EB419-3063-44B8-98A4-F45E169C068E}" type="slidenum">
              <a:rPr lang="en-US" altLang="en-US" smtClean="0"/>
              <a:pPr>
                <a:spcBef>
                  <a:spcPct val="0"/>
                </a:spcBef>
              </a:pPr>
              <a:t>18</a:t>
            </a:fld>
            <a:endParaRPr lang="en-US" altLang="en-US"/>
          </a:p>
        </p:txBody>
      </p:sp>
      <p:sp>
        <p:nvSpPr>
          <p:cNvPr id="33795" name="Rectangle 2"/>
          <p:cNvSpPr>
            <a:spLocks noGrp="1" noRot="1" noChangeAspect="1" noChangeArrowheads="1" noTextEdit="1"/>
          </p:cNvSpPr>
          <p:nvPr>
            <p:ph type="sldImg"/>
          </p:nvPr>
        </p:nvSpPr>
        <p:spPr bwMode="auto">
          <a:xfrm>
            <a:off x="381000" y="682625"/>
            <a:ext cx="607060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We can fix this by filtering the signal (image) first to smooth out the noise BEFORE computing the derivative! A gaussian filter is common.</a:t>
            </a:r>
          </a:p>
        </p:txBody>
      </p:sp>
    </p:spTree>
    <p:extLst>
      <p:ext uri="{BB962C8B-B14F-4D97-AF65-F5344CB8AC3E}">
        <p14:creationId xmlns:p14="http://schemas.microsoft.com/office/powerpoint/2010/main" val="4233099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B547CD-DF80-4FE8-9FF4-358E8F5C024C}" type="slidenum">
              <a:rPr lang="en-US" altLang="en-US" smtClean="0"/>
              <a:pPr>
                <a:spcBef>
                  <a:spcPct val="0"/>
                </a:spcBef>
              </a:pPr>
              <a:t>19</a:t>
            </a:fld>
            <a:endParaRPr lang="en-US" altLang="en-US"/>
          </a:p>
        </p:txBody>
      </p:sp>
      <p:sp>
        <p:nvSpPr>
          <p:cNvPr id="35843" name="Rectangle 2"/>
          <p:cNvSpPr>
            <a:spLocks noGrp="1" noRot="1" noChangeAspect="1" noChangeArrowheads="1" noTextEdit="1"/>
          </p:cNvSpPr>
          <p:nvPr>
            <p:ph type="sldImg"/>
          </p:nvPr>
        </p:nvSpPr>
        <p:spPr bwMode="auto">
          <a:xfrm>
            <a:off x="381000" y="682625"/>
            <a:ext cx="607060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47500" lnSpcReduction="20000"/>
          </a:bodyPr>
          <a:lstStyle/>
          <a:p>
            <a:pPr eaLnBrk="1" hangingPunct="1"/>
            <a:r>
              <a:rPr lang="en-US" altLang="en-US" dirty="0"/>
              <a:t>This means that we can compute the derivative just on the filter g and convolve the image by the differentiated filter to get the same result as on the previous slide. </a:t>
            </a:r>
            <a:br>
              <a:rPr lang="en-US" altLang="en-US" dirty="0"/>
            </a:br>
            <a:r>
              <a:rPr lang="en-US" altLang="en-US" dirty="0"/>
              <a:t>Useful because instead of convolving the image twice – once to denoise and once to compute the derivative – we only need to convolve once.</a:t>
            </a:r>
          </a:p>
          <a:p>
            <a:pPr eaLnBrk="1" hangingPunct="1"/>
            <a:endParaRPr lang="en-US" altLang="en-US" dirty="0"/>
          </a:p>
          <a:p>
            <a:pPr eaLnBrk="1" hangingPunct="1"/>
            <a:r>
              <a:rPr lang="en-US" altLang="en-US" dirty="0"/>
              <a:t>-------</a:t>
            </a:r>
          </a:p>
          <a:p>
            <a:pPr eaLnBrk="1" hangingPunct="1"/>
            <a:endParaRPr lang="en-US" altLang="en-US" dirty="0"/>
          </a:p>
          <a:p>
            <a:pPr eaLnBrk="1" hangingPunct="1"/>
            <a:r>
              <a:rPr lang="en-US" altLang="en-US" dirty="0"/>
              <a:t>One student question: “Why don’t we have to apply the chain rule?”</a:t>
            </a:r>
          </a:p>
          <a:p>
            <a:pPr eaLnBrk="1" hangingPunct="1"/>
            <a:endParaRPr lang="en-US" altLang="en-US" dirty="0"/>
          </a:p>
          <a:p>
            <a:r>
              <a:rPr lang="en-US" sz="1600" b="0" i="0" kern="1200" dirty="0">
                <a:solidFill>
                  <a:schemeClr val="tx1"/>
                </a:solidFill>
                <a:effectLst/>
                <a:latin typeface="+mn-lt"/>
                <a:ea typeface="+mn-ea"/>
                <a:cs typeface="+mn-cs"/>
              </a:rPr>
              <a:t>We have d/dx ( f * g ) where f and g are functions, and * is convolution. This represents the continuous case in 1D.</a:t>
            </a:r>
            <a:br>
              <a:rPr lang="en-US" sz="1600" b="0" i="0" kern="1200" dirty="0">
                <a:solidFill>
                  <a:schemeClr val="tx1"/>
                </a:solidFill>
                <a:effectLst/>
                <a:latin typeface="+mn-lt"/>
                <a:ea typeface="+mn-ea"/>
                <a:cs typeface="+mn-cs"/>
              </a:rPr>
            </a:br>
            <a:r>
              <a:rPr lang="en-US" sz="1600" b="0" i="0" kern="1200" dirty="0">
                <a:solidFill>
                  <a:schemeClr val="tx1"/>
                </a:solidFill>
                <a:effectLst/>
                <a:latin typeface="+mn-lt"/>
                <a:ea typeface="+mn-ea"/>
                <a:cs typeface="+mn-cs"/>
              </a:rPr>
              <a:t>We see this identity:</a:t>
            </a:r>
            <a:br>
              <a:rPr lang="en-US" sz="1600" b="0" i="0" kern="1200" dirty="0">
                <a:solidFill>
                  <a:schemeClr val="tx1"/>
                </a:solidFill>
                <a:effectLst/>
                <a:latin typeface="+mn-lt"/>
                <a:ea typeface="+mn-ea"/>
                <a:cs typeface="+mn-cs"/>
              </a:rPr>
            </a:br>
            <a:r>
              <a:rPr lang="en-US" sz="1600" b="0" i="0" kern="1200" dirty="0">
                <a:solidFill>
                  <a:schemeClr val="tx1"/>
                </a:solidFill>
                <a:effectLst/>
                <a:latin typeface="+mn-lt"/>
                <a:ea typeface="+mn-ea"/>
                <a:cs typeface="+mn-cs"/>
              </a:rPr>
              <a:t>d/dx (f * g) = f * dg/</a:t>
            </a:r>
            <a:r>
              <a:rPr lang="en-US" sz="1600" b="0" i="0" kern="1200" dirty="0" err="1">
                <a:solidFill>
                  <a:schemeClr val="tx1"/>
                </a:solidFill>
                <a:effectLst/>
                <a:latin typeface="+mn-lt"/>
                <a:ea typeface="+mn-ea"/>
                <a:cs typeface="+mn-cs"/>
              </a:rPr>
              <a:t>fx</a:t>
            </a:r>
            <a:endParaRPr lang="en-US" sz="1600" b="0" i="0" kern="1200" dirty="0">
              <a:solidFill>
                <a:schemeClr val="tx1"/>
              </a:solidFill>
              <a:effectLst/>
              <a:latin typeface="+mn-lt"/>
              <a:ea typeface="+mn-ea"/>
              <a:cs typeface="+mn-cs"/>
            </a:endParaRPr>
          </a:p>
          <a:p>
            <a:r>
              <a:rPr lang="en-US" sz="1600" b="0" i="0" kern="1200" dirty="0">
                <a:solidFill>
                  <a:schemeClr val="tx1"/>
                </a:solidFill>
                <a:effectLst/>
                <a:latin typeface="+mn-lt"/>
                <a:ea typeface="+mn-ea"/>
                <a:cs typeface="+mn-cs"/>
              </a:rPr>
              <a:t>Due to the commutativity of convolution, this is also true:</a:t>
            </a:r>
            <a:br>
              <a:rPr lang="en-US" sz="1600" b="0" i="0" kern="1200" dirty="0">
                <a:solidFill>
                  <a:schemeClr val="tx1"/>
                </a:solidFill>
                <a:effectLst/>
                <a:latin typeface="+mn-lt"/>
                <a:ea typeface="+mn-ea"/>
                <a:cs typeface="+mn-cs"/>
              </a:rPr>
            </a:br>
            <a:r>
              <a:rPr lang="en-US" sz="1600" b="0" i="0" kern="1200" dirty="0">
                <a:solidFill>
                  <a:schemeClr val="tx1"/>
                </a:solidFill>
                <a:effectLst/>
                <a:latin typeface="+mn-lt"/>
                <a:ea typeface="+mn-ea"/>
                <a:cs typeface="+mn-cs"/>
              </a:rPr>
              <a:t>d/dx (g * f) = f * dg/</a:t>
            </a:r>
            <a:r>
              <a:rPr lang="en-US" sz="1600" b="0" i="0" kern="1200" dirty="0" err="1">
                <a:solidFill>
                  <a:schemeClr val="tx1"/>
                </a:solidFill>
                <a:effectLst/>
                <a:latin typeface="+mn-lt"/>
                <a:ea typeface="+mn-ea"/>
                <a:cs typeface="+mn-cs"/>
              </a:rPr>
              <a:t>fx</a:t>
            </a:r>
            <a:br>
              <a:rPr lang="en-US" sz="1600" b="0" i="0" kern="1200" dirty="0">
                <a:solidFill>
                  <a:schemeClr val="tx1"/>
                </a:solidFill>
                <a:effectLst/>
                <a:latin typeface="+mn-lt"/>
                <a:ea typeface="+mn-ea"/>
                <a:cs typeface="+mn-cs"/>
              </a:rPr>
            </a:br>
            <a:r>
              <a:rPr lang="en-US" sz="1600" b="0" i="0" kern="1200" dirty="0">
                <a:solidFill>
                  <a:schemeClr val="tx1"/>
                </a:solidFill>
                <a:effectLst/>
                <a:latin typeface="+mn-lt"/>
                <a:ea typeface="+mn-ea"/>
                <a:cs typeface="+mn-cs"/>
              </a:rPr>
              <a:t>Or equally:</a:t>
            </a:r>
            <a:br>
              <a:rPr lang="en-US" sz="1600" b="0" i="0" kern="1200" dirty="0">
                <a:solidFill>
                  <a:schemeClr val="tx1"/>
                </a:solidFill>
                <a:effectLst/>
                <a:latin typeface="+mn-lt"/>
                <a:ea typeface="+mn-ea"/>
                <a:cs typeface="+mn-cs"/>
              </a:rPr>
            </a:br>
            <a:r>
              <a:rPr lang="en-US" sz="1600" b="0" i="0" kern="1200" dirty="0">
                <a:solidFill>
                  <a:schemeClr val="tx1"/>
                </a:solidFill>
                <a:effectLst/>
                <a:latin typeface="+mn-lt"/>
                <a:ea typeface="+mn-ea"/>
                <a:cs typeface="+mn-cs"/>
              </a:rPr>
              <a:t>d/dx (f * g) = </a:t>
            </a:r>
            <a:r>
              <a:rPr lang="en-US" sz="1600" b="0" i="0" kern="1200" dirty="0" err="1">
                <a:solidFill>
                  <a:schemeClr val="tx1"/>
                </a:solidFill>
                <a:effectLst/>
                <a:latin typeface="+mn-lt"/>
                <a:ea typeface="+mn-ea"/>
                <a:cs typeface="+mn-cs"/>
              </a:rPr>
              <a:t>df</a:t>
            </a:r>
            <a:r>
              <a:rPr lang="en-US" sz="1600" b="0" i="0" kern="1200" dirty="0">
                <a:solidFill>
                  <a:schemeClr val="tx1"/>
                </a:solidFill>
                <a:effectLst/>
                <a:latin typeface="+mn-lt"/>
                <a:ea typeface="+mn-ea"/>
                <a:cs typeface="+mn-cs"/>
              </a:rPr>
              <a:t>/</a:t>
            </a:r>
            <a:r>
              <a:rPr lang="en-US" sz="1600" b="0" i="0" kern="1200" dirty="0" err="1">
                <a:solidFill>
                  <a:schemeClr val="tx1"/>
                </a:solidFill>
                <a:effectLst/>
                <a:latin typeface="+mn-lt"/>
                <a:ea typeface="+mn-ea"/>
                <a:cs typeface="+mn-cs"/>
              </a:rPr>
              <a:t>fx</a:t>
            </a:r>
            <a:r>
              <a:rPr lang="en-US" sz="1600" b="0" i="0" kern="1200" dirty="0">
                <a:solidFill>
                  <a:schemeClr val="tx1"/>
                </a:solidFill>
                <a:effectLst/>
                <a:latin typeface="+mn-lt"/>
                <a:ea typeface="+mn-ea"/>
                <a:cs typeface="+mn-cs"/>
              </a:rPr>
              <a:t> * g</a:t>
            </a:r>
          </a:p>
          <a:p>
            <a:r>
              <a:rPr lang="en-US" sz="1600" b="0" i="0" kern="1200" dirty="0">
                <a:solidFill>
                  <a:schemeClr val="tx1"/>
                </a:solidFill>
                <a:effectLst/>
                <a:latin typeface="+mn-lt"/>
                <a:ea typeface="+mn-ea"/>
                <a:cs typeface="+mn-cs"/>
              </a:rPr>
              <a:t>The derivative of a convolution of two functions is equal to the derivative of either of the functions convolved with the other function.</a:t>
            </a:r>
            <a:br>
              <a:rPr lang="en-US" sz="1600" b="0" i="0" kern="1200" dirty="0">
                <a:solidFill>
                  <a:schemeClr val="tx1"/>
                </a:solidFill>
                <a:effectLst/>
                <a:latin typeface="+mn-lt"/>
                <a:ea typeface="+mn-ea"/>
                <a:cs typeface="+mn-cs"/>
              </a:rPr>
            </a:br>
            <a:r>
              <a:rPr lang="en-US" sz="1600" b="0" i="0" kern="1200" dirty="0">
                <a:solidFill>
                  <a:schemeClr val="tx1"/>
                </a:solidFill>
                <a:effectLst/>
                <a:latin typeface="+mn-lt"/>
                <a:ea typeface="+mn-ea"/>
                <a:cs typeface="+mn-cs"/>
              </a:rPr>
              <a:t>This also holds for partial derivatives (for 2D convolution).</a:t>
            </a:r>
          </a:p>
          <a:p>
            <a:br>
              <a:rPr lang="en-US" sz="1600" b="0" i="0" kern="1200" dirty="0">
                <a:solidFill>
                  <a:schemeClr val="tx1"/>
                </a:solidFill>
                <a:effectLst/>
                <a:latin typeface="+mn-lt"/>
                <a:ea typeface="+mn-ea"/>
                <a:cs typeface="+mn-cs"/>
              </a:rPr>
            </a:br>
            <a:r>
              <a:rPr lang="en-US" sz="1600" b="0" i="0" kern="1200" dirty="0">
                <a:solidFill>
                  <a:schemeClr val="tx1"/>
                </a:solidFill>
                <a:effectLst/>
                <a:latin typeface="+mn-lt"/>
                <a:ea typeface="+mn-ea"/>
                <a:cs typeface="+mn-cs"/>
              </a:rPr>
              <a:t>Let's look at the 1D continuous convolution case again. We didn't define it in lecture, but let's do it now. Convolution is a definite integral (our product in the discrete case):</a:t>
            </a:r>
          </a:p>
          <a:p>
            <a:r>
              <a:rPr lang="en-US" sz="1600" b="0" i="0" kern="1200" dirty="0">
                <a:solidFill>
                  <a:schemeClr val="tx1"/>
                </a:solidFill>
                <a:effectLst/>
                <a:latin typeface="+mn-lt"/>
                <a:ea typeface="+mn-ea"/>
                <a:cs typeface="+mn-cs"/>
              </a:rPr>
              <a:t>(f * g)(x) = INT( f(k)g(x-k) )dk | k=-inf to k=inf</a:t>
            </a:r>
            <a:br>
              <a:rPr lang="en-US" sz="1600" b="0" i="0" kern="1200" dirty="0">
                <a:solidFill>
                  <a:schemeClr val="tx1"/>
                </a:solidFill>
                <a:effectLst/>
                <a:latin typeface="+mn-lt"/>
                <a:ea typeface="+mn-ea"/>
                <a:cs typeface="+mn-cs"/>
              </a:rPr>
            </a:br>
            <a:r>
              <a:rPr lang="en-US" sz="1600" b="0" i="0" kern="1200" dirty="0">
                <a:solidFill>
                  <a:schemeClr val="tx1"/>
                </a:solidFill>
                <a:effectLst/>
                <a:latin typeface="+mn-lt"/>
                <a:ea typeface="+mn-ea"/>
                <a:cs typeface="+mn-cs"/>
              </a:rPr>
              <a:t>where x is our domain, and k is our dummy variable that slides f over g. Loosely, g would be our image, and f our filter.</a:t>
            </a:r>
          </a:p>
          <a:p>
            <a:r>
              <a:rPr lang="en-US" sz="1600" b="0" i="0" kern="1200" dirty="0">
                <a:solidFill>
                  <a:schemeClr val="tx1"/>
                </a:solidFill>
                <a:effectLst/>
                <a:latin typeface="+mn-lt"/>
                <a:ea typeface="+mn-ea"/>
                <a:cs typeface="+mn-cs"/>
              </a:rPr>
              <a:t>So, when we want d/dx, we're differentiating an integral.</a:t>
            </a:r>
          </a:p>
          <a:p>
            <a:r>
              <a:rPr lang="en-US" sz="1600" b="0" i="0" kern="1200" dirty="0">
                <a:solidFill>
                  <a:schemeClr val="tx1"/>
                </a:solidFill>
                <a:effectLst/>
                <a:latin typeface="+mn-lt"/>
                <a:ea typeface="+mn-ea"/>
                <a:cs typeface="+mn-cs"/>
              </a:rPr>
              <a:t>d/dx (f * g)(x) = d/dx INT( f(k)g(x-k)dk ) | k=-inf to k=inf</a:t>
            </a:r>
          </a:p>
          <a:p>
            <a:r>
              <a:rPr lang="en-US" sz="1600" b="0" i="0" kern="1200" dirty="0">
                <a:solidFill>
                  <a:schemeClr val="tx1"/>
                </a:solidFill>
                <a:effectLst/>
                <a:latin typeface="+mn-lt"/>
                <a:ea typeface="+mn-ea"/>
                <a:cs typeface="+mn-cs"/>
              </a:rPr>
              <a:t>By the </a:t>
            </a:r>
            <a:r>
              <a:rPr lang="en-US" sz="1600" b="0" i="0" kern="1200" dirty="0" err="1">
                <a:solidFill>
                  <a:schemeClr val="tx1"/>
                </a:solidFill>
                <a:effectLst/>
                <a:latin typeface="+mn-lt"/>
                <a:ea typeface="+mn-ea"/>
                <a:cs typeface="+mn-cs"/>
              </a:rPr>
              <a:t>Liebniz</a:t>
            </a:r>
            <a:r>
              <a:rPr lang="en-US" sz="1600" b="0" i="0" kern="1200" dirty="0">
                <a:solidFill>
                  <a:schemeClr val="tx1"/>
                </a:solidFill>
                <a:effectLst/>
                <a:latin typeface="+mn-lt"/>
                <a:ea typeface="+mn-ea"/>
                <a:cs typeface="+mn-cs"/>
              </a:rPr>
              <a:t> rule (differentiation under the integral), as our kernel doesn't depend on x, we can bring the (now partial) derivative inside the integrand.</a:t>
            </a:r>
          </a:p>
          <a:p>
            <a:r>
              <a:rPr lang="en-US" sz="1600" b="0" i="0" kern="1200" dirty="0">
                <a:solidFill>
                  <a:schemeClr val="tx1"/>
                </a:solidFill>
                <a:effectLst/>
                <a:latin typeface="+mn-lt"/>
                <a:ea typeface="+mn-ea"/>
                <a:cs typeface="+mn-cs"/>
              </a:rPr>
              <a:t>d/dx (f * g)(x) = INT( f(k) ∂/∂x g(x-k)dk ) | k=-inf to k=inf</a:t>
            </a:r>
          </a:p>
          <a:p>
            <a:r>
              <a:rPr lang="en-US" sz="1600" b="0" i="0" kern="1200" dirty="0">
                <a:solidFill>
                  <a:schemeClr val="tx1"/>
                </a:solidFill>
                <a:effectLst/>
                <a:latin typeface="+mn-lt"/>
                <a:ea typeface="+mn-ea"/>
                <a:cs typeface="+mn-cs"/>
              </a:rPr>
              <a:t>Which is f * dg/dx.</a:t>
            </a:r>
          </a:p>
          <a:p>
            <a:br>
              <a:rPr lang="en-US" sz="1600" b="0" i="0" kern="1200" dirty="0">
                <a:solidFill>
                  <a:schemeClr val="tx1"/>
                </a:solidFill>
                <a:effectLst/>
                <a:latin typeface="+mn-lt"/>
                <a:ea typeface="+mn-ea"/>
                <a:cs typeface="+mn-cs"/>
              </a:rPr>
            </a:br>
            <a:r>
              <a:rPr lang="en-US" sz="1600" b="0" i="0" kern="1200" dirty="0">
                <a:solidFill>
                  <a:schemeClr val="tx1"/>
                </a:solidFill>
                <a:effectLst/>
                <a:latin typeface="+mn-lt"/>
                <a:ea typeface="+mn-ea"/>
                <a:cs typeface="+mn-cs"/>
              </a:rPr>
              <a:t>The proof for the discrete case with the finite difference operator D can be found similarly (as in Section D.2.4 below), along with proofs of many of the other properties of convolutions.</a:t>
            </a:r>
            <a:br>
              <a:rPr lang="en-US" sz="1600" b="0" i="0" kern="1200" dirty="0">
                <a:solidFill>
                  <a:schemeClr val="tx1"/>
                </a:solidFill>
                <a:effectLst/>
                <a:latin typeface="+mn-lt"/>
                <a:ea typeface="+mn-ea"/>
                <a:cs typeface="+mn-cs"/>
              </a:rPr>
            </a:br>
            <a:r>
              <a:rPr lang="en-US" sz="1600" b="0" i="0" kern="1200" dirty="0">
                <a:solidFill>
                  <a:schemeClr val="tx1"/>
                </a:solidFill>
                <a:effectLst/>
                <a:latin typeface="+mn-lt"/>
                <a:ea typeface="+mn-ea"/>
                <a:cs typeface="+mn-cs"/>
              </a:rPr>
              <a:t>http://web.eecs.utk.edu/~roberts/WebAppendices/D-ConvProperties.pdf</a:t>
            </a:r>
            <a:br>
              <a:rPr lang="en-US" sz="1600" b="0" i="0" kern="1200" dirty="0">
                <a:solidFill>
                  <a:schemeClr val="tx1"/>
                </a:solidFill>
                <a:effectLst/>
                <a:latin typeface="+mn-lt"/>
                <a:ea typeface="+mn-ea"/>
                <a:cs typeface="+mn-cs"/>
              </a:rPr>
            </a:br>
            <a:r>
              <a:rPr lang="en-US" sz="1600" b="0" i="0" kern="1200" dirty="0">
                <a:solidFill>
                  <a:schemeClr val="tx1"/>
                </a:solidFill>
                <a:effectLst/>
                <a:latin typeface="+mn-lt"/>
                <a:ea typeface="+mn-ea"/>
                <a:cs typeface="+mn-cs"/>
              </a:rPr>
              <a:t>Thanks to Prof. Michael Roberts at UTK for this document.</a:t>
            </a:r>
            <a:br>
              <a:rPr lang="en-US" sz="1600" b="0" i="0" kern="1200" dirty="0">
                <a:solidFill>
                  <a:schemeClr val="tx1"/>
                </a:solidFill>
                <a:effectLst/>
                <a:latin typeface="+mn-lt"/>
                <a:ea typeface="+mn-ea"/>
                <a:cs typeface="+mn-cs"/>
              </a:rPr>
            </a:br>
            <a:r>
              <a:rPr lang="en-US" sz="1600" b="0" i="0" kern="1200" dirty="0">
                <a:solidFill>
                  <a:schemeClr val="tx1"/>
                </a:solidFill>
                <a:effectLst/>
                <a:latin typeface="+mn-lt"/>
                <a:ea typeface="+mn-ea"/>
                <a:cs typeface="+mn-cs"/>
              </a:rPr>
              <a:t>Note that Prof. Roberts is in EECS, and is used to convolving time series, so x is usually t.</a:t>
            </a:r>
          </a:p>
          <a:p>
            <a:pPr eaLnBrk="1" hangingPunct="1"/>
            <a:endParaRPr lang="en-US" altLang="en-US" dirty="0"/>
          </a:p>
          <a:p>
            <a:pPr eaLnBrk="1" hangingPunct="1"/>
            <a:endParaRPr lang="en-US" sz="1200" b="0" i="0" kern="1200" dirty="0">
              <a:solidFill>
                <a:schemeClr val="tx1"/>
              </a:solidFill>
              <a:effectLst/>
              <a:latin typeface="+mn-lt"/>
              <a:ea typeface="+mn-ea"/>
              <a:cs typeface="+mn-cs"/>
            </a:endParaRPr>
          </a:p>
          <a:p>
            <a:pPr eaLnBrk="1" hangingPunct="1"/>
            <a:endParaRPr lang="en-US" altLang="en-US" dirty="0"/>
          </a:p>
          <a:p>
            <a:pPr eaLnBrk="1" hangingPunct="1"/>
            <a:endParaRPr lang="en-US" altLang="en-US" dirty="0"/>
          </a:p>
          <a:p>
            <a:pPr eaLnBrk="1" hangingPunct="1"/>
            <a:endParaRPr lang="en-US" altLang="en-US" dirty="0"/>
          </a:p>
        </p:txBody>
      </p:sp>
    </p:spTree>
    <p:extLst>
      <p:ext uri="{BB962C8B-B14F-4D97-AF65-F5344CB8AC3E}">
        <p14:creationId xmlns:p14="http://schemas.microsoft.com/office/powerpoint/2010/main" val="1096282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t>We approximate the derivative by assuming h=1 (because 1 pixel in an image is the smallest step you can take). In other words, our approximation is just the difference between intensity of a neighboring pixel and that of the current pixel.</a:t>
            </a:r>
          </a:p>
          <a:p>
            <a:r>
              <a:rPr lang="en-US" dirty="0"/>
              <a:t>There are other ways to approximate the derivate such as the symmetric form, which process an estimate at the center of pixel f(x). Each has different behavior.</a:t>
            </a:r>
          </a:p>
        </p:txBody>
      </p:sp>
      <p:sp>
        <p:nvSpPr>
          <p:cNvPr id="4" name="Slide Number Placeholder 3"/>
          <p:cNvSpPr>
            <a:spLocks noGrp="1"/>
          </p:cNvSpPr>
          <p:nvPr>
            <p:ph type="sldNum" sz="quarter" idx="5"/>
          </p:nvPr>
        </p:nvSpPr>
        <p:spPr/>
        <p:txBody>
          <a:bodyPr/>
          <a:lstStyle/>
          <a:p>
            <a:fld id="{6D248992-1614-491F-A883-534E9B55DA9C}" type="slidenum">
              <a:rPr lang="en-US" smtClean="0"/>
              <a:t>20</a:t>
            </a:fld>
            <a:endParaRPr lang="en-US"/>
          </a:p>
        </p:txBody>
      </p:sp>
    </p:spTree>
    <p:extLst>
      <p:ext uri="{BB962C8B-B14F-4D97-AF65-F5344CB8AC3E}">
        <p14:creationId xmlns:p14="http://schemas.microsoft.com/office/powerpoint/2010/main" val="1921810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F0FE33A-81B4-4A12-A73E-23A5953530A4}" type="slidenum">
              <a:rPr lang="en-US" altLang="en-US" smtClean="0"/>
              <a:pPr>
                <a:spcBef>
                  <a:spcPct val="0"/>
                </a:spcBef>
              </a:pPr>
              <a:t>21</a:t>
            </a:fld>
            <a:endParaRPr lang="en-US" altLang="en-US"/>
          </a:p>
        </p:txBody>
      </p:sp>
      <p:sp>
        <p:nvSpPr>
          <p:cNvPr id="37891"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2957965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88805F1-5E1D-45FF-90AA-035FADC4D94D}" type="slidenum">
              <a:rPr lang="en-US" altLang="en-US" smtClean="0"/>
              <a:pPr>
                <a:spcBef>
                  <a:spcPct val="0"/>
                </a:spcBef>
              </a:pPr>
              <a:t>22</a:t>
            </a:fld>
            <a:endParaRPr lang="en-US" altLang="en-US"/>
          </a:p>
        </p:txBody>
      </p:sp>
      <p:sp>
        <p:nvSpPr>
          <p:cNvPr id="39939"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The bigger the kernel, the more smoothed out the edges of the image are since we start killing off lower frequencies.</a:t>
            </a:r>
          </a:p>
        </p:txBody>
      </p:sp>
    </p:spTree>
    <p:extLst>
      <p:ext uri="{BB962C8B-B14F-4D97-AF65-F5344CB8AC3E}">
        <p14:creationId xmlns:p14="http://schemas.microsoft.com/office/powerpoint/2010/main" val="2881087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4C78E82-7594-483B-8C44-0D95D89DFDA4}" type="slidenum">
              <a:rPr lang="en-US" altLang="en-US" smtClean="0"/>
              <a:pPr>
                <a:spcBef>
                  <a:spcPct val="0"/>
                </a:spcBef>
              </a:pPr>
              <a:t>23</a:t>
            </a:fld>
            <a:endParaRPr lang="en-US" altLang="en-US"/>
          </a:p>
        </p:txBody>
      </p:sp>
      <p:sp>
        <p:nvSpPr>
          <p:cNvPr id="44035"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680597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4C78E82-7594-483B-8C44-0D95D89DFDA4}" type="slidenum">
              <a:rPr lang="en-US" altLang="en-US" smtClean="0"/>
              <a:pPr>
                <a:spcBef>
                  <a:spcPct val="0"/>
                </a:spcBef>
              </a:pPr>
              <a:t>24</a:t>
            </a:fld>
            <a:endParaRPr lang="en-US" altLang="en-US"/>
          </a:p>
        </p:txBody>
      </p:sp>
      <p:sp>
        <p:nvSpPr>
          <p:cNvPr id="44035"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Jan Johan </a:t>
            </a:r>
            <a:r>
              <a:rPr lang="en-US" dirty="0" err="1"/>
              <a:t>Koenderink</a:t>
            </a:r>
            <a:r>
              <a:rPr lang="en-US" dirty="0"/>
              <a:t> (b. 1943)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Svetlana </a:t>
            </a:r>
            <a:r>
              <a:rPr lang="en-US" dirty="0" err="1"/>
              <a:t>Lazenbik’s</a:t>
            </a:r>
            <a:r>
              <a:rPr lang="en-US" dirty="0"/>
              <a:t> course on Computer Vision: Looking Back to Look Forward</a:t>
            </a:r>
            <a:br>
              <a:rPr lang="en-US" dirty="0"/>
            </a:br>
            <a:br>
              <a:rPr lang="en-US" dirty="0"/>
            </a:br>
            <a:r>
              <a:rPr lang="en-US" dirty="0"/>
              <a:t>David Marr (b. 1945, d.1980) – neuroscientist investigating vision @ MIT. His book was published posthumously after his early death due to ill health.</a:t>
            </a:r>
            <a:br>
              <a:rPr lang="en-US" dirty="0"/>
            </a:br>
            <a:r>
              <a:rPr lang="en-US" dirty="0"/>
              <a:t>Computer vision’s prize for best paper at ICCV (International Conference on Computer Vision) is named after him.</a:t>
            </a:r>
            <a:br>
              <a:rPr lang="en-US" dirty="0"/>
            </a:br>
            <a:r>
              <a:rPr lang="en-US" dirty="0"/>
              <a:t>Foreword: </a:t>
            </a:r>
            <a:br>
              <a:rPr lang="en-US" dirty="0"/>
            </a:br>
            <a:r>
              <a:rPr lang="en-US" dirty="0"/>
              <a:t>https://en.wikipedia.org/wiki/David_Marr_%28neuroscientist%29</a:t>
            </a:r>
          </a:p>
        </p:txBody>
      </p:sp>
    </p:spTree>
    <p:extLst>
      <p:ext uri="{BB962C8B-B14F-4D97-AF65-F5344CB8AC3E}">
        <p14:creationId xmlns:p14="http://schemas.microsoft.com/office/powerpoint/2010/main" val="29753446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25</a:t>
            </a:fld>
            <a:endParaRPr lang="en-US"/>
          </a:p>
        </p:txBody>
      </p:sp>
    </p:spTree>
    <p:extLst>
      <p:ext uri="{BB962C8B-B14F-4D97-AF65-F5344CB8AC3E}">
        <p14:creationId xmlns:p14="http://schemas.microsoft.com/office/powerpoint/2010/main" val="3014070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C3DBD3C-2562-4F39-8F71-CC6FD6763332}" type="slidenum">
              <a:rPr lang="en-US" altLang="en-US" smtClean="0"/>
              <a:pPr>
                <a:spcBef>
                  <a:spcPct val="0"/>
                </a:spcBef>
              </a:pPr>
              <a:t>26</a:t>
            </a:fld>
            <a:endParaRPr lang="en-US" altLang="en-US"/>
          </a:p>
        </p:txBody>
      </p:sp>
      <p:sp>
        <p:nvSpPr>
          <p:cNvPr id="73731"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7478445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t>Brighter edges are edges with higher confidence</a:t>
            </a:r>
          </a:p>
        </p:txBody>
      </p:sp>
      <p:sp>
        <p:nvSpPr>
          <p:cNvPr id="4" name="Slide Number Placeholder 3"/>
          <p:cNvSpPr>
            <a:spLocks noGrp="1"/>
          </p:cNvSpPr>
          <p:nvPr>
            <p:ph type="sldNum" sz="quarter" idx="5"/>
          </p:nvPr>
        </p:nvSpPr>
        <p:spPr/>
        <p:txBody>
          <a:bodyPr/>
          <a:lstStyle/>
          <a:p>
            <a:fld id="{6D248992-1614-491F-A883-534E9B55DA9C}" type="slidenum">
              <a:rPr lang="en-US" smtClean="0"/>
              <a:t>27</a:t>
            </a:fld>
            <a:endParaRPr lang="en-US"/>
          </a:p>
        </p:txBody>
      </p:sp>
    </p:spTree>
    <p:extLst>
      <p:ext uri="{BB962C8B-B14F-4D97-AF65-F5344CB8AC3E}">
        <p14:creationId xmlns:p14="http://schemas.microsoft.com/office/powerpoint/2010/main" val="18142697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t>Humans tend to group objects into fewer contiguous regions.</a:t>
            </a:r>
          </a:p>
        </p:txBody>
      </p:sp>
      <p:sp>
        <p:nvSpPr>
          <p:cNvPr id="4" name="Slide Number Placeholder 3"/>
          <p:cNvSpPr>
            <a:spLocks noGrp="1"/>
          </p:cNvSpPr>
          <p:nvPr>
            <p:ph type="sldNum" sz="quarter" idx="5"/>
          </p:nvPr>
        </p:nvSpPr>
        <p:spPr/>
        <p:txBody>
          <a:bodyPr/>
          <a:lstStyle/>
          <a:p>
            <a:fld id="{6D248992-1614-491F-A883-534E9B55DA9C}" type="slidenum">
              <a:rPr lang="en-US" smtClean="0"/>
              <a:t>28</a:t>
            </a:fld>
            <a:endParaRPr lang="en-US"/>
          </a:p>
        </p:txBody>
      </p:sp>
    </p:spTree>
    <p:extLst>
      <p:ext uri="{BB962C8B-B14F-4D97-AF65-F5344CB8AC3E}">
        <p14:creationId xmlns:p14="http://schemas.microsoft.com/office/powerpoint/2010/main" val="2751500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29</a:t>
            </a:fld>
            <a:endParaRPr lang="en-US"/>
          </a:p>
        </p:txBody>
      </p:sp>
    </p:spTree>
    <p:extLst>
      <p:ext uri="{BB962C8B-B14F-4D97-AF65-F5344CB8AC3E}">
        <p14:creationId xmlns:p14="http://schemas.microsoft.com/office/powerpoint/2010/main" val="16591983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30</a:t>
            </a:fld>
            <a:endParaRPr lang="en-US"/>
          </a:p>
        </p:txBody>
      </p:sp>
    </p:spTree>
    <p:extLst>
      <p:ext uri="{BB962C8B-B14F-4D97-AF65-F5344CB8AC3E}">
        <p14:creationId xmlns:p14="http://schemas.microsoft.com/office/powerpoint/2010/main" val="22394023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248992-1614-491F-A883-534E9B55DA9C}" type="slidenum">
              <a:rPr lang="en-US" smtClean="0"/>
              <a:t>31</a:t>
            </a:fld>
            <a:endParaRPr lang="en-US"/>
          </a:p>
        </p:txBody>
      </p:sp>
    </p:spTree>
    <p:extLst>
      <p:ext uri="{BB962C8B-B14F-4D97-AF65-F5344CB8AC3E}">
        <p14:creationId xmlns:p14="http://schemas.microsoft.com/office/powerpoint/2010/main" val="16236096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t>Defenestration!</a:t>
            </a:r>
          </a:p>
          <a:p>
            <a:endParaRPr lang="en-US" dirty="0"/>
          </a:p>
          <a:p>
            <a:r>
              <a:rPr lang="en-US" dirty="0"/>
              <a:t>Reconstruction: PDE problem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2ADABF-EAE5-485E-9811-FAE2CE523C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74832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248992-1614-491F-A883-534E9B55DA9C}" type="slidenum">
              <a:rPr lang="en-US" smtClean="0"/>
              <a:t>33</a:t>
            </a:fld>
            <a:endParaRPr lang="en-US"/>
          </a:p>
        </p:txBody>
      </p:sp>
    </p:spTree>
    <p:extLst>
      <p:ext uri="{BB962C8B-B14F-4D97-AF65-F5344CB8AC3E}">
        <p14:creationId xmlns:p14="http://schemas.microsoft.com/office/powerpoint/2010/main" val="26699224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248992-1614-491F-A883-534E9B55DA9C}" type="slidenum">
              <a:rPr lang="en-US" smtClean="0"/>
              <a:t>34</a:t>
            </a:fld>
            <a:endParaRPr lang="en-US"/>
          </a:p>
        </p:txBody>
      </p:sp>
    </p:spTree>
    <p:extLst>
      <p:ext uri="{BB962C8B-B14F-4D97-AF65-F5344CB8AC3E}">
        <p14:creationId xmlns:p14="http://schemas.microsoft.com/office/powerpoint/2010/main" val="8262599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248992-1614-491F-A883-534E9B55DA9C}" type="slidenum">
              <a:rPr lang="en-US" smtClean="0"/>
              <a:t>35</a:t>
            </a:fld>
            <a:endParaRPr lang="en-US"/>
          </a:p>
        </p:txBody>
      </p:sp>
    </p:spTree>
    <p:extLst>
      <p:ext uri="{BB962C8B-B14F-4D97-AF65-F5344CB8AC3E}">
        <p14:creationId xmlns:p14="http://schemas.microsoft.com/office/powerpoint/2010/main" val="16412737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041B277-6945-486B-9CE8-CD59C0BFA35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41987"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Figures show gradient magnitude of zebra at two different scales</a:t>
            </a:r>
          </a:p>
        </p:txBody>
      </p:sp>
    </p:spTree>
    <p:extLst>
      <p:ext uri="{BB962C8B-B14F-4D97-AF65-F5344CB8AC3E}">
        <p14:creationId xmlns:p14="http://schemas.microsoft.com/office/powerpoint/2010/main" val="41185209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1145CA5-8781-4772-BB3A-65A6B484E7FC}" type="slidenum">
              <a:rPr lang="en-US" altLang="en-US" smtClean="0"/>
              <a:pPr>
                <a:spcBef>
                  <a:spcPct val="0"/>
                </a:spcBef>
              </a:pPr>
              <a:t>37</a:t>
            </a:fld>
            <a:endParaRPr lang="en-US" altLang="en-US"/>
          </a:p>
        </p:txBody>
      </p:sp>
      <p:sp>
        <p:nvSpPr>
          <p:cNvPr id="46083"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13479992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hlinkClick r:id="rId3"/>
              </a:rPr>
              <a:t>“Asian Business Woman 2”</a:t>
            </a:r>
            <a:r>
              <a:rPr lang="en-US" dirty="0"/>
              <a:t> by </a:t>
            </a:r>
            <a:r>
              <a:rPr lang="en-US" i="1" dirty="0">
                <a:hlinkClick r:id="rId4"/>
              </a:rPr>
              <a:t>Bold Content</a:t>
            </a:r>
            <a:r>
              <a:rPr lang="en-US" i="1" dirty="0"/>
              <a:t> </a:t>
            </a:r>
            <a:r>
              <a:rPr lang="en-US" dirty="0"/>
              <a:t>is licensed under </a:t>
            </a:r>
            <a:r>
              <a:rPr lang="en-US" dirty="0">
                <a:hlinkClick r:id="rId5"/>
              </a:rPr>
              <a:t>CC BY 2.0</a:t>
            </a:r>
            <a:r>
              <a:rPr lang="en-US" dirty="0"/>
              <a:t> </a:t>
            </a:r>
          </a:p>
        </p:txBody>
      </p:sp>
      <p:sp>
        <p:nvSpPr>
          <p:cNvPr id="4" name="Slide Number Placeholder 3"/>
          <p:cNvSpPr>
            <a:spLocks noGrp="1"/>
          </p:cNvSpPr>
          <p:nvPr>
            <p:ph type="sldNum" sz="quarter" idx="10"/>
          </p:nvPr>
        </p:nvSpPr>
        <p:spPr/>
        <p:txBody>
          <a:bodyPr/>
          <a:lstStyle/>
          <a:p>
            <a:pPr>
              <a:defRPr/>
            </a:pPr>
            <a:fld id="{7FC4744C-B88A-4DFA-B3AD-A8B4200667A4}" type="slidenum">
              <a:rPr lang="en-US" altLang="en-US" smtClean="0"/>
              <a:pPr>
                <a:defRPr/>
              </a:pPr>
              <a:t>38</a:t>
            </a:fld>
            <a:endParaRPr lang="en-US" altLang="en-US"/>
          </a:p>
        </p:txBody>
      </p:sp>
    </p:spTree>
    <p:extLst>
      <p:ext uri="{BB962C8B-B14F-4D97-AF65-F5344CB8AC3E}">
        <p14:creationId xmlns:p14="http://schemas.microsoft.com/office/powerpoint/2010/main" val="3487050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39</a:t>
            </a:fld>
            <a:endParaRPr lang="en-US" altLang="en-US"/>
          </a:p>
        </p:txBody>
      </p:sp>
      <p:sp>
        <p:nvSpPr>
          <p:cNvPr id="69635"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Again, to remove noise</a:t>
            </a:r>
          </a:p>
        </p:txBody>
      </p:sp>
    </p:spTree>
    <p:extLst>
      <p:ext uri="{BB962C8B-B14F-4D97-AF65-F5344CB8AC3E}">
        <p14:creationId xmlns:p14="http://schemas.microsoft.com/office/powerpoint/2010/main" val="24087458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E71A3B8-F2FB-410A-991A-B070321327E1}" type="slidenum">
              <a:rPr lang="en-US" altLang="en-US" smtClean="0"/>
              <a:pPr>
                <a:spcBef>
                  <a:spcPct val="0"/>
                </a:spcBef>
              </a:pPr>
              <a:t>40</a:t>
            </a:fld>
            <a:endParaRPr lang="en-US" altLang="en-US"/>
          </a:p>
        </p:txBody>
      </p:sp>
      <p:sp>
        <p:nvSpPr>
          <p:cNvPr id="51203"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Find the derivatives (kernels) along the x- and y-directions</a:t>
            </a:r>
          </a:p>
        </p:txBody>
      </p:sp>
    </p:spTree>
    <p:extLst>
      <p:ext uri="{BB962C8B-B14F-4D97-AF65-F5344CB8AC3E}">
        <p14:creationId xmlns:p14="http://schemas.microsoft.com/office/powerpoint/2010/main" val="26132412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t>We can see more vertical edges in the X derivative version</a:t>
            </a:r>
          </a:p>
        </p:txBody>
      </p:sp>
      <p:sp>
        <p:nvSpPr>
          <p:cNvPr id="4" name="Slide Number Placeholder 3"/>
          <p:cNvSpPr>
            <a:spLocks noGrp="1"/>
          </p:cNvSpPr>
          <p:nvPr>
            <p:ph type="sldNum" sz="quarter" idx="5"/>
          </p:nvPr>
        </p:nvSpPr>
        <p:spPr/>
        <p:txBody>
          <a:bodyPr/>
          <a:lstStyle/>
          <a:p>
            <a:fld id="{6D248992-1614-491F-A883-534E9B55DA9C}" type="slidenum">
              <a:rPr lang="en-US" smtClean="0"/>
              <a:t>41</a:t>
            </a:fld>
            <a:endParaRPr lang="en-US"/>
          </a:p>
        </p:txBody>
      </p:sp>
    </p:spTree>
    <p:extLst>
      <p:ext uri="{BB962C8B-B14F-4D97-AF65-F5344CB8AC3E}">
        <p14:creationId xmlns:p14="http://schemas.microsoft.com/office/powerpoint/2010/main" val="41903360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42</a:t>
            </a:fld>
            <a:endParaRPr lang="en-US" altLang="en-US"/>
          </a:p>
        </p:txBody>
      </p:sp>
      <p:sp>
        <p:nvSpPr>
          <p:cNvPr id="69635"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1009843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43</a:t>
            </a:fld>
            <a:endParaRPr lang="en-US"/>
          </a:p>
        </p:txBody>
      </p:sp>
    </p:spTree>
    <p:extLst>
      <p:ext uri="{BB962C8B-B14F-4D97-AF65-F5344CB8AC3E}">
        <p14:creationId xmlns:p14="http://schemas.microsoft.com/office/powerpoint/2010/main" val="21149926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t>Here we visualize the orientation using colors that vary in [-pi, pi]</a:t>
            </a:r>
          </a:p>
        </p:txBody>
      </p:sp>
      <p:sp>
        <p:nvSpPr>
          <p:cNvPr id="4" name="Slide Number Placeholder 3"/>
          <p:cNvSpPr>
            <a:spLocks noGrp="1"/>
          </p:cNvSpPr>
          <p:nvPr>
            <p:ph type="sldNum" sz="quarter" idx="5"/>
          </p:nvPr>
        </p:nvSpPr>
        <p:spPr/>
        <p:txBody>
          <a:bodyPr/>
          <a:lstStyle/>
          <a:p>
            <a:fld id="{6D248992-1614-491F-A883-534E9B55DA9C}" type="slidenum">
              <a:rPr lang="en-US" smtClean="0"/>
              <a:t>44</a:t>
            </a:fld>
            <a:endParaRPr lang="en-US"/>
          </a:p>
        </p:txBody>
      </p:sp>
    </p:spTree>
    <p:extLst>
      <p:ext uri="{BB962C8B-B14F-4D97-AF65-F5344CB8AC3E}">
        <p14:creationId xmlns:p14="http://schemas.microsoft.com/office/powerpoint/2010/main" val="13875317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45</a:t>
            </a:fld>
            <a:endParaRPr lang="en-US" altLang="en-US"/>
          </a:p>
        </p:txBody>
      </p:sp>
      <p:sp>
        <p:nvSpPr>
          <p:cNvPr id="69635"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Intuitively, we want to find the peaks in the gradient that correspond to edges in the image, and we want the detected edges to be thin.</a:t>
            </a:r>
          </a:p>
        </p:txBody>
      </p:sp>
    </p:spTree>
    <p:extLst>
      <p:ext uri="{BB962C8B-B14F-4D97-AF65-F5344CB8AC3E}">
        <p14:creationId xmlns:p14="http://schemas.microsoft.com/office/powerpoint/2010/main" val="7199902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C553611-7B3B-4E21-81D6-BCBF70077AA0}" type="slidenum">
              <a:rPr lang="en-US" altLang="en-US" smtClean="0"/>
              <a:pPr>
                <a:spcBef>
                  <a:spcPct val="0"/>
                </a:spcBef>
              </a:pPr>
              <a:t>46</a:t>
            </a:fld>
            <a:endParaRPr lang="en-US" altLang="en-US"/>
          </a:p>
        </p:txBody>
      </p:sp>
      <p:sp>
        <p:nvSpPr>
          <p:cNvPr id="55299"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4443797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47</a:t>
            </a:fld>
            <a:endParaRPr lang="en-US"/>
          </a:p>
        </p:txBody>
      </p:sp>
    </p:spTree>
    <p:extLst>
      <p:ext uri="{BB962C8B-B14F-4D97-AF65-F5344CB8AC3E}">
        <p14:creationId xmlns:p14="http://schemas.microsoft.com/office/powerpoint/2010/main" val="37157696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48</a:t>
            </a:fld>
            <a:endParaRPr lang="en-US"/>
          </a:p>
        </p:txBody>
      </p:sp>
    </p:spTree>
    <p:extLst>
      <p:ext uri="{BB962C8B-B14F-4D97-AF65-F5344CB8AC3E}">
        <p14:creationId xmlns:p14="http://schemas.microsoft.com/office/powerpoint/2010/main" val="38552097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r>
              <a:rPr lang="en-US" dirty="0"/>
              <a:t>Notice how the edges are less smoothed out; the edges are thinner boundaries.</a:t>
            </a:r>
          </a:p>
        </p:txBody>
      </p:sp>
      <p:sp>
        <p:nvSpPr>
          <p:cNvPr id="4" name="Slide Number Placeholder 3"/>
          <p:cNvSpPr>
            <a:spLocks noGrp="1"/>
          </p:cNvSpPr>
          <p:nvPr>
            <p:ph type="sldNum" sz="quarter" idx="5"/>
          </p:nvPr>
        </p:nvSpPr>
        <p:spPr/>
        <p:txBody>
          <a:bodyPr/>
          <a:lstStyle/>
          <a:p>
            <a:fld id="{6D248992-1614-491F-A883-534E9B55DA9C}" type="slidenum">
              <a:rPr lang="en-US" smtClean="0"/>
              <a:t>49</a:t>
            </a:fld>
            <a:endParaRPr lang="en-US"/>
          </a:p>
        </p:txBody>
      </p:sp>
    </p:spTree>
    <p:extLst>
      <p:ext uri="{BB962C8B-B14F-4D97-AF65-F5344CB8AC3E}">
        <p14:creationId xmlns:p14="http://schemas.microsoft.com/office/powerpoint/2010/main" val="29034295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50</a:t>
            </a:fld>
            <a:endParaRPr lang="en-US" altLang="en-US"/>
          </a:p>
        </p:txBody>
      </p:sp>
      <p:sp>
        <p:nvSpPr>
          <p:cNvPr id="69635"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b="1" dirty="0">
                <a:effectLst/>
              </a:rPr>
              <a:t>Hysteresis</a:t>
            </a:r>
            <a:r>
              <a:rPr lang="en-US" dirty="0">
                <a:effectLst/>
              </a:rPr>
              <a:t> is the dependence of the state of a system on its history -&gt; system is _along the edge_.</a:t>
            </a:r>
            <a:br>
              <a:rPr lang="en-US" dirty="0">
                <a:effectLst/>
              </a:rPr>
            </a:br>
            <a:r>
              <a:rPr lang="en-US" dirty="0">
                <a:effectLst/>
              </a:rPr>
              <a:t>A little odd of a word to use in this sense (comes from engineering). As if ‘history’ is the spatial extent of the edge.</a:t>
            </a:r>
          </a:p>
          <a:p>
            <a:pPr eaLnBrk="1" hangingPunct="1"/>
            <a:endParaRPr lang="en-US" altLang="en-US" dirty="0"/>
          </a:p>
        </p:txBody>
      </p:sp>
    </p:spTree>
    <p:extLst>
      <p:ext uri="{BB962C8B-B14F-4D97-AF65-F5344CB8AC3E}">
        <p14:creationId xmlns:p14="http://schemas.microsoft.com/office/powerpoint/2010/main" val="11254312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xfrm>
            <a:off x="381000" y="682625"/>
            <a:ext cx="607060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At a high level, we want the final edges to be contiguous without abrupt ends and starts. This process ranks the edges as strong (confident of edge), weak (less confident), or noise (definitely not an edge), and then connects the strong &amp; weak edges as described above. </a:t>
            </a:r>
          </a:p>
        </p:txBody>
      </p:sp>
    </p:spTree>
    <p:extLst>
      <p:ext uri="{BB962C8B-B14F-4D97-AF65-F5344CB8AC3E}">
        <p14:creationId xmlns:p14="http://schemas.microsoft.com/office/powerpoint/2010/main" val="30441849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A807FEE-9543-43D2-80AD-C8DCC31332BC}" type="slidenum">
              <a:rPr lang="en-US" altLang="en-US" smtClean="0"/>
              <a:pPr>
                <a:spcBef>
                  <a:spcPct val="0"/>
                </a:spcBef>
              </a:pPr>
              <a:t>52</a:t>
            </a:fld>
            <a:endParaRPr lang="en-US" altLang="en-US"/>
          </a:p>
        </p:txBody>
      </p:sp>
      <p:sp>
        <p:nvSpPr>
          <p:cNvPr id="57347"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0952666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895350"/>
            <a:ext cx="7089775" cy="39893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248992-1614-491F-A883-534E9B55DA9C}" type="slidenum">
              <a:rPr lang="en-US" smtClean="0"/>
              <a:t>53</a:t>
            </a:fld>
            <a:endParaRPr lang="en-US"/>
          </a:p>
        </p:txBody>
      </p:sp>
    </p:spTree>
    <p:extLst>
      <p:ext uri="{BB962C8B-B14F-4D97-AF65-F5344CB8AC3E}">
        <p14:creationId xmlns:p14="http://schemas.microsoft.com/office/powerpoint/2010/main" val="2319241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4C10892-2C53-4DFD-9C95-DC6F4C426993}" type="slidenum">
              <a:rPr lang="en-US" altLang="en-US" smtClean="0"/>
              <a:pPr>
                <a:spcBef>
                  <a:spcPct val="0"/>
                </a:spcBef>
              </a:pPr>
              <a:t>54</a:t>
            </a:fld>
            <a:endParaRPr lang="en-US" altLang="en-US"/>
          </a:p>
        </p:txBody>
      </p:sp>
      <p:sp>
        <p:nvSpPr>
          <p:cNvPr id="71683" name="Rectangle 2"/>
          <p:cNvSpPr>
            <a:spLocks noGrp="1" noRot="1" noChangeAspect="1" noChangeArrowheads="1" noTextEdit="1"/>
          </p:cNvSpPr>
          <p:nvPr>
            <p:ph type="sldImg"/>
          </p:nvPr>
        </p:nvSpPr>
        <p:spPr bwMode="auto">
          <a:xfrm>
            <a:off x="381000" y="682625"/>
            <a:ext cx="6070600"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xfrm>
            <a:off x="890588" y="4324350"/>
            <a:ext cx="5048250" cy="417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8189670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B445C6-281F-4170-9742-026EA70DE70E}" type="slidenum">
              <a:rPr lang="en-US" altLang="en-US" smtClean="0"/>
              <a:pPr>
                <a:spcBef>
                  <a:spcPct val="0"/>
                </a:spcBef>
              </a:pPr>
              <a:t>55</a:t>
            </a:fld>
            <a:endParaRPr lang="en-US" altLang="en-US"/>
          </a:p>
        </p:txBody>
      </p:sp>
      <p:sp>
        <p:nvSpPr>
          <p:cNvPr id="69635" name="Rectangle 2"/>
          <p:cNvSpPr>
            <a:spLocks noGrp="1" noRot="1" noChangeAspect="1" noChangeArrowheads="1" noTextEdit="1"/>
          </p:cNvSpPr>
          <p:nvPr>
            <p:ph type="sldImg"/>
          </p:nvPr>
        </p:nvSpPr>
        <p:spPr bwMode="auto">
          <a:xfrm>
            <a:off x="112713" y="895350"/>
            <a:ext cx="7089775" cy="398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88261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93736-2EC9-41B7-BF7D-499F0267AF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1537A6-16DF-4D1A-8A0D-55F8752E0568}"/>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59EB4EC-04DF-49E0-881D-4E02F398F2D3}"/>
              </a:ext>
            </a:extLst>
          </p:cNvPr>
          <p:cNvSpPr>
            <a:spLocks noGrp="1"/>
          </p:cNvSpPr>
          <p:nvPr>
            <p:ph type="sldNum" sz="quarter" idx="12"/>
          </p:nvPr>
        </p:nvSpPr>
        <p:spPr/>
        <p:txBody>
          <a:bodyPr/>
          <a:lstStyle/>
          <a:p>
            <a:fld id="{7B8D310C-87B8-4032-89C9-37D68EDEBAB3}" type="slidenum">
              <a:rPr lang="en-US" smtClean="0"/>
              <a:t>‹#›</a:t>
            </a:fld>
            <a:endParaRPr lang="en-US"/>
          </a:p>
        </p:txBody>
      </p:sp>
      <p:sp>
        <p:nvSpPr>
          <p:cNvPr id="10" name="Text Placeholder 8">
            <a:extLst>
              <a:ext uri="{FF2B5EF4-FFF2-40B4-BE49-F238E27FC236}">
                <a16:creationId xmlns:a16="http://schemas.microsoft.com/office/drawing/2014/main" id="{2EE76905-16CE-F999-3CC3-55283E3552F1}"/>
              </a:ext>
            </a:extLst>
          </p:cNvPr>
          <p:cNvSpPr>
            <a:spLocks noGrp="1"/>
          </p:cNvSpPr>
          <p:nvPr>
            <p:ph type="body" sz="quarter" idx="13"/>
          </p:nvPr>
        </p:nvSpPr>
        <p:spPr>
          <a:xfrm>
            <a:off x="0" y="6646863"/>
            <a:ext cx="9448800" cy="211137"/>
          </a:xfrm>
        </p:spPr>
        <p:txBody>
          <a:bodyPr>
            <a:noAutofit/>
          </a:bodyPr>
          <a:lstStyle>
            <a:lvl1pPr marL="0" indent="0" algn="ctr">
              <a:buNone/>
              <a:defRPr lang="en-US" sz="1200" kern="1200" dirty="0" smtClean="0">
                <a:solidFill>
                  <a:schemeClr val="tx1">
                    <a:tint val="75000"/>
                  </a:schemeClr>
                </a:solidFill>
                <a:latin typeface="Gill Sans MT" panose="020B0502020104020203" pitchFamily="34" charset="0"/>
                <a:ea typeface="+mn-ea"/>
                <a:cs typeface="+mn-cs"/>
              </a:defRPr>
            </a:lvl1pPr>
            <a:lvl2pPr marL="457200" indent="0" algn="ctr">
              <a:buNone/>
              <a:defRPr sz="1200"/>
            </a:lvl2pPr>
            <a:lvl3pPr marL="914400" indent="0" algn="ctr">
              <a:buNone/>
              <a:defRPr sz="1200"/>
            </a:lvl3pPr>
            <a:lvl4pPr marL="1371600" indent="0" algn="ctr">
              <a:buNone/>
              <a:defRPr sz="1200"/>
            </a:lvl4pPr>
            <a:lvl5pPr marL="1828800" indent="0" algn="ctr">
              <a:buNone/>
              <a:defRPr sz="1200"/>
            </a:lvl5pPr>
          </a:lstStyle>
          <a:p>
            <a:pPr lvl="0"/>
            <a:r>
              <a:rPr lang="en-US" dirty="0"/>
              <a:t>Click to edit Master text styles</a:t>
            </a:r>
          </a:p>
        </p:txBody>
      </p:sp>
    </p:spTree>
    <p:extLst>
      <p:ext uri="{BB962C8B-B14F-4D97-AF65-F5344CB8AC3E}">
        <p14:creationId xmlns:p14="http://schemas.microsoft.com/office/powerpoint/2010/main" val="2652662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ly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1537A6-16DF-4D1A-8A0D-55F8752E0568}"/>
              </a:ext>
            </a:extLst>
          </p:cNvPr>
          <p:cNvSpPr>
            <a:spLocks noGrp="1"/>
          </p:cNvSpPr>
          <p:nvPr>
            <p:ph idx="1"/>
          </p:nvPr>
        </p:nvSpPr>
        <p:spPr>
          <a:xfrm>
            <a:off x="324852" y="597878"/>
            <a:ext cx="11542295" cy="58949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59EB4EC-04DF-49E0-881D-4E02F398F2D3}"/>
              </a:ext>
            </a:extLst>
          </p:cNvPr>
          <p:cNvSpPr>
            <a:spLocks noGrp="1"/>
          </p:cNvSpPr>
          <p:nvPr>
            <p:ph type="sldNum" sz="quarter" idx="12"/>
          </p:nvPr>
        </p:nvSpPr>
        <p:spPr/>
        <p:txBody>
          <a:bodyPr/>
          <a:lstStyle/>
          <a:p>
            <a:fld id="{7B8D310C-87B8-4032-89C9-37D68EDEBAB3}" type="slidenum">
              <a:rPr lang="en-US" smtClean="0"/>
              <a:t>‹#›</a:t>
            </a:fld>
            <a:endParaRPr lang="en-US"/>
          </a:p>
        </p:txBody>
      </p:sp>
      <p:sp>
        <p:nvSpPr>
          <p:cNvPr id="7" name="Text Placeholder 8">
            <a:extLst>
              <a:ext uri="{FF2B5EF4-FFF2-40B4-BE49-F238E27FC236}">
                <a16:creationId xmlns:a16="http://schemas.microsoft.com/office/drawing/2014/main" id="{473A37E3-7A8B-1AFE-0C67-C11CCFDB9A4D}"/>
              </a:ext>
            </a:extLst>
          </p:cNvPr>
          <p:cNvSpPr>
            <a:spLocks noGrp="1"/>
          </p:cNvSpPr>
          <p:nvPr>
            <p:ph type="body" sz="quarter" idx="13"/>
          </p:nvPr>
        </p:nvSpPr>
        <p:spPr>
          <a:xfrm>
            <a:off x="0" y="6646863"/>
            <a:ext cx="9448800" cy="211137"/>
          </a:xfrm>
        </p:spPr>
        <p:txBody>
          <a:bodyPr>
            <a:noAutofit/>
          </a:bodyPr>
          <a:lstStyle>
            <a:lvl1pPr marL="0" indent="0" algn="ctr">
              <a:buNone/>
              <a:defRPr lang="en-US" sz="1200" kern="1200" dirty="0" smtClean="0">
                <a:solidFill>
                  <a:schemeClr val="tx1">
                    <a:tint val="75000"/>
                  </a:schemeClr>
                </a:solidFill>
                <a:latin typeface="Gill Sans MT" panose="020B0502020104020203" pitchFamily="34" charset="0"/>
                <a:ea typeface="+mn-ea"/>
                <a:cs typeface="+mn-cs"/>
              </a:defRPr>
            </a:lvl1pPr>
            <a:lvl2pPr marL="457200" indent="0" algn="ctr">
              <a:buNone/>
              <a:defRPr sz="1200"/>
            </a:lvl2pPr>
            <a:lvl3pPr marL="914400" indent="0" algn="ctr">
              <a:buNone/>
              <a:defRPr sz="1200"/>
            </a:lvl3pPr>
            <a:lvl4pPr marL="1371600" indent="0" algn="ctr">
              <a:buNone/>
              <a:defRPr sz="1200"/>
            </a:lvl4pPr>
            <a:lvl5pPr marL="1828800" indent="0" algn="ctr">
              <a:buNone/>
              <a:defRPr sz="1200"/>
            </a:lvl5pPr>
          </a:lstStyle>
          <a:p>
            <a:pPr lvl="0"/>
            <a:r>
              <a:rPr lang="en-US" dirty="0"/>
              <a:t>Click to edit Master text styles</a:t>
            </a:r>
          </a:p>
        </p:txBody>
      </p:sp>
    </p:spTree>
    <p:extLst>
      <p:ext uri="{BB962C8B-B14F-4D97-AF65-F5344CB8AC3E}">
        <p14:creationId xmlns:p14="http://schemas.microsoft.com/office/powerpoint/2010/main" val="3759810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C4A2-C22E-402E-B974-1B1B5F63A1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7F91E9-6623-4826-A09C-BED3473E8C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F34A178C-BE1F-4FF6-A199-FFCD2B6EC77F}"/>
              </a:ext>
            </a:extLst>
          </p:cNvPr>
          <p:cNvSpPr>
            <a:spLocks noGrp="1"/>
          </p:cNvSpPr>
          <p:nvPr>
            <p:ph type="sldNum" sz="quarter" idx="12"/>
          </p:nvPr>
        </p:nvSpPr>
        <p:spPr/>
        <p:txBody>
          <a:bodyPr/>
          <a:lstStyle/>
          <a:p>
            <a:fld id="{7B8D310C-87B8-4032-89C9-37D68EDEBAB3}" type="slidenum">
              <a:rPr lang="en-US" smtClean="0"/>
              <a:t>‹#›</a:t>
            </a:fld>
            <a:endParaRPr lang="en-US"/>
          </a:p>
        </p:txBody>
      </p:sp>
    </p:spTree>
    <p:extLst>
      <p:ext uri="{BB962C8B-B14F-4D97-AF65-F5344CB8AC3E}">
        <p14:creationId xmlns:p14="http://schemas.microsoft.com/office/powerpoint/2010/main" val="524322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FA28-E1BE-43A0-AB0B-B0710F5E84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B5D1D2-8400-4331-8C03-C39AB7AAB382}"/>
              </a:ext>
            </a:extLst>
          </p:cNvPr>
          <p:cNvSpPr>
            <a:spLocks noGrp="1"/>
          </p:cNvSpPr>
          <p:nvPr>
            <p:ph sz="half" idx="1"/>
          </p:nvPr>
        </p:nvSpPr>
        <p:spPr>
          <a:xfrm>
            <a:off x="324853" y="1825625"/>
            <a:ext cx="569494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4526B4-F1AA-4F12-B2A1-E3CD280E93DC}"/>
              </a:ext>
            </a:extLst>
          </p:cNvPr>
          <p:cNvSpPr>
            <a:spLocks noGrp="1"/>
          </p:cNvSpPr>
          <p:nvPr>
            <p:ph sz="half" idx="2"/>
          </p:nvPr>
        </p:nvSpPr>
        <p:spPr>
          <a:xfrm>
            <a:off x="6172200" y="1825625"/>
            <a:ext cx="569494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4C86FA5-3724-4BFD-AFF0-10EB55C456F0}"/>
              </a:ext>
            </a:extLst>
          </p:cNvPr>
          <p:cNvSpPr>
            <a:spLocks noGrp="1"/>
          </p:cNvSpPr>
          <p:nvPr>
            <p:ph type="sldNum" sz="quarter" idx="12"/>
          </p:nvPr>
        </p:nvSpPr>
        <p:spPr/>
        <p:txBody>
          <a:bodyPr/>
          <a:lstStyle/>
          <a:p>
            <a:fld id="{7B8D310C-87B8-4032-89C9-37D68EDEBAB3}" type="slidenum">
              <a:rPr lang="en-US" smtClean="0"/>
              <a:t>‹#›</a:t>
            </a:fld>
            <a:endParaRPr lang="en-US"/>
          </a:p>
        </p:txBody>
      </p:sp>
      <p:sp>
        <p:nvSpPr>
          <p:cNvPr id="6" name="Text Placeholder 8">
            <a:extLst>
              <a:ext uri="{FF2B5EF4-FFF2-40B4-BE49-F238E27FC236}">
                <a16:creationId xmlns:a16="http://schemas.microsoft.com/office/drawing/2014/main" id="{C364806B-EA0F-9FE2-ADDA-75238C7C5955}"/>
              </a:ext>
            </a:extLst>
          </p:cNvPr>
          <p:cNvSpPr>
            <a:spLocks noGrp="1"/>
          </p:cNvSpPr>
          <p:nvPr>
            <p:ph type="body" sz="quarter" idx="13"/>
          </p:nvPr>
        </p:nvSpPr>
        <p:spPr>
          <a:xfrm>
            <a:off x="0" y="6646863"/>
            <a:ext cx="9448800" cy="211137"/>
          </a:xfrm>
        </p:spPr>
        <p:txBody>
          <a:bodyPr>
            <a:noAutofit/>
          </a:bodyPr>
          <a:lstStyle>
            <a:lvl1pPr marL="0" indent="0" algn="ctr">
              <a:buNone/>
              <a:defRPr lang="en-US" sz="1200" kern="1200" dirty="0" smtClean="0">
                <a:solidFill>
                  <a:schemeClr val="tx1">
                    <a:tint val="75000"/>
                  </a:schemeClr>
                </a:solidFill>
                <a:latin typeface="Gill Sans MT" panose="020B0502020104020203" pitchFamily="34" charset="0"/>
                <a:ea typeface="+mn-ea"/>
                <a:cs typeface="+mn-cs"/>
              </a:defRPr>
            </a:lvl1pPr>
            <a:lvl2pPr marL="457200" indent="0" algn="ctr">
              <a:buNone/>
              <a:defRPr sz="1200"/>
            </a:lvl2pPr>
            <a:lvl3pPr marL="914400" indent="0" algn="ctr">
              <a:buNone/>
              <a:defRPr sz="1200"/>
            </a:lvl3pPr>
            <a:lvl4pPr marL="1371600" indent="0" algn="ctr">
              <a:buNone/>
              <a:defRPr sz="1200"/>
            </a:lvl4pPr>
            <a:lvl5pPr marL="1828800" indent="0" algn="ctr">
              <a:buNone/>
              <a:defRPr sz="1200"/>
            </a:lvl5pPr>
          </a:lstStyle>
          <a:p>
            <a:pPr lvl="0"/>
            <a:r>
              <a:rPr lang="en-US" dirty="0"/>
              <a:t>Click to edit Master text styles</a:t>
            </a:r>
          </a:p>
        </p:txBody>
      </p:sp>
    </p:spTree>
    <p:extLst>
      <p:ext uri="{BB962C8B-B14F-4D97-AF65-F5344CB8AC3E}">
        <p14:creationId xmlns:p14="http://schemas.microsoft.com/office/powerpoint/2010/main" val="1029921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7249D-95FE-4E6E-A076-074BB5A81E8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CED8AAC-77C9-40D3-A76A-31D7C8BE7E10}"/>
              </a:ext>
            </a:extLst>
          </p:cNvPr>
          <p:cNvSpPr>
            <a:spLocks noGrp="1"/>
          </p:cNvSpPr>
          <p:nvPr>
            <p:ph type="sldNum" sz="quarter" idx="12"/>
          </p:nvPr>
        </p:nvSpPr>
        <p:spPr/>
        <p:txBody>
          <a:bodyPr/>
          <a:lstStyle/>
          <a:p>
            <a:fld id="{7B8D310C-87B8-4032-89C9-37D68EDEBAB3}" type="slidenum">
              <a:rPr lang="en-US" smtClean="0"/>
              <a:t>‹#›</a:t>
            </a:fld>
            <a:endParaRPr lang="en-US"/>
          </a:p>
        </p:txBody>
      </p:sp>
      <p:sp>
        <p:nvSpPr>
          <p:cNvPr id="4" name="Text Placeholder 8">
            <a:extLst>
              <a:ext uri="{FF2B5EF4-FFF2-40B4-BE49-F238E27FC236}">
                <a16:creationId xmlns:a16="http://schemas.microsoft.com/office/drawing/2014/main" id="{F51E2C3C-7950-D306-7B06-81DBF69CE739}"/>
              </a:ext>
            </a:extLst>
          </p:cNvPr>
          <p:cNvSpPr>
            <a:spLocks noGrp="1"/>
          </p:cNvSpPr>
          <p:nvPr>
            <p:ph type="body" sz="quarter" idx="13"/>
          </p:nvPr>
        </p:nvSpPr>
        <p:spPr>
          <a:xfrm>
            <a:off x="0" y="6646863"/>
            <a:ext cx="9448800" cy="211137"/>
          </a:xfrm>
        </p:spPr>
        <p:txBody>
          <a:bodyPr>
            <a:noAutofit/>
          </a:bodyPr>
          <a:lstStyle>
            <a:lvl1pPr marL="0" indent="0" algn="ctr">
              <a:buNone/>
              <a:defRPr lang="en-US" sz="1200" kern="1200" dirty="0" smtClean="0">
                <a:solidFill>
                  <a:schemeClr val="tx1">
                    <a:tint val="75000"/>
                  </a:schemeClr>
                </a:solidFill>
                <a:latin typeface="Gill Sans MT" panose="020B0502020104020203" pitchFamily="34" charset="0"/>
                <a:ea typeface="+mn-ea"/>
                <a:cs typeface="+mn-cs"/>
              </a:defRPr>
            </a:lvl1pPr>
            <a:lvl2pPr marL="457200" indent="0" algn="ctr">
              <a:buNone/>
              <a:defRPr sz="1200"/>
            </a:lvl2pPr>
            <a:lvl3pPr marL="914400" indent="0" algn="ctr">
              <a:buNone/>
              <a:defRPr sz="1200"/>
            </a:lvl3pPr>
            <a:lvl4pPr marL="1371600" indent="0" algn="ctr">
              <a:buNone/>
              <a:defRPr sz="1200"/>
            </a:lvl4pPr>
            <a:lvl5pPr marL="1828800" indent="0" algn="ctr">
              <a:buNone/>
              <a:defRPr sz="1200"/>
            </a:lvl5pPr>
          </a:lstStyle>
          <a:p>
            <a:pPr lvl="0"/>
            <a:r>
              <a:rPr lang="en-US" dirty="0"/>
              <a:t>Click to edit Master text styles</a:t>
            </a:r>
          </a:p>
        </p:txBody>
      </p:sp>
    </p:spTree>
    <p:extLst>
      <p:ext uri="{BB962C8B-B14F-4D97-AF65-F5344CB8AC3E}">
        <p14:creationId xmlns:p14="http://schemas.microsoft.com/office/powerpoint/2010/main" val="187417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fini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7249D-95FE-4E6E-A076-074BB5A81E8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CED8AAC-77C9-40D3-A76A-31D7C8BE7E10}"/>
              </a:ext>
            </a:extLst>
          </p:cNvPr>
          <p:cNvSpPr>
            <a:spLocks noGrp="1"/>
          </p:cNvSpPr>
          <p:nvPr>
            <p:ph type="sldNum" sz="quarter" idx="12"/>
          </p:nvPr>
        </p:nvSpPr>
        <p:spPr/>
        <p:txBody>
          <a:bodyPr/>
          <a:lstStyle/>
          <a:p>
            <a:fld id="{7B8D310C-87B8-4032-89C9-37D68EDEBAB3}" type="slidenum">
              <a:rPr lang="en-US" smtClean="0"/>
              <a:t>‹#›</a:t>
            </a:fld>
            <a:endParaRPr lang="en-US"/>
          </a:p>
        </p:txBody>
      </p:sp>
      <p:sp>
        <p:nvSpPr>
          <p:cNvPr id="3" name="Content Placeholder 2">
            <a:extLst>
              <a:ext uri="{FF2B5EF4-FFF2-40B4-BE49-F238E27FC236}">
                <a16:creationId xmlns:a16="http://schemas.microsoft.com/office/drawing/2014/main" id="{75D42B0D-51EA-AE70-C12B-8907C1857218}"/>
              </a:ext>
            </a:extLst>
          </p:cNvPr>
          <p:cNvSpPr>
            <a:spLocks noGrp="1"/>
          </p:cNvSpPr>
          <p:nvPr>
            <p:ph sz="half" idx="1"/>
          </p:nvPr>
        </p:nvSpPr>
        <p:spPr>
          <a:xfrm>
            <a:off x="324853" y="3558540"/>
            <a:ext cx="5694947" cy="2934334"/>
          </a:xfrm>
        </p:spPr>
        <p:txBody>
          <a:bodyPr>
            <a:normAutofit/>
          </a:bodyPr>
          <a:lstStyle>
            <a:lvl1pPr>
              <a:defRPr sz="2800"/>
            </a:lvl1pPr>
            <a:lvl2pPr>
              <a:defRPr sz="2400"/>
            </a:lvl2pPr>
            <a:lvl3pPr>
              <a:defRPr sz="20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3">
            <a:extLst>
              <a:ext uri="{FF2B5EF4-FFF2-40B4-BE49-F238E27FC236}">
                <a16:creationId xmlns:a16="http://schemas.microsoft.com/office/drawing/2014/main" id="{0B108462-E191-F2E2-0802-38F710AD262C}"/>
              </a:ext>
            </a:extLst>
          </p:cNvPr>
          <p:cNvSpPr>
            <a:spLocks noGrp="1"/>
          </p:cNvSpPr>
          <p:nvPr>
            <p:ph sz="half" idx="2"/>
          </p:nvPr>
        </p:nvSpPr>
        <p:spPr>
          <a:xfrm>
            <a:off x="6172200" y="3558540"/>
            <a:ext cx="5694946" cy="2934334"/>
          </a:xfrm>
        </p:spPr>
        <p:txBody>
          <a:bodyPr>
            <a:normAutofit/>
          </a:bodyPr>
          <a:lstStyle>
            <a:lvl1pPr>
              <a:defRPr sz="2800"/>
            </a:lvl1pPr>
            <a:lvl2pPr>
              <a:defRPr sz="2400"/>
            </a:lvl2pPr>
            <a:lvl3pPr>
              <a:defRPr sz="20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a:extLst>
              <a:ext uri="{FF2B5EF4-FFF2-40B4-BE49-F238E27FC236}">
                <a16:creationId xmlns:a16="http://schemas.microsoft.com/office/drawing/2014/main" id="{98C51399-9A61-79C1-E16E-66F8086DAA15}"/>
              </a:ext>
            </a:extLst>
          </p:cNvPr>
          <p:cNvSpPr>
            <a:spLocks noGrp="1"/>
          </p:cNvSpPr>
          <p:nvPr>
            <p:ph type="body" sz="quarter" idx="13" hasCustomPrompt="1"/>
          </p:nvPr>
        </p:nvSpPr>
        <p:spPr>
          <a:xfrm>
            <a:off x="324268" y="1778829"/>
            <a:ext cx="11542295" cy="1650171"/>
          </a:xfrm>
          <a:solidFill>
            <a:srgbClr val="473C78">
              <a:alpha val="30196"/>
            </a:srgbClr>
          </a:solidFill>
        </p:spPr>
        <p:txBody>
          <a:bodyPr>
            <a:normAutofit/>
          </a:bodyPr>
          <a:lstStyle>
            <a:lvl1pPr marL="0" indent="0" algn="ctr">
              <a:buNone/>
              <a:defRPr sz="2400" b="0" u="none"/>
            </a:lvl1pPr>
            <a:lvl2pPr marL="457200" indent="0">
              <a:buNone/>
              <a:defRPr/>
            </a:lvl2pPr>
            <a:lvl3pPr marL="914400" indent="0" algn="ctr">
              <a:buNone/>
              <a:defRPr/>
            </a:lvl3pPr>
            <a:lvl4pPr marL="1371600" indent="0">
              <a:buNone/>
              <a:defRPr/>
            </a:lvl4pPr>
            <a:lvl5pPr marL="1828800" indent="0">
              <a:buNone/>
              <a:defRPr/>
            </a:lvl5pPr>
          </a:lstStyle>
          <a:p>
            <a:pPr lvl="0"/>
            <a:r>
              <a:rPr lang="en-US" dirty="0"/>
              <a:t>Goes here…</a:t>
            </a:r>
          </a:p>
        </p:txBody>
      </p:sp>
      <p:sp>
        <p:nvSpPr>
          <p:cNvPr id="9" name="TextBox 8">
            <a:extLst>
              <a:ext uri="{FF2B5EF4-FFF2-40B4-BE49-F238E27FC236}">
                <a16:creationId xmlns:a16="http://schemas.microsoft.com/office/drawing/2014/main" id="{17B1E555-1F0C-B136-6A10-954CBA34CA06}"/>
              </a:ext>
            </a:extLst>
          </p:cNvPr>
          <p:cNvSpPr txBox="1"/>
          <p:nvPr userDrawn="1"/>
        </p:nvSpPr>
        <p:spPr>
          <a:xfrm>
            <a:off x="324270" y="1317165"/>
            <a:ext cx="11542293" cy="461665"/>
          </a:xfrm>
          <a:prstGeom prst="rect">
            <a:avLst/>
          </a:prstGeom>
          <a:solidFill>
            <a:srgbClr val="473C78"/>
          </a:solidFill>
        </p:spPr>
        <p:txBody>
          <a:bodyPr wrap="square" rtlCol="0">
            <a:spAutoFit/>
          </a:bodyPr>
          <a:lstStyle/>
          <a:p>
            <a:r>
              <a:rPr lang="en-US" sz="2400" b="1" u="none" dirty="0">
                <a:solidFill>
                  <a:schemeClr val="bg1"/>
                </a:solidFill>
              </a:rPr>
              <a:t>Definition</a:t>
            </a:r>
          </a:p>
        </p:txBody>
      </p:sp>
      <p:sp>
        <p:nvSpPr>
          <p:cNvPr id="4" name="Text Placeholder 8">
            <a:extLst>
              <a:ext uri="{FF2B5EF4-FFF2-40B4-BE49-F238E27FC236}">
                <a16:creationId xmlns:a16="http://schemas.microsoft.com/office/drawing/2014/main" id="{CDA89BB1-9DE6-F281-DFEB-811686F6608E}"/>
              </a:ext>
            </a:extLst>
          </p:cNvPr>
          <p:cNvSpPr>
            <a:spLocks noGrp="1"/>
          </p:cNvSpPr>
          <p:nvPr>
            <p:ph type="body" sz="quarter" idx="14"/>
          </p:nvPr>
        </p:nvSpPr>
        <p:spPr>
          <a:xfrm>
            <a:off x="0" y="6646863"/>
            <a:ext cx="9448800" cy="211137"/>
          </a:xfrm>
        </p:spPr>
        <p:txBody>
          <a:bodyPr>
            <a:noAutofit/>
          </a:bodyPr>
          <a:lstStyle>
            <a:lvl1pPr marL="0" indent="0" algn="ctr">
              <a:buNone/>
              <a:defRPr lang="en-US" sz="1200" kern="1200" dirty="0" smtClean="0">
                <a:solidFill>
                  <a:schemeClr val="tx1">
                    <a:tint val="75000"/>
                  </a:schemeClr>
                </a:solidFill>
                <a:latin typeface="Gill Sans MT" panose="020B0502020104020203" pitchFamily="34" charset="0"/>
                <a:ea typeface="+mn-ea"/>
                <a:cs typeface="+mn-cs"/>
              </a:defRPr>
            </a:lvl1pPr>
            <a:lvl2pPr marL="457200" indent="0" algn="ctr">
              <a:buNone/>
              <a:defRPr sz="1200"/>
            </a:lvl2pPr>
            <a:lvl3pPr marL="914400" indent="0" algn="ctr">
              <a:buNone/>
              <a:defRPr sz="1200"/>
            </a:lvl3pPr>
            <a:lvl4pPr marL="1371600" indent="0" algn="ctr">
              <a:buNone/>
              <a:defRPr sz="1200"/>
            </a:lvl4pPr>
            <a:lvl5pPr marL="1828800" indent="0" algn="ctr">
              <a:buNone/>
              <a:defRPr sz="1200"/>
            </a:lvl5pPr>
          </a:lstStyle>
          <a:p>
            <a:pPr lvl="0"/>
            <a:r>
              <a:rPr lang="en-US" dirty="0"/>
              <a:t>Click to edit Master text styles</a:t>
            </a:r>
          </a:p>
        </p:txBody>
      </p:sp>
    </p:spTree>
    <p:extLst>
      <p:ext uri="{BB962C8B-B14F-4D97-AF65-F5344CB8AC3E}">
        <p14:creationId xmlns:p14="http://schemas.microsoft.com/office/powerpoint/2010/main" val="1888261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lgorithm">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608ABB0-4046-8A6A-CD4C-0BF6C8356D31}"/>
              </a:ext>
            </a:extLst>
          </p:cNvPr>
          <p:cNvSpPr>
            <a:spLocks noGrp="1"/>
          </p:cNvSpPr>
          <p:nvPr>
            <p:ph type="body" sz="quarter" idx="15"/>
          </p:nvPr>
        </p:nvSpPr>
        <p:spPr>
          <a:xfrm>
            <a:off x="323850" y="1779588"/>
            <a:ext cx="11542293" cy="4713287"/>
          </a:xfrm>
          <a:solidFill>
            <a:srgbClr val="BF858A">
              <a:alpha val="40000"/>
            </a:srgbClr>
          </a:solidFill>
        </p:spPr>
        <p:txBody>
          <a:bodyPr/>
          <a:lstStyle>
            <a:lvl1pPr marL="514350" indent="-514350">
              <a:buFont typeface="+mj-lt"/>
              <a:buAutoNum type="arabicPeriod"/>
              <a:defRPr/>
            </a:lvl1pPr>
            <a:lvl2pPr marL="971550" indent="-514350">
              <a:buFont typeface="+mj-lt"/>
              <a:buAutoNum type="alphaLcPeriod"/>
              <a:defRPr/>
            </a:lvl2pPr>
            <a:lvl3pPr marL="1371600" indent="-457200">
              <a:buFont typeface="+mj-lt"/>
              <a:buAutoNum type="romanLcPeriod"/>
              <a:defRPr/>
            </a:lvl3pPr>
            <a:lvl4pPr marL="1714500" indent="-342900">
              <a:buFont typeface="+mj-lt"/>
              <a:buAutoNum type="alphaLcParenR"/>
              <a:defRPr/>
            </a:lvl4pPr>
            <a:lvl5pPr marL="2171700" indent="-342900">
              <a:buFont typeface="+mj-lt"/>
              <a:buAutoNum type="romanUcPerio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C007249D-95FE-4E6E-A076-074BB5A81E8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CED8AAC-77C9-40D3-A76A-31D7C8BE7E10}"/>
              </a:ext>
            </a:extLst>
          </p:cNvPr>
          <p:cNvSpPr>
            <a:spLocks noGrp="1"/>
          </p:cNvSpPr>
          <p:nvPr>
            <p:ph type="sldNum" sz="quarter" idx="12"/>
          </p:nvPr>
        </p:nvSpPr>
        <p:spPr/>
        <p:txBody>
          <a:bodyPr/>
          <a:lstStyle/>
          <a:p>
            <a:fld id="{7B8D310C-87B8-4032-89C9-37D68EDEBAB3}" type="slidenum">
              <a:rPr lang="en-US" smtClean="0"/>
              <a:t>‹#›</a:t>
            </a:fld>
            <a:endParaRPr lang="en-US"/>
          </a:p>
        </p:txBody>
      </p:sp>
      <p:sp>
        <p:nvSpPr>
          <p:cNvPr id="9" name="TextBox 8">
            <a:extLst>
              <a:ext uri="{FF2B5EF4-FFF2-40B4-BE49-F238E27FC236}">
                <a16:creationId xmlns:a16="http://schemas.microsoft.com/office/drawing/2014/main" id="{17B1E555-1F0C-B136-6A10-954CBA34CA06}"/>
              </a:ext>
            </a:extLst>
          </p:cNvPr>
          <p:cNvSpPr txBox="1"/>
          <p:nvPr userDrawn="1"/>
        </p:nvSpPr>
        <p:spPr>
          <a:xfrm>
            <a:off x="324270" y="1317165"/>
            <a:ext cx="11542293" cy="461665"/>
          </a:xfrm>
          <a:prstGeom prst="rect">
            <a:avLst/>
          </a:prstGeom>
          <a:solidFill>
            <a:srgbClr val="BF858A"/>
          </a:solidFill>
        </p:spPr>
        <p:txBody>
          <a:bodyPr wrap="square" rtlCol="0">
            <a:spAutoFit/>
          </a:bodyPr>
          <a:lstStyle/>
          <a:p>
            <a:r>
              <a:rPr lang="en-US" sz="2400" b="1" u="none" dirty="0">
                <a:solidFill>
                  <a:schemeClr val="bg1"/>
                </a:solidFill>
              </a:rPr>
              <a:t>Algorithm</a:t>
            </a:r>
          </a:p>
        </p:txBody>
      </p:sp>
      <p:sp>
        <p:nvSpPr>
          <p:cNvPr id="4" name="Text Placeholder 8">
            <a:extLst>
              <a:ext uri="{FF2B5EF4-FFF2-40B4-BE49-F238E27FC236}">
                <a16:creationId xmlns:a16="http://schemas.microsoft.com/office/drawing/2014/main" id="{CDA89BB1-9DE6-F281-DFEB-811686F6608E}"/>
              </a:ext>
            </a:extLst>
          </p:cNvPr>
          <p:cNvSpPr>
            <a:spLocks noGrp="1"/>
          </p:cNvSpPr>
          <p:nvPr>
            <p:ph type="body" sz="quarter" idx="14"/>
          </p:nvPr>
        </p:nvSpPr>
        <p:spPr>
          <a:xfrm>
            <a:off x="0" y="6646863"/>
            <a:ext cx="9448800" cy="211137"/>
          </a:xfrm>
        </p:spPr>
        <p:txBody>
          <a:bodyPr>
            <a:noAutofit/>
          </a:bodyPr>
          <a:lstStyle>
            <a:lvl1pPr marL="0" indent="0" algn="ctr">
              <a:buNone/>
              <a:defRPr lang="en-US" sz="1200" kern="1200" dirty="0" smtClean="0">
                <a:solidFill>
                  <a:schemeClr val="tx1">
                    <a:tint val="75000"/>
                  </a:schemeClr>
                </a:solidFill>
                <a:latin typeface="Gill Sans MT" panose="020B0502020104020203" pitchFamily="34" charset="0"/>
                <a:ea typeface="+mn-ea"/>
                <a:cs typeface="+mn-cs"/>
              </a:defRPr>
            </a:lvl1pPr>
            <a:lvl2pPr marL="457200" indent="0" algn="ctr">
              <a:buNone/>
              <a:defRPr sz="1200"/>
            </a:lvl2pPr>
            <a:lvl3pPr marL="914400" indent="0" algn="ctr">
              <a:buNone/>
              <a:defRPr sz="1200"/>
            </a:lvl3pPr>
            <a:lvl4pPr marL="1371600" indent="0" algn="ctr">
              <a:buNone/>
              <a:defRPr sz="1200"/>
            </a:lvl4pPr>
            <a:lvl5pPr marL="1828800" indent="0" algn="ctr">
              <a:buNone/>
              <a:defRPr sz="1200"/>
            </a:lvl5pPr>
          </a:lstStyle>
          <a:p>
            <a:pPr lvl="0"/>
            <a:r>
              <a:rPr lang="en-US" dirty="0"/>
              <a:t>Click to edit Master text styles</a:t>
            </a:r>
          </a:p>
        </p:txBody>
      </p:sp>
    </p:spTree>
    <p:extLst>
      <p:ext uri="{BB962C8B-B14F-4D97-AF65-F5344CB8AC3E}">
        <p14:creationId xmlns:p14="http://schemas.microsoft.com/office/powerpoint/2010/main" val="70389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eorem">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608ABB0-4046-8A6A-CD4C-0BF6C8356D31}"/>
              </a:ext>
            </a:extLst>
          </p:cNvPr>
          <p:cNvSpPr>
            <a:spLocks noGrp="1"/>
          </p:cNvSpPr>
          <p:nvPr>
            <p:ph type="body" sz="quarter" idx="15"/>
          </p:nvPr>
        </p:nvSpPr>
        <p:spPr>
          <a:xfrm>
            <a:off x="323850" y="1779588"/>
            <a:ext cx="11542293" cy="4713287"/>
          </a:xfrm>
          <a:solidFill>
            <a:srgbClr val="BF858A">
              <a:alpha val="40000"/>
            </a:srgbClr>
          </a:solidFill>
        </p:spPr>
        <p:txBody>
          <a:bodyPr/>
          <a:lstStyle>
            <a:lvl1pPr marL="514350" indent="-514350">
              <a:buFont typeface="+mj-lt"/>
              <a:buAutoNum type="arabicPeriod"/>
              <a:defRPr/>
            </a:lvl1pPr>
            <a:lvl2pPr marL="971550" indent="-514350">
              <a:buFont typeface="+mj-lt"/>
              <a:buAutoNum type="alphaLcPeriod"/>
              <a:defRPr/>
            </a:lvl2pPr>
            <a:lvl3pPr marL="1371600" indent="-457200">
              <a:buFont typeface="+mj-lt"/>
              <a:buAutoNum type="romanLcPeriod"/>
              <a:defRPr/>
            </a:lvl3pPr>
            <a:lvl4pPr marL="1714500" indent="-342900">
              <a:buFont typeface="+mj-lt"/>
              <a:buAutoNum type="alphaLcParenR"/>
              <a:defRPr/>
            </a:lvl4pPr>
            <a:lvl5pPr marL="2171700" indent="-342900">
              <a:buFont typeface="+mj-lt"/>
              <a:buAutoNum type="romanUcPerio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C007249D-95FE-4E6E-A076-074BB5A81E8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CED8AAC-77C9-40D3-A76A-31D7C8BE7E10}"/>
              </a:ext>
            </a:extLst>
          </p:cNvPr>
          <p:cNvSpPr>
            <a:spLocks noGrp="1"/>
          </p:cNvSpPr>
          <p:nvPr>
            <p:ph type="sldNum" sz="quarter" idx="12"/>
          </p:nvPr>
        </p:nvSpPr>
        <p:spPr/>
        <p:txBody>
          <a:bodyPr/>
          <a:lstStyle/>
          <a:p>
            <a:fld id="{7B8D310C-87B8-4032-89C9-37D68EDEBAB3}" type="slidenum">
              <a:rPr lang="en-US" smtClean="0"/>
              <a:t>‹#›</a:t>
            </a:fld>
            <a:endParaRPr lang="en-US"/>
          </a:p>
        </p:txBody>
      </p:sp>
      <p:sp>
        <p:nvSpPr>
          <p:cNvPr id="9" name="TextBox 8">
            <a:extLst>
              <a:ext uri="{FF2B5EF4-FFF2-40B4-BE49-F238E27FC236}">
                <a16:creationId xmlns:a16="http://schemas.microsoft.com/office/drawing/2014/main" id="{17B1E555-1F0C-B136-6A10-954CBA34CA06}"/>
              </a:ext>
            </a:extLst>
          </p:cNvPr>
          <p:cNvSpPr txBox="1"/>
          <p:nvPr userDrawn="1"/>
        </p:nvSpPr>
        <p:spPr>
          <a:xfrm>
            <a:off x="324270" y="1317165"/>
            <a:ext cx="11542293" cy="461665"/>
          </a:xfrm>
          <a:prstGeom prst="rect">
            <a:avLst/>
          </a:prstGeom>
          <a:solidFill>
            <a:srgbClr val="BF858A"/>
          </a:solidFill>
        </p:spPr>
        <p:txBody>
          <a:bodyPr wrap="square" rtlCol="0">
            <a:spAutoFit/>
          </a:bodyPr>
          <a:lstStyle/>
          <a:p>
            <a:r>
              <a:rPr lang="en-US" sz="2400" b="1" u="none" dirty="0">
                <a:solidFill>
                  <a:schemeClr val="bg1"/>
                </a:solidFill>
              </a:rPr>
              <a:t>Theorem</a:t>
            </a:r>
          </a:p>
        </p:txBody>
      </p:sp>
      <p:sp>
        <p:nvSpPr>
          <p:cNvPr id="4" name="Text Placeholder 8">
            <a:extLst>
              <a:ext uri="{FF2B5EF4-FFF2-40B4-BE49-F238E27FC236}">
                <a16:creationId xmlns:a16="http://schemas.microsoft.com/office/drawing/2014/main" id="{CDA89BB1-9DE6-F281-DFEB-811686F6608E}"/>
              </a:ext>
            </a:extLst>
          </p:cNvPr>
          <p:cNvSpPr>
            <a:spLocks noGrp="1"/>
          </p:cNvSpPr>
          <p:nvPr>
            <p:ph type="body" sz="quarter" idx="14"/>
          </p:nvPr>
        </p:nvSpPr>
        <p:spPr>
          <a:xfrm>
            <a:off x="0" y="6646863"/>
            <a:ext cx="9448800" cy="211137"/>
          </a:xfrm>
        </p:spPr>
        <p:txBody>
          <a:bodyPr>
            <a:noAutofit/>
          </a:bodyPr>
          <a:lstStyle>
            <a:lvl1pPr marL="0" indent="0" algn="ctr">
              <a:buNone/>
              <a:defRPr lang="en-US" sz="1200" kern="1200" dirty="0" smtClean="0">
                <a:solidFill>
                  <a:schemeClr val="tx1">
                    <a:tint val="75000"/>
                  </a:schemeClr>
                </a:solidFill>
                <a:latin typeface="Gill Sans MT" panose="020B0502020104020203" pitchFamily="34" charset="0"/>
                <a:ea typeface="+mn-ea"/>
                <a:cs typeface="+mn-cs"/>
              </a:defRPr>
            </a:lvl1pPr>
            <a:lvl2pPr marL="457200" indent="0" algn="ctr">
              <a:buNone/>
              <a:defRPr sz="1200"/>
            </a:lvl2pPr>
            <a:lvl3pPr marL="914400" indent="0" algn="ctr">
              <a:buNone/>
              <a:defRPr sz="1200"/>
            </a:lvl3pPr>
            <a:lvl4pPr marL="1371600" indent="0" algn="ctr">
              <a:buNone/>
              <a:defRPr sz="1200"/>
            </a:lvl4pPr>
            <a:lvl5pPr marL="1828800" indent="0" algn="ctr">
              <a:buNone/>
              <a:defRPr sz="1200"/>
            </a:lvl5pPr>
          </a:lstStyle>
          <a:p>
            <a:pPr lvl="0"/>
            <a:r>
              <a:rPr lang="en-US" dirty="0"/>
              <a:t>Click to edit Master text styles</a:t>
            </a:r>
          </a:p>
        </p:txBody>
      </p:sp>
    </p:spTree>
    <p:extLst>
      <p:ext uri="{BB962C8B-B14F-4D97-AF65-F5344CB8AC3E}">
        <p14:creationId xmlns:p14="http://schemas.microsoft.com/office/powerpoint/2010/main" val="108930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70EE4FB-90F8-4418-BFD0-65194EBE8756}"/>
              </a:ext>
            </a:extLst>
          </p:cNvPr>
          <p:cNvSpPr>
            <a:spLocks noGrp="1"/>
          </p:cNvSpPr>
          <p:nvPr>
            <p:ph type="sldNum" sz="quarter" idx="12"/>
          </p:nvPr>
        </p:nvSpPr>
        <p:spPr/>
        <p:txBody>
          <a:bodyPr/>
          <a:lstStyle/>
          <a:p>
            <a:fld id="{7B8D310C-87B8-4032-89C9-37D68EDEBAB3}" type="slidenum">
              <a:rPr lang="en-US" smtClean="0"/>
              <a:t>‹#›</a:t>
            </a:fld>
            <a:endParaRPr lang="en-US"/>
          </a:p>
        </p:txBody>
      </p:sp>
      <p:sp>
        <p:nvSpPr>
          <p:cNvPr id="3" name="Text Placeholder 8">
            <a:extLst>
              <a:ext uri="{FF2B5EF4-FFF2-40B4-BE49-F238E27FC236}">
                <a16:creationId xmlns:a16="http://schemas.microsoft.com/office/drawing/2014/main" id="{1014C95E-7AD9-5906-A49E-A644D98DC7B2}"/>
              </a:ext>
            </a:extLst>
          </p:cNvPr>
          <p:cNvSpPr>
            <a:spLocks noGrp="1"/>
          </p:cNvSpPr>
          <p:nvPr>
            <p:ph type="body" sz="quarter" idx="13"/>
          </p:nvPr>
        </p:nvSpPr>
        <p:spPr>
          <a:xfrm>
            <a:off x="0" y="6646863"/>
            <a:ext cx="9448800" cy="211137"/>
          </a:xfrm>
        </p:spPr>
        <p:txBody>
          <a:bodyPr>
            <a:noAutofit/>
          </a:bodyPr>
          <a:lstStyle>
            <a:lvl1pPr marL="0" indent="0" algn="ctr">
              <a:buNone/>
              <a:defRPr lang="en-US" sz="1200" kern="1200" dirty="0" smtClean="0">
                <a:solidFill>
                  <a:schemeClr val="tx1">
                    <a:tint val="75000"/>
                  </a:schemeClr>
                </a:solidFill>
                <a:latin typeface="Gill Sans MT" panose="020B0502020104020203" pitchFamily="34" charset="0"/>
                <a:ea typeface="+mn-ea"/>
                <a:cs typeface="+mn-cs"/>
              </a:defRPr>
            </a:lvl1pPr>
            <a:lvl2pPr marL="457200" indent="0" algn="ctr">
              <a:buNone/>
              <a:defRPr sz="1200"/>
            </a:lvl2pPr>
            <a:lvl3pPr marL="914400" indent="0" algn="ctr">
              <a:buNone/>
              <a:defRPr sz="1200"/>
            </a:lvl3pPr>
            <a:lvl4pPr marL="1371600" indent="0" algn="ctr">
              <a:buNone/>
              <a:defRPr sz="1200"/>
            </a:lvl4pPr>
            <a:lvl5pPr marL="1828800" indent="0" algn="ctr">
              <a:buNone/>
              <a:defRPr sz="1200"/>
            </a:lvl5pPr>
          </a:lstStyle>
          <a:p>
            <a:pPr lvl="0"/>
            <a:r>
              <a:rPr lang="en-US" dirty="0"/>
              <a:t>Click to edit Master text styles</a:t>
            </a:r>
          </a:p>
        </p:txBody>
      </p:sp>
    </p:spTree>
    <p:extLst>
      <p:ext uri="{BB962C8B-B14F-4D97-AF65-F5344CB8AC3E}">
        <p14:creationId xmlns:p14="http://schemas.microsoft.com/office/powerpoint/2010/main" val="828055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estions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2749341-AD32-FEE8-6E46-DF42FD4CFE42}"/>
              </a:ext>
            </a:extLst>
          </p:cNvPr>
          <p:cNvSpPr txBox="1">
            <a:spLocks/>
          </p:cNvSpPr>
          <p:nvPr userDrawn="1"/>
        </p:nvSpPr>
        <p:spPr>
          <a:xfrm>
            <a:off x="0" y="0"/>
            <a:ext cx="4081832" cy="1027585"/>
          </a:xfrm>
          <a:prstGeom prst="rect">
            <a:avLst/>
          </a:prstGeom>
        </p:spPr>
        <p:txBody>
          <a:bodyPr anchor="b"/>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l"/>
            <a:r>
              <a:rPr lang="en-US" dirty="0">
                <a:solidFill>
                  <a:schemeClr val="tx1"/>
                </a:solidFill>
              </a:rPr>
              <a:t>Questions?</a:t>
            </a:r>
          </a:p>
        </p:txBody>
      </p:sp>
      <p:sp>
        <p:nvSpPr>
          <p:cNvPr id="5" name="TextBox 4">
            <a:extLst>
              <a:ext uri="{FF2B5EF4-FFF2-40B4-BE49-F238E27FC236}">
                <a16:creationId xmlns:a16="http://schemas.microsoft.com/office/drawing/2014/main" id="{59A6A82F-22D2-E1B6-2F8F-ECF4DF5776F8}"/>
              </a:ext>
            </a:extLst>
          </p:cNvPr>
          <p:cNvSpPr txBox="1"/>
          <p:nvPr userDrawn="1"/>
        </p:nvSpPr>
        <p:spPr>
          <a:xfrm>
            <a:off x="9011207" y="6611777"/>
            <a:ext cx="3180793" cy="246221"/>
          </a:xfrm>
          <a:prstGeom prst="rect">
            <a:avLst/>
          </a:prstGeom>
          <a:noFill/>
        </p:spPr>
        <p:txBody>
          <a:bodyPr wrap="square" rtlCol="0">
            <a:spAutoFit/>
          </a:bodyPr>
          <a:lstStyle/>
          <a:p>
            <a:pPr algn="r"/>
            <a:r>
              <a:rPr lang="en-US" sz="1000" i="1" dirty="0">
                <a:solidFill>
                  <a:schemeClr val="tx1"/>
                </a:solidFill>
              </a:rPr>
              <a:t>Dall-E: “wall-e answering questions at a press conference”</a:t>
            </a:r>
          </a:p>
        </p:txBody>
      </p:sp>
      <p:pic>
        <p:nvPicPr>
          <p:cNvPr id="4" name="Picture 3" descr="A picture containing text, yellow, transport, school&#10;&#10;Description automatically generated">
            <a:extLst>
              <a:ext uri="{FF2B5EF4-FFF2-40B4-BE49-F238E27FC236}">
                <a16:creationId xmlns:a16="http://schemas.microsoft.com/office/drawing/2014/main" id="{E5309C65-F64A-4664-3B83-7841057EB1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97250" y="1214278"/>
            <a:ext cx="5397499" cy="5397499"/>
          </a:xfrm>
          <a:prstGeom prst="rect">
            <a:avLst/>
          </a:prstGeom>
        </p:spPr>
      </p:pic>
    </p:spTree>
    <p:extLst>
      <p:ext uri="{BB962C8B-B14F-4D97-AF65-F5344CB8AC3E}">
        <p14:creationId xmlns:p14="http://schemas.microsoft.com/office/powerpoint/2010/main" val="2537328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estions 2">
    <p:spTree>
      <p:nvGrpSpPr>
        <p:cNvPr id="1" name=""/>
        <p:cNvGrpSpPr/>
        <p:nvPr/>
      </p:nvGrpSpPr>
      <p:grpSpPr>
        <a:xfrm>
          <a:off x="0" y="0"/>
          <a:ext cx="0" cy="0"/>
          <a:chOff x="0" y="0"/>
          <a:chExt cx="0" cy="0"/>
        </a:xfrm>
      </p:grpSpPr>
      <p:pic>
        <p:nvPicPr>
          <p:cNvPr id="6" name="Picture 5" descr="A robot on a table&#10;&#10;Description automatically generated with low confidence">
            <a:extLst>
              <a:ext uri="{FF2B5EF4-FFF2-40B4-BE49-F238E27FC236}">
                <a16:creationId xmlns:a16="http://schemas.microsoft.com/office/drawing/2014/main" id="{3B1B9F3B-7201-2464-6952-DC607E9791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97250" y="1214278"/>
            <a:ext cx="5397499" cy="5397499"/>
          </a:xfrm>
          <a:prstGeom prst="rect">
            <a:avLst/>
          </a:prstGeom>
        </p:spPr>
      </p:pic>
      <p:sp>
        <p:nvSpPr>
          <p:cNvPr id="3" name="Title 1">
            <a:extLst>
              <a:ext uri="{FF2B5EF4-FFF2-40B4-BE49-F238E27FC236}">
                <a16:creationId xmlns:a16="http://schemas.microsoft.com/office/drawing/2014/main" id="{B2749341-AD32-FEE8-6E46-DF42FD4CFE42}"/>
              </a:ext>
            </a:extLst>
          </p:cNvPr>
          <p:cNvSpPr txBox="1">
            <a:spLocks/>
          </p:cNvSpPr>
          <p:nvPr userDrawn="1"/>
        </p:nvSpPr>
        <p:spPr>
          <a:xfrm>
            <a:off x="0" y="0"/>
            <a:ext cx="4081832" cy="1027585"/>
          </a:xfrm>
          <a:prstGeom prst="rect">
            <a:avLst/>
          </a:prstGeom>
        </p:spPr>
        <p:txBody>
          <a:bodyPr anchor="b"/>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l"/>
            <a:r>
              <a:rPr lang="en-US" dirty="0">
                <a:solidFill>
                  <a:schemeClr val="tx1"/>
                </a:solidFill>
              </a:rPr>
              <a:t>Questions?</a:t>
            </a:r>
          </a:p>
        </p:txBody>
      </p:sp>
      <p:sp>
        <p:nvSpPr>
          <p:cNvPr id="5" name="TextBox 4">
            <a:extLst>
              <a:ext uri="{FF2B5EF4-FFF2-40B4-BE49-F238E27FC236}">
                <a16:creationId xmlns:a16="http://schemas.microsoft.com/office/drawing/2014/main" id="{59A6A82F-22D2-E1B6-2F8F-ECF4DF5776F8}"/>
              </a:ext>
            </a:extLst>
          </p:cNvPr>
          <p:cNvSpPr txBox="1"/>
          <p:nvPr userDrawn="1"/>
        </p:nvSpPr>
        <p:spPr>
          <a:xfrm>
            <a:off x="9011207" y="6611777"/>
            <a:ext cx="3180793" cy="246221"/>
          </a:xfrm>
          <a:prstGeom prst="rect">
            <a:avLst/>
          </a:prstGeom>
          <a:noFill/>
        </p:spPr>
        <p:txBody>
          <a:bodyPr wrap="square" rtlCol="0">
            <a:spAutoFit/>
          </a:bodyPr>
          <a:lstStyle/>
          <a:p>
            <a:pPr algn="r"/>
            <a:r>
              <a:rPr lang="en-US" sz="1000" i="1" dirty="0">
                <a:solidFill>
                  <a:schemeClr val="tx1"/>
                </a:solidFill>
              </a:rPr>
              <a:t>Dall-E: “wall-e answering questions at a press conference”</a:t>
            </a:r>
          </a:p>
        </p:txBody>
      </p:sp>
    </p:spTree>
    <p:extLst>
      <p:ext uri="{BB962C8B-B14F-4D97-AF65-F5344CB8AC3E}">
        <p14:creationId xmlns:p14="http://schemas.microsoft.com/office/powerpoint/2010/main" val="3320485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estions 3">
    <p:spTree>
      <p:nvGrpSpPr>
        <p:cNvPr id="1" name=""/>
        <p:cNvGrpSpPr/>
        <p:nvPr/>
      </p:nvGrpSpPr>
      <p:grpSpPr>
        <a:xfrm>
          <a:off x="0" y="0"/>
          <a:ext cx="0" cy="0"/>
          <a:chOff x="0" y="0"/>
          <a:chExt cx="0" cy="0"/>
        </a:xfrm>
      </p:grpSpPr>
      <p:pic>
        <p:nvPicPr>
          <p:cNvPr id="6" name="Picture 5" descr="A picture containing text, indoor&#10;&#10;Description automatically generated">
            <a:extLst>
              <a:ext uri="{FF2B5EF4-FFF2-40B4-BE49-F238E27FC236}">
                <a16:creationId xmlns:a16="http://schemas.microsoft.com/office/drawing/2014/main" id="{35FE48B1-B706-1EAC-08F0-D016DE7762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97250" y="1214277"/>
            <a:ext cx="5397499" cy="5397499"/>
          </a:xfrm>
          <a:prstGeom prst="rect">
            <a:avLst/>
          </a:prstGeom>
        </p:spPr>
      </p:pic>
      <p:sp>
        <p:nvSpPr>
          <p:cNvPr id="3" name="Title 1">
            <a:extLst>
              <a:ext uri="{FF2B5EF4-FFF2-40B4-BE49-F238E27FC236}">
                <a16:creationId xmlns:a16="http://schemas.microsoft.com/office/drawing/2014/main" id="{B2749341-AD32-FEE8-6E46-DF42FD4CFE42}"/>
              </a:ext>
            </a:extLst>
          </p:cNvPr>
          <p:cNvSpPr txBox="1">
            <a:spLocks/>
          </p:cNvSpPr>
          <p:nvPr userDrawn="1"/>
        </p:nvSpPr>
        <p:spPr>
          <a:xfrm>
            <a:off x="0" y="0"/>
            <a:ext cx="4081832" cy="1027585"/>
          </a:xfrm>
          <a:prstGeom prst="rect">
            <a:avLst/>
          </a:prstGeom>
        </p:spPr>
        <p:txBody>
          <a:bodyPr anchor="b"/>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l"/>
            <a:r>
              <a:rPr lang="en-US" dirty="0">
                <a:solidFill>
                  <a:schemeClr val="tx1"/>
                </a:solidFill>
              </a:rPr>
              <a:t>Questions?</a:t>
            </a:r>
          </a:p>
        </p:txBody>
      </p:sp>
      <p:sp>
        <p:nvSpPr>
          <p:cNvPr id="5" name="TextBox 4">
            <a:extLst>
              <a:ext uri="{FF2B5EF4-FFF2-40B4-BE49-F238E27FC236}">
                <a16:creationId xmlns:a16="http://schemas.microsoft.com/office/drawing/2014/main" id="{59A6A82F-22D2-E1B6-2F8F-ECF4DF5776F8}"/>
              </a:ext>
            </a:extLst>
          </p:cNvPr>
          <p:cNvSpPr txBox="1"/>
          <p:nvPr userDrawn="1"/>
        </p:nvSpPr>
        <p:spPr>
          <a:xfrm>
            <a:off x="9011207" y="6611777"/>
            <a:ext cx="3180793" cy="246221"/>
          </a:xfrm>
          <a:prstGeom prst="rect">
            <a:avLst/>
          </a:prstGeom>
          <a:noFill/>
        </p:spPr>
        <p:txBody>
          <a:bodyPr wrap="square" rtlCol="0">
            <a:spAutoFit/>
          </a:bodyPr>
          <a:lstStyle/>
          <a:p>
            <a:pPr algn="r"/>
            <a:r>
              <a:rPr lang="en-US" sz="1000" i="1" dirty="0">
                <a:solidFill>
                  <a:schemeClr val="tx1"/>
                </a:solidFill>
              </a:rPr>
              <a:t>Dall-E: “wall-e answering questions at a press conference”</a:t>
            </a:r>
          </a:p>
        </p:txBody>
      </p:sp>
    </p:spTree>
    <p:extLst>
      <p:ext uri="{BB962C8B-B14F-4D97-AF65-F5344CB8AC3E}">
        <p14:creationId xmlns:p14="http://schemas.microsoft.com/office/powerpoint/2010/main" val="1310874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inkPairShare">
    <p:spTree>
      <p:nvGrpSpPr>
        <p:cNvPr id="1" name=""/>
        <p:cNvGrpSpPr/>
        <p:nvPr/>
      </p:nvGrpSpPr>
      <p:grpSpPr>
        <a:xfrm>
          <a:off x="0" y="0"/>
          <a:ext cx="0" cy="0"/>
          <a:chOff x="0" y="0"/>
          <a:chExt cx="0" cy="0"/>
        </a:xfrm>
      </p:grpSpPr>
      <p:pic>
        <p:nvPicPr>
          <p:cNvPr id="4" name="Picture 3" descr="A picture containing yellow, camera&#10;&#10;Description automatically generated">
            <a:extLst>
              <a:ext uri="{FF2B5EF4-FFF2-40B4-BE49-F238E27FC236}">
                <a16:creationId xmlns:a16="http://schemas.microsoft.com/office/drawing/2014/main" id="{3C396950-0699-DBEF-3491-117B323D79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97250" y="1214277"/>
            <a:ext cx="5397499" cy="5397499"/>
          </a:xfrm>
          <a:prstGeom prst="rect">
            <a:avLst/>
          </a:prstGeom>
        </p:spPr>
      </p:pic>
      <p:sp>
        <p:nvSpPr>
          <p:cNvPr id="3" name="Title 1">
            <a:extLst>
              <a:ext uri="{FF2B5EF4-FFF2-40B4-BE49-F238E27FC236}">
                <a16:creationId xmlns:a16="http://schemas.microsoft.com/office/drawing/2014/main" id="{B2749341-AD32-FEE8-6E46-DF42FD4CFE42}"/>
              </a:ext>
            </a:extLst>
          </p:cNvPr>
          <p:cNvSpPr txBox="1">
            <a:spLocks/>
          </p:cNvSpPr>
          <p:nvPr userDrawn="1"/>
        </p:nvSpPr>
        <p:spPr>
          <a:xfrm>
            <a:off x="-1" y="0"/>
            <a:ext cx="5000425" cy="1027585"/>
          </a:xfrm>
          <a:prstGeom prst="rect">
            <a:avLst/>
          </a:prstGeom>
        </p:spPr>
        <p:txBody>
          <a:bodyPr anchor="b"/>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l"/>
            <a:r>
              <a:rPr lang="en-US" dirty="0">
                <a:solidFill>
                  <a:schemeClr val="tx1"/>
                </a:solidFill>
              </a:rPr>
              <a:t>Think-Pair-Share</a:t>
            </a:r>
          </a:p>
        </p:txBody>
      </p:sp>
      <p:sp>
        <p:nvSpPr>
          <p:cNvPr id="5" name="TextBox 4">
            <a:extLst>
              <a:ext uri="{FF2B5EF4-FFF2-40B4-BE49-F238E27FC236}">
                <a16:creationId xmlns:a16="http://schemas.microsoft.com/office/drawing/2014/main" id="{59A6A82F-22D2-E1B6-2F8F-ECF4DF5776F8}"/>
              </a:ext>
            </a:extLst>
          </p:cNvPr>
          <p:cNvSpPr txBox="1"/>
          <p:nvPr userDrawn="1"/>
        </p:nvSpPr>
        <p:spPr>
          <a:xfrm>
            <a:off x="9011207" y="6611777"/>
            <a:ext cx="3180793" cy="246221"/>
          </a:xfrm>
          <a:prstGeom prst="rect">
            <a:avLst/>
          </a:prstGeom>
          <a:noFill/>
        </p:spPr>
        <p:txBody>
          <a:bodyPr wrap="square" rtlCol="0">
            <a:spAutoFit/>
          </a:bodyPr>
          <a:lstStyle/>
          <a:p>
            <a:pPr algn="r"/>
            <a:r>
              <a:rPr lang="en-US" sz="1000" i="1" dirty="0">
                <a:solidFill>
                  <a:schemeClr val="tx1"/>
                </a:solidFill>
              </a:rPr>
              <a:t>Dall-E: “wall-e having a discussion with another wall-e”</a:t>
            </a:r>
          </a:p>
        </p:txBody>
      </p:sp>
    </p:spTree>
    <p:extLst>
      <p:ext uri="{BB962C8B-B14F-4D97-AF65-F5344CB8AC3E}">
        <p14:creationId xmlns:p14="http://schemas.microsoft.com/office/powerpoint/2010/main" val="14069920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dditional Inf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93736-2EC9-41B7-BF7D-499F0267AF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1537A6-16DF-4D1A-8A0D-55F8752E0568}"/>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59EB4EC-04DF-49E0-881D-4E02F398F2D3}"/>
              </a:ext>
            </a:extLst>
          </p:cNvPr>
          <p:cNvSpPr>
            <a:spLocks noGrp="1"/>
          </p:cNvSpPr>
          <p:nvPr>
            <p:ph type="sldNum" sz="quarter" idx="12"/>
          </p:nvPr>
        </p:nvSpPr>
        <p:spPr/>
        <p:txBody>
          <a:bodyPr/>
          <a:lstStyle/>
          <a:p>
            <a:fld id="{7B8D310C-87B8-4032-89C9-37D68EDEBAB3}" type="slidenum">
              <a:rPr lang="en-US" smtClean="0"/>
              <a:t>‹#›</a:t>
            </a:fld>
            <a:endParaRPr lang="en-US"/>
          </a:p>
        </p:txBody>
      </p:sp>
      <p:sp>
        <p:nvSpPr>
          <p:cNvPr id="10" name="Text Placeholder 8">
            <a:extLst>
              <a:ext uri="{FF2B5EF4-FFF2-40B4-BE49-F238E27FC236}">
                <a16:creationId xmlns:a16="http://schemas.microsoft.com/office/drawing/2014/main" id="{2EE76905-16CE-F999-3CC3-55283E3552F1}"/>
              </a:ext>
            </a:extLst>
          </p:cNvPr>
          <p:cNvSpPr>
            <a:spLocks noGrp="1"/>
          </p:cNvSpPr>
          <p:nvPr>
            <p:ph type="body" sz="quarter" idx="13"/>
          </p:nvPr>
        </p:nvSpPr>
        <p:spPr>
          <a:xfrm>
            <a:off x="0" y="6646863"/>
            <a:ext cx="9448800" cy="211137"/>
          </a:xfrm>
        </p:spPr>
        <p:txBody>
          <a:bodyPr>
            <a:noAutofit/>
          </a:bodyPr>
          <a:lstStyle>
            <a:lvl1pPr marL="0" indent="0" algn="ctr">
              <a:buNone/>
              <a:defRPr lang="en-US" sz="1200" kern="1200" dirty="0" smtClean="0">
                <a:solidFill>
                  <a:schemeClr val="tx1">
                    <a:tint val="75000"/>
                  </a:schemeClr>
                </a:solidFill>
                <a:latin typeface="Gill Sans MT" panose="020B0502020104020203" pitchFamily="34" charset="0"/>
                <a:ea typeface="+mn-ea"/>
                <a:cs typeface="+mn-cs"/>
              </a:defRPr>
            </a:lvl1pPr>
            <a:lvl2pPr marL="457200" indent="0" algn="ctr">
              <a:buNone/>
              <a:defRPr sz="1200"/>
            </a:lvl2pPr>
            <a:lvl3pPr marL="914400" indent="0" algn="ctr">
              <a:buNone/>
              <a:defRPr sz="1200"/>
            </a:lvl3pPr>
            <a:lvl4pPr marL="1371600" indent="0" algn="ctr">
              <a:buNone/>
              <a:defRPr sz="1200"/>
            </a:lvl4pPr>
            <a:lvl5pPr marL="1828800" indent="0" algn="ctr">
              <a:buNone/>
              <a:defRPr sz="1200"/>
            </a:lvl5pPr>
          </a:lstStyle>
          <a:p>
            <a:pPr lvl="0"/>
            <a:r>
              <a:rPr lang="en-US" dirty="0"/>
              <a:t>Click to edit Master text styles</a:t>
            </a:r>
          </a:p>
        </p:txBody>
      </p:sp>
      <p:sp>
        <p:nvSpPr>
          <p:cNvPr id="4" name="TextBox 3">
            <a:extLst>
              <a:ext uri="{FF2B5EF4-FFF2-40B4-BE49-F238E27FC236}">
                <a16:creationId xmlns:a16="http://schemas.microsoft.com/office/drawing/2014/main" id="{DA5DDE63-4CFD-3375-D66C-7ABA2AF02483}"/>
              </a:ext>
            </a:extLst>
          </p:cNvPr>
          <p:cNvSpPr txBox="1"/>
          <p:nvPr userDrawn="1"/>
        </p:nvSpPr>
        <p:spPr>
          <a:xfrm>
            <a:off x="81720" y="-4207"/>
            <a:ext cx="4366456" cy="369332"/>
          </a:xfrm>
          <a:prstGeom prst="rect">
            <a:avLst/>
          </a:prstGeom>
          <a:noFill/>
        </p:spPr>
        <p:txBody>
          <a:bodyPr wrap="square" rtlCol="0">
            <a:spAutoFit/>
          </a:bodyPr>
          <a:lstStyle/>
          <a:p>
            <a:pPr algn="r"/>
            <a:r>
              <a:rPr lang="en-US" sz="1800" dirty="0">
                <a:solidFill>
                  <a:schemeClr val="bg1"/>
                </a:solidFill>
                <a:latin typeface="Norwester" panose="00000506000000000000" pitchFamily="50" charset="0"/>
              </a:rPr>
              <a:t>Additional Information (not in lecture)</a:t>
            </a:r>
          </a:p>
        </p:txBody>
      </p:sp>
    </p:spTree>
    <p:extLst>
      <p:ext uri="{BB962C8B-B14F-4D97-AF65-F5344CB8AC3E}">
        <p14:creationId xmlns:p14="http://schemas.microsoft.com/office/powerpoint/2010/main" val="29338637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SCI 1430: This Episode">
    <p:spTree>
      <p:nvGrpSpPr>
        <p:cNvPr id="1" name=""/>
        <p:cNvGrpSpPr/>
        <p:nvPr/>
      </p:nvGrpSpPr>
      <p:grpSpPr>
        <a:xfrm>
          <a:off x="0" y="0"/>
          <a:ext cx="0" cy="0"/>
          <a:chOff x="0" y="0"/>
          <a:chExt cx="0" cy="0"/>
        </a:xfrm>
      </p:grpSpPr>
      <p:pic>
        <p:nvPicPr>
          <p:cNvPr id="1026" name="Picture 2" descr="Pixar Animation Studios">
            <a:extLst>
              <a:ext uri="{FF2B5EF4-FFF2-40B4-BE49-F238E27FC236}">
                <a16:creationId xmlns:a16="http://schemas.microsoft.com/office/drawing/2014/main" id="{10CB8BB8-2EE5-467F-0AC6-8A5AF2C72B83}"/>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947" r="11841" b="13561"/>
          <a:stretch/>
        </p:blipFill>
        <p:spPr bwMode="auto">
          <a:xfrm>
            <a:off x="-1" y="1"/>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126B7E3-C2A1-8257-DB28-2E8376576752}"/>
              </a:ext>
            </a:extLst>
          </p:cNvPr>
          <p:cNvSpPr txBox="1"/>
          <p:nvPr userDrawn="1"/>
        </p:nvSpPr>
        <p:spPr>
          <a:xfrm>
            <a:off x="0" y="0"/>
            <a:ext cx="12722087" cy="830997"/>
          </a:xfrm>
          <a:prstGeom prst="rect">
            <a:avLst/>
          </a:prstGeom>
          <a:noFill/>
        </p:spPr>
        <p:txBody>
          <a:bodyPr wrap="square" rtlCol="0">
            <a:spAutoFit/>
          </a:bodyPr>
          <a:lstStyle/>
          <a:p>
            <a:r>
              <a:rPr lang="en-US" sz="4800" dirty="0">
                <a:solidFill>
                  <a:schemeClr val="bg1"/>
                </a:solidFill>
                <a:latin typeface="Norwester" panose="00000506000000000000" pitchFamily="50" charset="0"/>
              </a:rPr>
              <a:t>COMP322: Computer Vision &amp; Image Processing</a:t>
            </a:r>
          </a:p>
        </p:txBody>
      </p:sp>
      <p:sp>
        <p:nvSpPr>
          <p:cNvPr id="6" name="Text Placeholder 5">
            <a:extLst>
              <a:ext uri="{FF2B5EF4-FFF2-40B4-BE49-F238E27FC236}">
                <a16:creationId xmlns:a16="http://schemas.microsoft.com/office/drawing/2014/main" id="{F52A7D34-B39E-C14D-21C0-87FF353CC40D}"/>
              </a:ext>
            </a:extLst>
          </p:cNvPr>
          <p:cNvSpPr>
            <a:spLocks noGrp="1"/>
          </p:cNvSpPr>
          <p:nvPr>
            <p:ph type="body" sz="quarter" idx="10"/>
          </p:nvPr>
        </p:nvSpPr>
        <p:spPr>
          <a:xfrm>
            <a:off x="1343025" y="2863364"/>
            <a:ext cx="5199063" cy="32385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Box 2">
            <a:extLst>
              <a:ext uri="{FF2B5EF4-FFF2-40B4-BE49-F238E27FC236}">
                <a16:creationId xmlns:a16="http://schemas.microsoft.com/office/drawing/2014/main" id="{2E08FB7E-4F90-116E-5396-1C3174EEE5E6}"/>
              </a:ext>
            </a:extLst>
          </p:cNvPr>
          <p:cNvSpPr txBox="1"/>
          <p:nvPr userDrawn="1"/>
        </p:nvSpPr>
        <p:spPr>
          <a:xfrm>
            <a:off x="10075984" y="6611779"/>
            <a:ext cx="2116016" cy="246221"/>
          </a:xfrm>
          <a:prstGeom prst="rect">
            <a:avLst/>
          </a:prstGeom>
          <a:noFill/>
        </p:spPr>
        <p:txBody>
          <a:bodyPr wrap="square" rtlCol="0">
            <a:spAutoFit/>
          </a:bodyPr>
          <a:lstStyle/>
          <a:p>
            <a:pPr algn="r"/>
            <a:r>
              <a:rPr lang="en-US" sz="1000" i="1" dirty="0">
                <a:solidFill>
                  <a:schemeClr val="bg1"/>
                </a:solidFill>
              </a:rPr>
              <a:t>Image Credit: Pixar Animation Studios</a:t>
            </a:r>
          </a:p>
        </p:txBody>
      </p:sp>
      <p:sp>
        <p:nvSpPr>
          <p:cNvPr id="2" name="TextBox 1">
            <a:extLst>
              <a:ext uri="{FF2B5EF4-FFF2-40B4-BE49-F238E27FC236}">
                <a16:creationId xmlns:a16="http://schemas.microsoft.com/office/drawing/2014/main" id="{44A1AE55-2D71-D5BC-49F2-3665E5F1EC49}"/>
              </a:ext>
            </a:extLst>
          </p:cNvPr>
          <p:cNvSpPr txBox="1"/>
          <p:nvPr userDrawn="1"/>
        </p:nvSpPr>
        <p:spPr>
          <a:xfrm>
            <a:off x="1343024" y="1462460"/>
            <a:ext cx="5199063" cy="769441"/>
          </a:xfrm>
          <a:prstGeom prst="rect">
            <a:avLst/>
          </a:prstGeom>
          <a:noFill/>
        </p:spPr>
        <p:txBody>
          <a:bodyPr wrap="square" rtlCol="0">
            <a:spAutoFit/>
          </a:bodyPr>
          <a:lstStyle/>
          <a:p>
            <a:pPr algn="l"/>
            <a:r>
              <a:rPr lang="en-US" sz="4400" b="1" dirty="0">
                <a:solidFill>
                  <a:schemeClr val="bg1"/>
                </a:solidFill>
              </a:rPr>
              <a:t>Last lecture</a:t>
            </a:r>
          </a:p>
        </p:txBody>
      </p:sp>
    </p:spTree>
    <p:extLst>
      <p:ext uri="{BB962C8B-B14F-4D97-AF65-F5344CB8AC3E}">
        <p14:creationId xmlns:p14="http://schemas.microsoft.com/office/powerpoint/2010/main" val="3443241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F8F8D3B-4949-47E8-BBCA-3AF089B30046}" type="datetimeFigureOut">
              <a:rPr lang="en-US"/>
              <a:pPr>
                <a:defRPr/>
              </a:pPr>
              <a:t>2/20/24</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FEF89315-E386-4877-A1F0-01B082BEB717}" type="slidenum">
              <a:rPr lang="en-US" altLang="en-US"/>
              <a:pPr>
                <a:defRPr/>
              </a:pPr>
              <a:t>‹#›</a:t>
            </a:fld>
            <a:endParaRPr lang="en-US" altLang="en-US"/>
          </a:p>
        </p:txBody>
      </p:sp>
    </p:spTree>
    <p:extLst>
      <p:ext uri="{BB962C8B-B14F-4D97-AF65-F5344CB8AC3E}">
        <p14:creationId xmlns:p14="http://schemas.microsoft.com/office/powerpoint/2010/main" val="765287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SCI 1430: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C4A2-C22E-402E-B974-1B1B5F63A161}"/>
              </a:ext>
            </a:extLst>
          </p:cNvPr>
          <p:cNvSpPr>
            <a:spLocks noGrp="1"/>
          </p:cNvSpPr>
          <p:nvPr>
            <p:ph type="title" hasCustomPrompt="1"/>
          </p:nvPr>
        </p:nvSpPr>
        <p:spPr>
          <a:xfrm>
            <a:off x="1343608" y="1224763"/>
            <a:ext cx="5197869" cy="1796126"/>
          </a:xfrm>
          <a:prstGeom prst="rect">
            <a:avLst/>
          </a:prstGeom>
        </p:spPr>
        <p:txBody>
          <a:bodyPr anchor="b"/>
          <a:lstStyle>
            <a:lvl1pPr algn="ctr">
              <a:defRPr sz="4400">
                <a:solidFill>
                  <a:schemeClr val="bg1"/>
                </a:solidFill>
                <a:latin typeface="+mj-lt"/>
              </a:defRPr>
            </a:lvl1pPr>
          </a:lstStyle>
          <a:p>
            <a:r>
              <a:rPr lang="en-US" dirty="0"/>
              <a:t>Title</a:t>
            </a:r>
          </a:p>
        </p:txBody>
      </p:sp>
      <p:sp>
        <p:nvSpPr>
          <p:cNvPr id="8" name="Text Placeholder 2">
            <a:extLst>
              <a:ext uri="{FF2B5EF4-FFF2-40B4-BE49-F238E27FC236}">
                <a16:creationId xmlns:a16="http://schemas.microsoft.com/office/drawing/2014/main" id="{63559547-F7C5-41EB-90C6-36217056ADFC}"/>
              </a:ext>
            </a:extLst>
          </p:cNvPr>
          <p:cNvSpPr>
            <a:spLocks noGrp="1"/>
          </p:cNvSpPr>
          <p:nvPr>
            <p:ph type="body" idx="10" hasCustomPrompt="1"/>
          </p:nvPr>
        </p:nvSpPr>
        <p:spPr>
          <a:xfrm>
            <a:off x="1343608" y="5373215"/>
            <a:ext cx="10003842" cy="1347625"/>
          </a:xfrm>
          <a:prstGeom prst="rect">
            <a:avLst/>
          </a:prstGeom>
        </p:spPr>
        <p:txBody>
          <a:bodyPr/>
          <a:lstStyle>
            <a:lvl1pPr marL="0" indent="0" algn="l">
              <a:buNone/>
              <a:defRPr sz="24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Name </a:t>
            </a:r>
          </a:p>
          <a:p>
            <a:pPr lvl="0"/>
            <a:r>
              <a:rPr lang="en-US" dirty="0"/>
              <a:t>Lecture #</a:t>
            </a:r>
          </a:p>
          <a:p>
            <a:pPr lvl="0"/>
            <a:r>
              <a:rPr lang="en-US" dirty="0"/>
              <a:t>1 January 1970</a:t>
            </a:r>
          </a:p>
        </p:txBody>
      </p:sp>
      <p:sp>
        <p:nvSpPr>
          <p:cNvPr id="9" name="TextBox 8">
            <a:extLst>
              <a:ext uri="{FF2B5EF4-FFF2-40B4-BE49-F238E27FC236}">
                <a16:creationId xmlns:a16="http://schemas.microsoft.com/office/drawing/2014/main" id="{C95121C0-9C80-8F41-A50F-8503CBF1932D}"/>
              </a:ext>
            </a:extLst>
          </p:cNvPr>
          <p:cNvSpPr txBox="1"/>
          <p:nvPr userDrawn="1"/>
        </p:nvSpPr>
        <p:spPr>
          <a:xfrm>
            <a:off x="0" y="0"/>
            <a:ext cx="12722087" cy="830997"/>
          </a:xfrm>
          <a:prstGeom prst="rect">
            <a:avLst/>
          </a:prstGeom>
          <a:noFill/>
        </p:spPr>
        <p:txBody>
          <a:bodyPr wrap="square" rtlCol="0">
            <a:spAutoFit/>
          </a:bodyPr>
          <a:lstStyle/>
          <a:p>
            <a:r>
              <a:rPr lang="en-US" sz="4800" dirty="0">
                <a:solidFill>
                  <a:schemeClr val="bg1"/>
                </a:solidFill>
                <a:latin typeface="Norwester" panose="00000506000000000000" pitchFamily="50" charset="0"/>
              </a:rPr>
              <a:t>COMP322: Computer Vision &amp; Image Processing</a:t>
            </a:r>
          </a:p>
        </p:txBody>
      </p:sp>
    </p:spTree>
    <p:extLst>
      <p:ext uri="{BB962C8B-B14F-4D97-AF65-F5344CB8AC3E}">
        <p14:creationId xmlns:p14="http://schemas.microsoft.com/office/powerpoint/2010/main" val="1491353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SCI 1430: This Episode">
    <p:spTree>
      <p:nvGrpSpPr>
        <p:cNvPr id="1" name=""/>
        <p:cNvGrpSpPr/>
        <p:nvPr/>
      </p:nvGrpSpPr>
      <p:grpSpPr>
        <a:xfrm>
          <a:off x="0" y="0"/>
          <a:ext cx="0" cy="0"/>
          <a:chOff x="0" y="0"/>
          <a:chExt cx="0" cy="0"/>
        </a:xfrm>
      </p:grpSpPr>
      <p:pic>
        <p:nvPicPr>
          <p:cNvPr id="1026" name="Picture 2" descr="Pixar Animation Studios">
            <a:extLst>
              <a:ext uri="{FF2B5EF4-FFF2-40B4-BE49-F238E27FC236}">
                <a16:creationId xmlns:a16="http://schemas.microsoft.com/office/drawing/2014/main" id="{10CB8BB8-2EE5-467F-0AC6-8A5AF2C72B83}"/>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947" r="11841" b="13561"/>
          <a:stretch/>
        </p:blipFill>
        <p:spPr bwMode="auto">
          <a:xfrm>
            <a:off x="-1" y="1"/>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F52A7D34-B39E-C14D-21C0-87FF353CC40D}"/>
              </a:ext>
            </a:extLst>
          </p:cNvPr>
          <p:cNvSpPr>
            <a:spLocks noGrp="1"/>
          </p:cNvSpPr>
          <p:nvPr>
            <p:ph type="body" sz="quarter" idx="10"/>
          </p:nvPr>
        </p:nvSpPr>
        <p:spPr>
          <a:xfrm>
            <a:off x="1343025" y="2863364"/>
            <a:ext cx="5199063" cy="32385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AD651320-8A88-171C-CEA2-059A9BEA32AC}"/>
              </a:ext>
            </a:extLst>
          </p:cNvPr>
          <p:cNvSpPr txBox="1"/>
          <p:nvPr userDrawn="1"/>
        </p:nvSpPr>
        <p:spPr>
          <a:xfrm>
            <a:off x="1343025" y="1235839"/>
            <a:ext cx="5199063" cy="1446550"/>
          </a:xfrm>
          <a:prstGeom prst="rect">
            <a:avLst/>
          </a:prstGeom>
          <a:noFill/>
        </p:spPr>
        <p:txBody>
          <a:bodyPr wrap="square" rtlCol="0">
            <a:spAutoFit/>
          </a:bodyPr>
          <a:lstStyle/>
          <a:p>
            <a:pPr algn="ctr"/>
            <a:r>
              <a:rPr lang="en-US" sz="4400" b="1" dirty="0">
                <a:solidFill>
                  <a:schemeClr val="bg1"/>
                </a:solidFill>
              </a:rPr>
              <a:t>On the previous episode…</a:t>
            </a:r>
          </a:p>
        </p:txBody>
      </p:sp>
      <p:sp>
        <p:nvSpPr>
          <p:cNvPr id="3" name="TextBox 2">
            <a:extLst>
              <a:ext uri="{FF2B5EF4-FFF2-40B4-BE49-F238E27FC236}">
                <a16:creationId xmlns:a16="http://schemas.microsoft.com/office/drawing/2014/main" id="{2E08FB7E-4F90-116E-5396-1C3174EEE5E6}"/>
              </a:ext>
            </a:extLst>
          </p:cNvPr>
          <p:cNvSpPr txBox="1"/>
          <p:nvPr userDrawn="1"/>
        </p:nvSpPr>
        <p:spPr>
          <a:xfrm>
            <a:off x="10075984" y="6611779"/>
            <a:ext cx="2116016" cy="246221"/>
          </a:xfrm>
          <a:prstGeom prst="rect">
            <a:avLst/>
          </a:prstGeom>
          <a:noFill/>
        </p:spPr>
        <p:txBody>
          <a:bodyPr wrap="square" rtlCol="0">
            <a:spAutoFit/>
          </a:bodyPr>
          <a:lstStyle/>
          <a:p>
            <a:pPr algn="r"/>
            <a:r>
              <a:rPr lang="en-US" sz="1000" i="1" dirty="0">
                <a:solidFill>
                  <a:schemeClr val="bg1"/>
                </a:solidFill>
              </a:rPr>
              <a:t>Image Credit: Pixar Animation Studios</a:t>
            </a:r>
          </a:p>
        </p:txBody>
      </p:sp>
      <p:sp>
        <p:nvSpPr>
          <p:cNvPr id="7" name="TextBox 6">
            <a:extLst>
              <a:ext uri="{FF2B5EF4-FFF2-40B4-BE49-F238E27FC236}">
                <a16:creationId xmlns:a16="http://schemas.microsoft.com/office/drawing/2014/main" id="{825583AD-D0E6-974F-9770-5C08046C4A44}"/>
              </a:ext>
            </a:extLst>
          </p:cNvPr>
          <p:cNvSpPr txBox="1"/>
          <p:nvPr userDrawn="1"/>
        </p:nvSpPr>
        <p:spPr>
          <a:xfrm>
            <a:off x="0" y="0"/>
            <a:ext cx="12722087" cy="830997"/>
          </a:xfrm>
          <a:prstGeom prst="rect">
            <a:avLst/>
          </a:prstGeom>
          <a:noFill/>
        </p:spPr>
        <p:txBody>
          <a:bodyPr wrap="square" rtlCol="0">
            <a:spAutoFit/>
          </a:bodyPr>
          <a:lstStyle/>
          <a:p>
            <a:r>
              <a:rPr lang="en-US" sz="4800" dirty="0">
                <a:solidFill>
                  <a:schemeClr val="bg1"/>
                </a:solidFill>
                <a:latin typeface="Norwester" panose="00000506000000000000" pitchFamily="50" charset="0"/>
              </a:rPr>
              <a:t>COMP322: Computer Vision &amp; Image Processing</a:t>
            </a:r>
          </a:p>
        </p:txBody>
      </p:sp>
    </p:spTree>
    <p:extLst>
      <p:ext uri="{BB962C8B-B14F-4D97-AF65-F5344CB8AC3E}">
        <p14:creationId xmlns:p14="http://schemas.microsoft.com/office/powerpoint/2010/main" val="9123800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SCI 1430: This Episod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52A7D34-B39E-C14D-21C0-87FF353CC40D}"/>
              </a:ext>
            </a:extLst>
          </p:cNvPr>
          <p:cNvSpPr>
            <a:spLocks noGrp="1"/>
          </p:cNvSpPr>
          <p:nvPr>
            <p:ph type="body" sz="quarter" idx="10"/>
          </p:nvPr>
        </p:nvSpPr>
        <p:spPr>
          <a:xfrm>
            <a:off x="1343025" y="2171700"/>
            <a:ext cx="5199063" cy="32385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AD651320-8A88-171C-CEA2-059A9BEA32AC}"/>
              </a:ext>
            </a:extLst>
          </p:cNvPr>
          <p:cNvSpPr txBox="1"/>
          <p:nvPr userDrawn="1"/>
        </p:nvSpPr>
        <p:spPr>
          <a:xfrm>
            <a:off x="1343025" y="1206500"/>
            <a:ext cx="5199063" cy="769441"/>
          </a:xfrm>
          <a:prstGeom prst="rect">
            <a:avLst/>
          </a:prstGeom>
          <a:noFill/>
        </p:spPr>
        <p:txBody>
          <a:bodyPr wrap="square" rtlCol="0">
            <a:spAutoFit/>
          </a:bodyPr>
          <a:lstStyle/>
          <a:p>
            <a:pPr algn="l"/>
            <a:r>
              <a:rPr lang="en-US" sz="4400" b="1" dirty="0">
                <a:solidFill>
                  <a:schemeClr val="bg1"/>
                </a:solidFill>
              </a:rPr>
              <a:t>This lecture</a:t>
            </a:r>
          </a:p>
        </p:txBody>
      </p:sp>
      <p:sp>
        <p:nvSpPr>
          <p:cNvPr id="5" name="TextBox 4">
            <a:extLst>
              <a:ext uri="{FF2B5EF4-FFF2-40B4-BE49-F238E27FC236}">
                <a16:creationId xmlns:a16="http://schemas.microsoft.com/office/drawing/2014/main" id="{F31F1956-F051-DE42-8743-39CA53DB66DA}"/>
              </a:ext>
            </a:extLst>
          </p:cNvPr>
          <p:cNvSpPr txBox="1"/>
          <p:nvPr userDrawn="1"/>
        </p:nvSpPr>
        <p:spPr>
          <a:xfrm>
            <a:off x="0" y="0"/>
            <a:ext cx="12722087" cy="830997"/>
          </a:xfrm>
          <a:prstGeom prst="rect">
            <a:avLst/>
          </a:prstGeom>
          <a:noFill/>
        </p:spPr>
        <p:txBody>
          <a:bodyPr wrap="square" rtlCol="0">
            <a:spAutoFit/>
          </a:bodyPr>
          <a:lstStyle/>
          <a:p>
            <a:r>
              <a:rPr lang="en-US" sz="4800" dirty="0">
                <a:solidFill>
                  <a:schemeClr val="bg1"/>
                </a:solidFill>
                <a:latin typeface="Norwester" panose="00000506000000000000" pitchFamily="50" charset="0"/>
              </a:rPr>
              <a:t>COMP322: Computer Vision &amp; Image Processing</a:t>
            </a:r>
          </a:p>
        </p:txBody>
      </p:sp>
    </p:spTree>
    <p:extLst>
      <p:ext uri="{BB962C8B-B14F-4D97-AF65-F5344CB8AC3E}">
        <p14:creationId xmlns:p14="http://schemas.microsoft.com/office/powerpoint/2010/main" val="25966663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SCI 1430: Next Episode">
    <p:spTree>
      <p:nvGrpSpPr>
        <p:cNvPr id="1" name=""/>
        <p:cNvGrpSpPr/>
        <p:nvPr/>
      </p:nvGrpSpPr>
      <p:grpSpPr>
        <a:xfrm>
          <a:off x="0" y="0"/>
          <a:ext cx="0" cy="0"/>
          <a:chOff x="0" y="0"/>
          <a:chExt cx="0" cy="0"/>
        </a:xfrm>
      </p:grpSpPr>
      <p:pic>
        <p:nvPicPr>
          <p:cNvPr id="10" name="Picture 9" descr="A picture containing transport, yellow&#10;&#10;Description automatically generated">
            <a:extLst>
              <a:ext uri="{FF2B5EF4-FFF2-40B4-BE49-F238E27FC236}">
                <a16:creationId xmlns:a16="http://schemas.microsoft.com/office/drawing/2014/main" id="{C4FE7406-DF44-0CC5-D7EB-40799D3F33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F19639E3-4431-F0CF-4A26-775424232BD9}"/>
              </a:ext>
            </a:extLst>
          </p:cNvPr>
          <p:cNvSpPr txBox="1"/>
          <p:nvPr userDrawn="1"/>
        </p:nvSpPr>
        <p:spPr>
          <a:xfrm>
            <a:off x="6096000" y="844550"/>
            <a:ext cx="5199063" cy="769441"/>
          </a:xfrm>
          <a:prstGeom prst="rect">
            <a:avLst/>
          </a:prstGeom>
          <a:noFill/>
        </p:spPr>
        <p:txBody>
          <a:bodyPr wrap="square" rtlCol="0">
            <a:spAutoFit/>
          </a:bodyPr>
          <a:lstStyle/>
          <a:p>
            <a:pPr algn="ctr"/>
            <a:r>
              <a:rPr lang="en-US" sz="4400" b="1" dirty="0">
                <a:solidFill>
                  <a:schemeClr val="tx1"/>
                </a:solidFill>
              </a:rPr>
              <a:t>Next episode...</a:t>
            </a:r>
          </a:p>
        </p:txBody>
      </p:sp>
      <p:sp>
        <p:nvSpPr>
          <p:cNvPr id="6" name="Text Placeholder 5">
            <a:extLst>
              <a:ext uri="{FF2B5EF4-FFF2-40B4-BE49-F238E27FC236}">
                <a16:creationId xmlns:a16="http://schemas.microsoft.com/office/drawing/2014/main" id="{F52A7D34-B39E-C14D-21C0-87FF353CC40D}"/>
              </a:ext>
            </a:extLst>
          </p:cNvPr>
          <p:cNvSpPr>
            <a:spLocks noGrp="1"/>
          </p:cNvSpPr>
          <p:nvPr>
            <p:ph type="body" sz="quarter" idx="10"/>
          </p:nvPr>
        </p:nvSpPr>
        <p:spPr>
          <a:xfrm>
            <a:off x="6096000" y="1809750"/>
            <a:ext cx="5199063" cy="323850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Box 11">
            <a:extLst>
              <a:ext uri="{FF2B5EF4-FFF2-40B4-BE49-F238E27FC236}">
                <a16:creationId xmlns:a16="http://schemas.microsoft.com/office/drawing/2014/main" id="{3277EAEF-2265-30AF-7226-FEB4D3AB36B4}"/>
              </a:ext>
            </a:extLst>
          </p:cNvPr>
          <p:cNvSpPr txBox="1"/>
          <p:nvPr userDrawn="1"/>
        </p:nvSpPr>
        <p:spPr>
          <a:xfrm>
            <a:off x="10075984" y="6611779"/>
            <a:ext cx="2116016" cy="246221"/>
          </a:xfrm>
          <a:prstGeom prst="rect">
            <a:avLst/>
          </a:prstGeom>
          <a:noFill/>
        </p:spPr>
        <p:txBody>
          <a:bodyPr wrap="square" rtlCol="0">
            <a:spAutoFit/>
          </a:bodyPr>
          <a:lstStyle/>
          <a:p>
            <a:pPr algn="r"/>
            <a:r>
              <a:rPr lang="en-US" sz="1000" i="1" dirty="0">
                <a:solidFill>
                  <a:schemeClr val="bg1"/>
                </a:solidFill>
              </a:rPr>
              <a:t>Image Credit: Wallpapercrafter.com</a:t>
            </a:r>
          </a:p>
        </p:txBody>
      </p:sp>
      <p:sp>
        <p:nvSpPr>
          <p:cNvPr id="7" name="TextBox 6">
            <a:extLst>
              <a:ext uri="{FF2B5EF4-FFF2-40B4-BE49-F238E27FC236}">
                <a16:creationId xmlns:a16="http://schemas.microsoft.com/office/drawing/2014/main" id="{D436CC42-9274-EC43-8CFF-FBB966F379DA}"/>
              </a:ext>
            </a:extLst>
          </p:cNvPr>
          <p:cNvSpPr txBox="1"/>
          <p:nvPr userDrawn="1"/>
        </p:nvSpPr>
        <p:spPr>
          <a:xfrm>
            <a:off x="0" y="0"/>
            <a:ext cx="12722087" cy="830997"/>
          </a:xfrm>
          <a:prstGeom prst="rect">
            <a:avLst/>
          </a:prstGeom>
          <a:noFill/>
        </p:spPr>
        <p:txBody>
          <a:bodyPr wrap="square" rtlCol="0">
            <a:spAutoFit/>
          </a:bodyPr>
          <a:lstStyle/>
          <a:p>
            <a:r>
              <a:rPr lang="en-US" sz="4800" dirty="0">
                <a:solidFill>
                  <a:schemeClr val="bg1"/>
                </a:solidFill>
                <a:latin typeface="Norwester" panose="00000506000000000000" pitchFamily="50" charset="0"/>
              </a:rPr>
              <a:t>COMP322: Computer Vision &amp; Image Processing</a:t>
            </a:r>
          </a:p>
        </p:txBody>
      </p:sp>
    </p:spTree>
    <p:extLst>
      <p:ext uri="{BB962C8B-B14F-4D97-AF65-F5344CB8AC3E}">
        <p14:creationId xmlns:p14="http://schemas.microsoft.com/office/powerpoint/2010/main" val="1283489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7249D-95FE-4E6E-A076-074BB5A81E8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CED8AAC-77C9-40D3-A76A-31D7C8BE7E10}"/>
              </a:ext>
            </a:extLst>
          </p:cNvPr>
          <p:cNvSpPr>
            <a:spLocks noGrp="1"/>
          </p:cNvSpPr>
          <p:nvPr>
            <p:ph type="sldNum" sz="quarter" idx="12"/>
          </p:nvPr>
        </p:nvSpPr>
        <p:spPr/>
        <p:txBody>
          <a:bodyPr/>
          <a:lstStyle/>
          <a:p>
            <a:fld id="{7B8D310C-87B8-4032-89C9-37D68EDEBAB3}" type="slidenum">
              <a:rPr lang="en-US" smtClean="0"/>
              <a:t>‹#›</a:t>
            </a:fld>
            <a:endParaRPr lang="en-US"/>
          </a:p>
        </p:txBody>
      </p:sp>
      <p:sp>
        <p:nvSpPr>
          <p:cNvPr id="4" name="Text Placeholder 8">
            <a:extLst>
              <a:ext uri="{FF2B5EF4-FFF2-40B4-BE49-F238E27FC236}">
                <a16:creationId xmlns:a16="http://schemas.microsoft.com/office/drawing/2014/main" id="{F51E2C3C-7950-D306-7B06-81DBF69CE739}"/>
              </a:ext>
            </a:extLst>
          </p:cNvPr>
          <p:cNvSpPr>
            <a:spLocks noGrp="1"/>
          </p:cNvSpPr>
          <p:nvPr>
            <p:ph type="body" sz="quarter" idx="13"/>
          </p:nvPr>
        </p:nvSpPr>
        <p:spPr>
          <a:xfrm>
            <a:off x="0" y="6646863"/>
            <a:ext cx="9448800" cy="211137"/>
          </a:xfrm>
        </p:spPr>
        <p:txBody>
          <a:bodyPr>
            <a:noAutofit/>
          </a:bodyPr>
          <a:lstStyle>
            <a:lvl1pPr marL="0" indent="0" algn="ctr">
              <a:buNone/>
              <a:defRPr lang="en-US" sz="1200" kern="1200" dirty="0" smtClean="0">
                <a:solidFill>
                  <a:schemeClr val="tx1">
                    <a:tint val="75000"/>
                  </a:schemeClr>
                </a:solidFill>
                <a:latin typeface="Gill Sans MT" panose="020B0502020104020203" pitchFamily="34" charset="0"/>
                <a:ea typeface="+mn-ea"/>
                <a:cs typeface="+mn-cs"/>
              </a:defRPr>
            </a:lvl1pPr>
            <a:lvl2pPr marL="457200" indent="0" algn="ctr">
              <a:buNone/>
              <a:defRPr sz="1200"/>
            </a:lvl2pPr>
            <a:lvl3pPr marL="914400" indent="0" algn="ctr">
              <a:buNone/>
              <a:defRPr sz="1200"/>
            </a:lvl3pPr>
            <a:lvl4pPr marL="1371600" indent="0" algn="ctr">
              <a:buNone/>
              <a:defRPr sz="1200"/>
            </a:lvl4pPr>
            <a:lvl5pPr marL="1828800" indent="0" algn="ctr">
              <a:buNone/>
              <a:defRPr sz="1200"/>
            </a:lvl5pPr>
          </a:lstStyle>
          <a:p>
            <a:pPr lvl="0"/>
            <a:r>
              <a:rPr lang="en-US" dirty="0"/>
              <a:t>Click to edit Master text styles</a:t>
            </a:r>
          </a:p>
        </p:txBody>
      </p:sp>
    </p:spTree>
    <p:extLst>
      <p:ext uri="{BB962C8B-B14F-4D97-AF65-F5344CB8AC3E}">
        <p14:creationId xmlns:p14="http://schemas.microsoft.com/office/powerpoint/2010/main" val="40034916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609600" y="990600"/>
            <a:ext cx="109728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1A5A63C1-A408-4550-898A-11467C9BC4D9}" type="datetimeFigureOut">
              <a:rPr lang="en-US"/>
              <a:pPr>
                <a:defRPr/>
              </a:pPr>
              <a:t>2/20/24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B7035E-7F07-48E0-B6CD-AF661E7CEF08}" type="slidenum">
              <a:rPr lang="en-US" altLang="en-US"/>
              <a:pPr>
                <a:defRPr/>
              </a:pPr>
              <a:t>‹#›</a:t>
            </a:fld>
            <a:endParaRPr lang="en-US" altLang="en-US"/>
          </a:p>
        </p:txBody>
      </p:sp>
    </p:spTree>
    <p:extLst>
      <p:ext uri="{BB962C8B-B14F-4D97-AF65-F5344CB8AC3E}">
        <p14:creationId xmlns:p14="http://schemas.microsoft.com/office/powerpoint/2010/main" val="14307484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51F5938-C5F4-4493-9DCB-A1B54F7B68C4}" type="datetimeFigureOut">
              <a:rPr lang="en-US"/>
              <a:pPr>
                <a:defRPr/>
              </a:pPr>
              <a:t>2/20/24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32A22E3-6B98-4EF0-9C0D-09FD4F90C5C8}" type="slidenum">
              <a:rPr lang="en-US" altLang="en-US"/>
              <a:pPr>
                <a:defRPr/>
              </a:pPr>
              <a:t>‹#›</a:t>
            </a:fld>
            <a:endParaRPr lang="en-US" altLang="en-US"/>
          </a:p>
        </p:txBody>
      </p:sp>
    </p:spTree>
    <p:extLst>
      <p:ext uri="{BB962C8B-B14F-4D97-AF65-F5344CB8AC3E}">
        <p14:creationId xmlns:p14="http://schemas.microsoft.com/office/powerpoint/2010/main" val="34310287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C4A2-C22E-402E-B974-1B1B5F63A161}"/>
              </a:ext>
            </a:extLst>
          </p:cNvPr>
          <p:cNvSpPr>
            <a:spLocks noGrp="1"/>
          </p:cNvSpPr>
          <p:nvPr>
            <p:ph type="title" hasCustomPrompt="1"/>
          </p:nvPr>
        </p:nvSpPr>
        <p:spPr>
          <a:xfrm>
            <a:off x="383489" y="1003783"/>
            <a:ext cx="4081832" cy="1027585"/>
          </a:xfrm>
          <a:prstGeom prst="rect">
            <a:avLst/>
          </a:prstGeom>
        </p:spPr>
        <p:txBody>
          <a:bodyPr anchor="b"/>
          <a:lstStyle>
            <a:lvl1pPr algn="ctr">
              <a:defRPr sz="4400">
                <a:solidFill>
                  <a:schemeClr val="bg1"/>
                </a:solidFill>
                <a:latin typeface="+mj-lt"/>
              </a:defRPr>
            </a:lvl1pPr>
          </a:lstStyle>
          <a:p>
            <a:r>
              <a:rPr lang="en-US" dirty="0"/>
              <a:t>Title</a:t>
            </a:r>
          </a:p>
        </p:txBody>
      </p:sp>
      <p:sp>
        <p:nvSpPr>
          <p:cNvPr id="6" name="TextBox 5">
            <a:extLst>
              <a:ext uri="{FF2B5EF4-FFF2-40B4-BE49-F238E27FC236}">
                <a16:creationId xmlns:a16="http://schemas.microsoft.com/office/drawing/2014/main" id="{AACF1C45-360C-984A-AB95-8021539C8B9B}"/>
              </a:ext>
            </a:extLst>
          </p:cNvPr>
          <p:cNvSpPr txBox="1"/>
          <p:nvPr userDrawn="1"/>
        </p:nvSpPr>
        <p:spPr>
          <a:xfrm>
            <a:off x="0" y="0"/>
            <a:ext cx="12722087" cy="830997"/>
          </a:xfrm>
          <a:prstGeom prst="rect">
            <a:avLst/>
          </a:prstGeom>
          <a:noFill/>
        </p:spPr>
        <p:txBody>
          <a:bodyPr wrap="square" rtlCol="0">
            <a:spAutoFit/>
          </a:bodyPr>
          <a:lstStyle/>
          <a:p>
            <a:r>
              <a:rPr lang="en-US" sz="4800" dirty="0">
                <a:solidFill>
                  <a:schemeClr val="bg1"/>
                </a:solidFill>
                <a:latin typeface="Norwester" panose="00000506000000000000" pitchFamily="50" charset="0"/>
              </a:rPr>
              <a:t>COMP322: Computer Vision &amp; Image Processing</a:t>
            </a:r>
          </a:p>
        </p:txBody>
      </p:sp>
    </p:spTree>
    <p:extLst>
      <p:ext uri="{BB962C8B-B14F-4D97-AF65-F5344CB8AC3E}">
        <p14:creationId xmlns:p14="http://schemas.microsoft.com/office/powerpoint/2010/main" val="3825976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C4A2-C22E-402E-B974-1B1B5F63A161}"/>
              </a:ext>
            </a:extLst>
          </p:cNvPr>
          <p:cNvSpPr>
            <a:spLocks noGrp="1"/>
          </p:cNvSpPr>
          <p:nvPr>
            <p:ph type="title" hasCustomPrompt="1"/>
          </p:nvPr>
        </p:nvSpPr>
        <p:spPr>
          <a:xfrm>
            <a:off x="383489" y="1003783"/>
            <a:ext cx="4081832" cy="1027585"/>
          </a:xfrm>
          <a:prstGeom prst="rect">
            <a:avLst/>
          </a:prstGeom>
        </p:spPr>
        <p:txBody>
          <a:bodyPr anchor="b"/>
          <a:lstStyle>
            <a:lvl1pPr algn="ctr">
              <a:defRPr sz="4400">
                <a:solidFill>
                  <a:schemeClr val="bg1"/>
                </a:solidFill>
                <a:latin typeface="+mj-lt"/>
              </a:defRPr>
            </a:lvl1pPr>
          </a:lstStyle>
          <a:p>
            <a:r>
              <a:rPr lang="en-US" dirty="0"/>
              <a:t>Title</a:t>
            </a:r>
          </a:p>
        </p:txBody>
      </p:sp>
      <p:sp>
        <p:nvSpPr>
          <p:cNvPr id="5" name="TextBox 4">
            <a:extLst>
              <a:ext uri="{FF2B5EF4-FFF2-40B4-BE49-F238E27FC236}">
                <a16:creationId xmlns:a16="http://schemas.microsoft.com/office/drawing/2014/main" id="{84EAC1F7-4D19-A04E-82AA-5A12F95988B9}"/>
              </a:ext>
            </a:extLst>
          </p:cNvPr>
          <p:cNvSpPr txBox="1"/>
          <p:nvPr userDrawn="1"/>
        </p:nvSpPr>
        <p:spPr>
          <a:xfrm>
            <a:off x="0" y="0"/>
            <a:ext cx="12722087" cy="830997"/>
          </a:xfrm>
          <a:prstGeom prst="rect">
            <a:avLst/>
          </a:prstGeom>
          <a:noFill/>
        </p:spPr>
        <p:txBody>
          <a:bodyPr wrap="square" rtlCol="0">
            <a:spAutoFit/>
          </a:bodyPr>
          <a:lstStyle/>
          <a:p>
            <a:r>
              <a:rPr lang="en-US" sz="4800" dirty="0">
                <a:solidFill>
                  <a:schemeClr val="bg1"/>
                </a:solidFill>
                <a:latin typeface="Norwester" panose="00000506000000000000" pitchFamily="50" charset="0"/>
              </a:rPr>
              <a:t>COMP322: Computer Vision &amp; Image Processing</a:t>
            </a:r>
          </a:p>
        </p:txBody>
      </p:sp>
    </p:spTree>
    <p:extLst>
      <p:ext uri="{BB962C8B-B14F-4D97-AF65-F5344CB8AC3E}">
        <p14:creationId xmlns:p14="http://schemas.microsoft.com/office/powerpoint/2010/main" val="40126902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5F51810-AB31-4D84-B94B-207DE3D5B9A4}" type="slidenum">
              <a:rPr lang="en-US" altLang="en-US"/>
              <a:pPr>
                <a:defRPr/>
              </a:pPr>
              <a:t>‹#›</a:t>
            </a:fld>
            <a:endParaRPr lang="en-US" altLang="en-US"/>
          </a:p>
        </p:txBody>
      </p:sp>
    </p:spTree>
    <p:extLst>
      <p:ext uri="{BB962C8B-B14F-4D97-AF65-F5344CB8AC3E}">
        <p14:creationId xmlns:p14="http://schemas.microsoft.com/office/powerpoint/2010/main" val="5305585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395BA82-2DF5-C942-5FDF-476D69A38B6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6319" b="10053"/>
          <a:stretch/>
        </p:blipFill>
        <p:spPr bwMode="auto">
          <a:xfrm>
            <a:off x="-12065" y="1"/>
            <a:ext cx="1220406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855660BA-CB93-0D52-0EE9-237BC68938F1}"/>
              </a:ext>
            </a:extLst>
          </p:cNvPr>
          <p:cNvSpPr txBox="1">
            <a:spLocks/>
          </p:cNvSpPr>
          <p:nvPr userDrawn="1"/>
        </p:nvSpPr>
        <p:spPr>
          <a:xfrm>
            <a:off x="-1" y="0"/>
            <a:ext cx="7191376" cy="1027585"/>
          </a:xfrm>
          <a:prstGeom prst="rect">
            <a:avLst/>
          </a:prstGeom>
        </p:spPr>
        <p:txBody>
          <a:bodyPr anchor="b"/>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l"/>
            <a:r>
              <a:rPr lang="en-US" dirty="0"/>
              <a:t>Intermission / Questions</a:t>
            </a:r>
          </a:p>
        </p:txBody>
      </p:sp>
      <p:sp>
        <p:nvSpPr>
          <p:cNvPr id="6" name="TextBox 5">
            <a:extLst>
              <a:ext uri="{FF2B5EF4-FFF2-40B4-BE49-F238E27FC236}">
                <a16:creationId xmlns:a16="http://schemas.microsoft.com/office/drawing/2014/main" id="{32F6222C-1A37-B3DB-0A06-9C94FE182D9B}"/>
              </a:ext>
            </a:extLst>
          </p:cNvPr>
          <p:cNvSpPr txBox="1"/>
          <p:nvPr userDrawn="1"/>
        </p:nvSpPr>
        <p:spPr>
          <a:xfrm>
            <a:off x="10075984" y="6611777"/>
            <a:ext cx="2116016" cy="246221"/>
          </a:xfrm>
          <a:prstGeom prst="rect">
            <a:avLst/>
          </a:prstGeom>
          <a:noFill/>
        </p:spPr>
        <p:txBody>
          <a:bodyPr wrap="square" rtlCol="0">
            <a:spAutoFit/>
          </a:bodyPr>
          <a:lstStyle/>
          <a:p>
            <a:pPr algn="r"/>
            <a:r>
              <a:rPr lang="en-US" sz="1000" i="1" dirty="0">
                <a:solidFill>
                  <a:schemeClr val="bg1"/>
                </a:solidFill>
              </a:rPr>
              <a:t>Image Credit: Pixar Animation Studios</a:t>
            </a:r>
          </a:p>
        </p:txBody>
      </p:sp>
    </p:spTree>
    <p:extLst>
      <p:ext uri="{BB962C8B-B14F-4D97-AF65-F5344CB8AC3E}">
        <p14:creationId xmlns:p14="http://schemas.microsoft.com/office/powerpoint/2010/main" val="20435816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D04AFEA2-365E-CBA3-596C-E732E11F853D}"/>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7184"/>
          <a:stretch/>
        </p:blipFill>
        <p:spPr bwMode="auto">
          <a:xfrm>
            <a:off x="0" y="0"/>
            <a:ext cx="12192000" cy="686060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A106EB44-CD9F-0240-3D56-21B201CAA49A}"/>
              </a:ext>
            </a:extLst>
          </p:cNvPr>
          <p:cNvSpPr txBox="1">
            <a:spLocks/>
          </p:cNvSpPr>
          <p:nvPr userDrawn="1"/>
        </p:nvSpPr>
        <p:spPr>
          <a:xfrm>
            <a:off x="4276725" y="0"/>
            <a:ext cx="7915275" cy="1027585"/>
          </a:xfrm>
          <a:prstGeom prst="rect">
            <a:avLst/>
          </a:prstGeom>
        </p:spPr>
        <p:txBody>
          <a:bodyPr anchor="b"/>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lang="en-US" dirty="0"/>
              <a:t>Intermission / Questions</a:t>
            </a:r>
          </a:p>
        </p:txBody>
      </p:sp>
      <p:sp>
        <p:nvSpPr>
          <p:cNvPr id="5" name="TextBox 4">
            <a:extLst>
              <a:ext uri="{FF2B5EF4-FFF2-40B4-BE49-F238E27FC236}">
                <a16:creationId xmlns:a16="http://schemas.microsoft.com/office/drawing/2014/main" id="{754D3387-8A1D-CBB2-5806-D618D5ADB73B}"/>
              </a:ext>
            </a:extLst>
          </p:cNvPr>
          <p:cNvSpPr txBox="1"/>
          <p:nvPr userDrawn="1"/>
        </p:nvSpPr>
        <p:spPr>
          <a:xfrm>
            <a:off x="10075984" y="6611777"/>
            <a:ext cx="2116016" cy="246221"/>
          </a:xfrm>
          <a:prstGeom prst="rect">
            <a:avLst/>
          </a:prstGeom>
          <a:noFill/>
        </p:spPr>
        <p:txBody>
          <a:bodyPr wrap="square" rtlCol="0">
            <a:spAutoFit/>
          </a:bodyPr>
          <a:lstStyle/>
          <a:p>
            <a:pPr algn="r"/>
            <a:r>
              <a:rPr lang="en-US" sz="1000" i="1" dirty="0">
                <a:solidFill>
                  <a:schemeClr val="bg1"/>
                </a:solidFill>
              </a:rPr>
              <a:t>Image Credit: Pixar Animation Studios</a:t>
            </a:r>
          </a:p>
        </p:txBody>
      </p:sp>
    </p:spTree>
    <p:extLst>
      <p:ext uri="{BB962C8B-B14F-4D97-AF65-F5344CB8AC3E}">
        <p14:creationId xmlns:p14="http://schemas.microsoft.com/office/powerpoint/2010/main" val="17171559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460ADC4B-F863-1D8F-7CA9-7B4A8470519C}"/>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004" r="2327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B2749341-AD32-FEE8-6E46-DF42FD4CFE42}"/>
              </a:ext>
            </a:extLst>
          </p:cNvPr>
          <p:cNvSpPr txBox="1">
            <a:spLocks/>
          </p:cNvSpPr>
          <p:nvPr userDrawn="1"/>
        </p:nvSpPr>
        <p:spPr>
          <a:xfrm>
            <a:off x="-1" y="0"/>
            <a:ext cx="7248525" cy="1027585"/>
          </a:xfrm>
          <a:prstGeom prst="rect">
            <a:avLst/>
          </a:prstGeom>
        </p:spPr>
        <p:txBody>
          <a:bodyPr anchor="b"/>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l"/>
            <a:r>
              <a:rPr lang="en-US" dirty="0">
                <a:solidFill>
                  <a:schemeClr val="tx1"/>
                </a:solidFill>
              </a:rPr>
              <a:t>Intermission / Questions</a:t>
            </a:r>
          </a:p>
        </p:txBody>
      </p:sp>
      <p:sp>
        <p:nvSpPr>
          <p:cNvPr id="5" name="TextBox 4">
            <a:extLst>
              <a:ext uri="{FF2B5EF4-FFF2-40B4-BE49-F238E27FC236}">
                <a16:creationId xmlns:a16="http://schemas.microsoft.com/office/drawing/2014/main" id="{59A6A82F-22D2-E1B6-2F8F-ECF4DF5776F8}"/>
              </a:ext>
            </a:extLst>
          </p:cNvPr>
          <p:cNvSpPr txBox="1"/>
          <p:nvPr userDrawn="1"/>
        </p:nvSpPr>
        <p:spPr>
          <a:xfrm>
            <a:off x="10075984" y="6611777"/>
            <a:ext cx="2116016" cy="246221"/>
          </a:xfrm>
          <a:prstGeom prst="rect">
            <a:avLst/>
          </a:prstGeom>
          <a:noFill/>
        </p:spPr>
        <p:txBody>
          <a:bodyPr wrap="square" rtlCol="0">
            <a:spAutoFit/>
          </a:bodyPr>
          <a:lstStyle/>
          <a:p>
            <a:pPr algn="r"/>
            <a:r>
              <a:rPr lang="en-US" sz="1000" i="1" dirty="0">
                <a:solidFill>
                  <a:schemeClr val="bg1"/>
                </a:solidFill>
              </a:rPr>
              <a:t>Image Credit: Pixar Animation Studios</a:t>
            </a:r>
          </a:p>
        </p:txBody>
      </p:sp>
    </p:spTree>
    <p:extLst>
      <p:ext uri="{BB962C8B-B14F-4D97-AF65-F5344CB8AC3E}">
        <p14:creationId xmlns:p14="http://schemas.microsoft.com/office/powerpoint/2010/main" val="5219706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DEFBE919-9451-A8B6-6A9C-979053A6824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4875" y="0"/>
            <a:ext cx="1038066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B2749341-AD32-FEE8-6E46-DF42FD4CFE42}"/>
              </a:ext>
            </a:extLst>
          </p:cNvPr>
          <p:cNvSpPr txBox="1">
            <a:spLocks/>
          </p:cNvSpPr>
          <p:nvPr userDrawn="1"/>
        </p:nvSpPr>
        <p:spPr>
          <a:xfrm>
            <a:off x="-1587" y="0"/>
            <a:ext cx="4081832" cy="1370485"/>
          </a:xfrm>
          <a:prstGeom prst="rect">
            <a:avLst/>
          </a:prstGeom>
        </p:spPr>
        <p:txBody>
          <a:bodyPr anchor="b"/>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ctr"/>
            <a:r>
              <a:rPr lang="en-US" dirty="0">
                <a:solidFill>
                  <a:schemeClr val="tx1"/>
                </a:solidFill>
              </a:rPr>
              <a:t>Intermission</a:t>
            </a:r>
          </a:p>
          <a:p>
            <a:pPr algn="ctr"/>
            <a:r>
              <a:rPr lang="en-US" dirty="0">
                <a:solidFill>
                  <a:schemeClr val="tx1"/>
                </a:solidFill>
              </a:rPr>
              <a:t>Questions</a:t>
            </a:r>
          </a:p>
        </p:txBody>
      </p:sp>
      <p:sp>
        <p:nvSpPr>
          <p:cNvPr id="5" name="TextBox 4">
            <a:extLst>
              <a:ext uri="{FF2B5EF4-FFF2-40B4-BE49-F238E27FC236}">
                <a16:creationId xmlns:a16="http://schemas.microsoft.com/office/drawing/2014/main" id="{59A6A82F-22D2-E1B6-2F8F-ECF4DF5776F8}"/>
              </a:ext>
            </a:extLst>
          </p:cNvPr>
          <p:cNvSpPr txBox="1"/>
          <p:nvPr userDrawn="1"/>
        </p:nvSpPr>
        <p:spPr>
          <a:xfrm>
            <a:off x="10075984" y="6611777"/>
            <a:ext cx="2116016" cy="246221"/>
          </a:xfrm>
          <a:prstGeom prst="rect">
            <a:avLst/>
          </a:prstGeom>
          <a:noFill/>
        </p:spPr>
        <p:txBody>
          <a:bodyPr wrap="square" rtlCol="0">
            <a:spAutoFit/>
          </a:bodyPr>
          <a:lstStyle/>
          <a:p>
            <a:pPr algn="r"/>
            <a:r>
              <a:rPr lang="en-US" sz="1000" i="1" dirty="0">
                <a:solidFill>
                  <a:schemeClr val="tx1"/>
                </a:solidFill>
              </a:rPr>
              <a:t>Image Credit: Pixar Animation Studios</a:t>
            </a:r>
          </a:p>
        </p:txBody>
      </p:sp>
    </p:spTree>
    <p:extLst>
      <p:ext uri="{BB962C8B-B14F-4D97-AF65-F5344CB8AC3E}">
        <p14:creationId xmlns:p14="http://schemas.microsoft.com/office/powerpoint/2010/main" val="39476592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040DCB00-1527-A63B-D8FE-E985545DB82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9475" y="0"/>
            <a:ext cx="104330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9A6A82F-22D2-E1B6-2F8F-ECF4DF5776F8}"/>
              </a:ext>
            </a:extLst>
          </p:cNvPr>
          <p:cNvSpPr txBox="1"/>
          <p:nvPr userDrawn="1"/>
        </p:nvSpPr>
        <p:spPr>
          <a:xfrm>
            <a:off x="10075984" y="6611777"/>
            <a:ext cx="2116016" cy="246221"/>
          </a:xfrm>
          <a:prstGeom prst="rect">
            <a:avLst/>
          </a:prstGeom>
          <a:noFill/>
        </p:spPr>
        <p:txBody>
          <a:bodyPr wrap="square" rtlCol="0">
            <a:spAutoFit/>
          </a:bodyPr>
          <a:lstStyle/>
          <a:p>
            <a:pPr algn="r"/>
            <a:r>
              <a:rPr lang="en-US" sz="1000" i="1" dirty="0">
                <a:solidFill>
                  <a:schemeClr val="tx1"/>
                </a:solidFill>
              </a:rPr>
              <a:t>Image Credit: Pixar Animation Studios</a:t>
            </a:r>
          </a:p>
        </p:txBody>
      </p:sp>
      <p:sp>
        <p:nvSpPr>
          <p:cNvPr id="4" name="Title 1">
            <a:extLst>
              <a:ext uri="{FF2B5EF4-FFF2-40B4-BE49-F238E27FC236}">
                <a16:creationId xmlns:a16="http://schemas.microsoft.com/office/drawing/2014/main" id="{151108A8-C2F1-85CE-0418-97006DF89072}"/>
              </a:ext>
            </a:extLst>
          </p:cNvPr>
          <p:cNvSpPr txBox="1">
            <a:spLocks/>
          </p:cNvSpPr>
          <p:nvPr userDrawn="1"/>
        </p:nvSpPr>
        <p:spPr>
          <a:xfrm>
            <a:off x="-1587" y="0"/>
            <a:ext cx="4081832" cy="1370485"/>
          </a:xfrm>
          <a:prstGeom prst="rect">
            <a:avLst/>
          </a:prstGeom>
        </p:spPr>
        <p:txBody>
          <a:bodyPr anchor="b"/>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ctr"/>
            <a:r>
              <a:rPr lang="en-US" dirty="0">
                <a:solidFill>
                  <a:schemeClr val="tx1"/>
                </a:solidFill>
              </a:rPr>
              <a:t>Intermission</a:t>
            </a:r>
          </a:p>
          <a:p>
            <a:pPr algn="ctr"/>
            <a:r>
              <a:rPr lang="en-US" dirty="0">
                <a:solidFill>
                  <a:schemeClr val="tx1"/>
                </a:solidFill>
              </a:rPr>
              <a:t>Questions</a:t>
            </a:r>
          </a:p>
        </p:txBody>
      </p:sp>
    </p:spTree>
    <p:extLst>
      <p:ext uri="{BB962C8B-B14F-4D97-AF65-F5344CB8AC3E}">
        <p14:creationId xmlns:p14="http://schemas.microsoft.com/office/powerpoint/2010/main" val="12137630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A85DECDD-548A-99F6-D4F3-FBDA31BC92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0400" y="0"/>
            <a:ext cx="10604500" cy="688583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B2749341-AD32-FEE8-6E46-DF42FD4CFE42}"/>
              </a:ext>
            </a:extLst>
          </p:cNvPr>
          <p:cNvSpPr txBox="1">
            <a:spLocks/>
          </p:cNvSpPr>
          <p:nvPr userDrawn="1"/>
        </p:nvSpPr>
        <p:spPr>
          <a:xfrm>
            <a:off x="-1" y="5830415"/>
            <a:ext cx="7439026" cy="1027585"/>
          </a:xfrm>
          <a:prstGeom prst="rect">
            <a:avLst/>
          </a:prstGeom>
        </p:spPr>
        <p:txBody>
          <a:bodyPr anchor="b"/>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solidFill>
                  <a:schemeClr val="tx1"/>
                </a:solidFill>
              </a:rPr>
              <a:t>Intermission / Questions</a:t>
            </a:r>
          </a:p>
        </p:txBody>
      </p:sp>
      <p:sp>
        <p:nvSpPr>
          <p:cNvPr id="5" name="TextBox 4">
            <a:extLst>
              <a:ext uri="{FF2B5EF4-FFF2-40B4-BE49-F238E27FC236}">
                <a16:creationId xmlns:a16="http://schemas.microsoft.com/office/drawing/2014/main" id="{59A6A82F-22D2-E1B6-2F8F-ECF4DF5776F8}"/>
              </a:ext>
            </a:extLst>
          </p:cNvPr>
          <p:cNvSpPr txBox="1"/>
          <p:nvPr userDrawn="1"/>
        </p:nvSpPr>
        <p:spPr>
          <a:xfrm>
            <a:off x="10075984" y="6611777"/>
            <a:ext cx="2116016" cy="246221"/>
          </a:xfrm>
          <a:prstGeom prst="rect">
            <a:avLst/>
          </a:prstGeom>
          <a:noFill/>
        </p:spPr>
        <p:txBody>
          <a:bodyPr wrap="square" rtlCol="0">
            <a:spAutoFit/>
          </a:bodyPr>
          <a:lstStyle/>
          <a:p>
            <a:pPr algn="r"/>
            <a:r>
              <a:rPr lang="en-US" sz="1000" i="1" dirty="0">
                <a:solidFill>
                  <a:schemeClr val="tx1"/>
                </a:solidFill>
              </a:rPr>
              <a:t>Image Credit: Pixar Animation Studios</a:t>
            </a:r>
          </a:p>
        </p:txBody>
      </p:sp>
    </p:spTree>
    <p:extLst>
      <p:ext uri="{BB962C8B-B14F-4D97-AF65-F5344CB8AC3E}">
        <p14:creationId xmlns:p14="http://schemas.microsoft.com/office/powerpoint/2010/main" val="961574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DF864A6-3199-019B-1561-BC1E3825CAB9}"/>
              </a:ext>
            </a:extLst>
          </p:cNvPr>
          <p:cNvSpPr>
            <a:spLocks noGrp="1"/>
          </p:cNvSpPr>
          <p:nvPr>
            <p:ph type="sldNum" sz="quarter" idx="12"/>
          </p:nvPr>
        </p:nvSpPr>
        <p:spPr>
          <a:xfrm>
            <a:off x="9448800" y="6646985"/>
            <a:ext cx="2743200" cy="211014"/>
          </a:xfrm>
          <a:prstGeom prst="rect">
            <a:avLst/>
          </a:prstGeom>
        </p:spPr>
        <p:txBody>
          <a:bodyPr>
            <a:noAutofit/>
          </a:bodyPr>
          <a:lstStyle>
            <a:lvl1pPr>
              <a:defRPr lang="en-US" sz="1200" smtClean="0">
                <a:solidFill>
                  <a:schemeClr val="tx1">
                    <a:tint val="75000"/>
                  </a:schemeClr>
                </a:solidFill>
                <a:latin typeface="Gill Sans MT" panose="020B0502020104020203" pitchFamily="34" charset="0"/>
              </a:defRPr>
            </a:lvl1pPr>
          </a:lstStyle>
          <a:p>
            <a:pPr algn="ctr">
              <a:lnSpc>
                <a:spcPct val="90000"/>
              </a:lnSpc>
              <a:spcBef>
                <a:spcPts val="1000"/>
              </a:spcBef>
              <a:buFont typeface="Arial" panose="020B0604020202020204" pitchFamily="34" charset="0"/>
              <a:buNone/>
            </a:pPr>
            <a:fld id="{7B8D310C-87B8-4032-89C9-37D68EDEBAB3}" type="slidenum">
              <a:rPr lang="en-US" smtClean="0"/>
              <a:pPr algn="ctr">
                <a:lnSpc>
                  <a:spcPct val="90000"/>
                </a:lnSpc>
                <a:spcBef>
                  <a:spcPts val="1000"/>
                </a:spcBef>
                <a:buFont typeface="Arial" panose="020B0604020202020204" pitchFamily="34" charset="0"/>
                <a:buNone/>
              </a:pPr>
              <a:t>‹#›</a:t>
            </a:fld>
            <a:endParaRPr lang="en-US"/>
          </a:p>
        </p:txBody>
      </p:sp>
      <p:sp>
        <p:nvSpPr>
          <p:cNvPr id="8" name="Text Placeholder 8">
            <a:extLst>
              <a:ext uri="{FF2B5EF4-FFF2-40B4-BE49-F238E27FC236}">
                <a16:creationId xmlns:a16="http://schemas.microsoft.com/office/drawing/2014/main" id="{E50F7DA6-7263-AD0D-E771-4472941D5DD3}"/>
              </a:ext>
            </a:extLst>
          </p:cNvPr>
          <p:cNvSpPr>
            <a:spLocks noGrp="1"/>
          </p:cNvSpPr>
          <p:nvPr>
            <p:ph type="body" sz="quarter" idx="13"/>
          </p:nvPr>
        </p:nvSpPr>
        <p:spPr>
          <a:xfrm>
            <a:off x="0" y="6646863"/>
            <a:ext cx="9448800" cy="211137"/>
          </a:xfrm>
          <a:prstGeom prst="rect">
            <a:avLst/>
          </a:prstGeom>
        </p:spPr>
        <p:txBody>
          <a:bodyPr>
            <a:noAutofit/>
          </a:bodyPr>
          <a:lstStyle>
            <a:lvl1pPr marL="0" indent="0" algn="ctr">
              <a:buNone/>
              <a:defRPr lang="en-US" sz="1200" kern="1200" dirty="0" smtClean="0">
                <a:solidFill>
                  <a:schemeClr val="tx1">
                    <a:tint val="75000"/>
                  </a:schemeClr>
                </a:solidFill>
                <a:latin typeface="Gill Sans MT" panose="020B0502020104020203" pitchFamily="34" charset="0"/>
                <a:ea typeface="+mn-ea"/>
                <a:cs typeface="+mn-cs"/>
              </a:defRPr>
            </a:lvl1pPr>
            <a:lvl2pPr marL="457200" indent="0" algn="ctr">
              <a:buNone/>
              <a:defRPr sz="1200"/>
            </a:lvl2pPr>
            <a:lvl3pPr marL="914400" indent="0" algn="ctr">
              <a:buNone/>
              <a:defRPr sz="1200"/>
            </a:lvl3pPr>
            <a:lvl4pPr marL="1371600" indent="0" algn="ctr">
              <a:buNone/>
              <a:defRPr sz="1200"/>
            </a:lvl4pPr>
            <a:lvl5pPr marL="1828800" indent="0" algn="ctr">
              <a:buNone/>
              <a:defRPr sz="1200"/>
            </a:lvl5pPr>
          </a:lstStyle>
          <a:p>
            <a:pPr lvl="0"/>
            <a:r>
              <a:rPr lang="en-US" dirty="0"/>
              <a:t>Click to edit Master text styles</a:t>
            </a:r>
          </a:p>
        </p:txBody>
      </p:sp>
    </p:spTree>
    <p:extLst>
      <p:ext uri="{BB962C8B-B14F-4D97-AF65-F5344CB8AC3E}">
        <p14:creationId xmlns:p14="http://schemas.microsoft.com/office/powerpoint/2010/main" val="22358075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C4A2-C22E-402E-B974-1B1B5F63A161}"/>
              </a:ext>
            </a:extLst>
          </p:cNvPr>
          <p:cNvSpPr>
            <a:spLocks noGrp="1"/>
          </p:cNvSpPr>
          <p:nvPr>
            <p:ph type="title" hasCustomPrompt="1"/>
          </p:nvPr>
        </p:nvSpPr>
        <p:spPr>
          <a:xfrm>
            <a:off x="831850" y="2766349"/>
            <a:ext cx="10515600" cy="1796126"/>
          </a:xfrm>
          <a:prstGeom prst="rect">
            <a:avLst/>
          </a:prstGeom>
        </p:spPr>
        <p:txBody>
          <a:bodyPr anchor="b"/>
          <a:lstStyle>
            <a:lvl1pPr algn="ctr">
              <a:defRPr sz="5400"/>
            </a:lvl1pPr>
          </a:lstStyle>
          <a:p>
            <a:r>
              <a:rPr lang="en-US" dirty="0"/>
              <a:t>Title</a:t>
            </a:r>
          </a:p>
        </p:txBody>
      </p:sp>
      <p:sp>
        <p:nvSpPr>
          <p:cNvPr id="3" name="Text Placeholder 2">
            <a:extLst>
              <a:ext uri="{FF2B5EF4-FFF2-40B4-BE49-F238E27FC236}">
                <a16:creationId xmlns:a16="http://schemas.microsoft.com/office/drawing/2014/main" id="{0D7F91E9-6623-4826-A09C-BED3473E8C50}"/>
              </a:ext>
            </a:extLst>
          </p:cNvPr>
          <p:cNvSpPr>
            <a:spLocks noGrp="1"/>
          </p:cNvSpPr>
          <p:nvPr>
            <p:ph type="body" idx="1" hasCustomPrompt="1"/>
          </p:nvPr>
        </p:nvSpPr>
        <p:spPr>
          <a:xfrm>
            <a:off x="831850" y="4856480"/>
            <a:ext cx="10515600" cy="516735"/>
          </a:xfrm>
          <a:prstGeom prst="rect">
            <a:avLst/>
          </a:prstGeom>
        </p:spPr>
        <p:txBody>
          <a:bodyPr/>
          <a:lstStyle>
            <a:lvl1pPr marL="0" indent="0" algn="ctr">
              <a:buNone/>
              <a:defRPr sz="2800">
                <a:solidFill>
                  <a:schemeClr val="bg2">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Srinath Sridhar</a:t>
            </a:r>
          </a:p>
        </p:txBody>
      </p:sp>
      <p:pic>
        <p:nvPicPr>
          <p:cNvPr id="7" name="Picture 2">
            <a:extLst>
              <a:ext uri="{FF2B5EF4-FFF2-40B4-BE49-F238E27FC236}">
                <a16:creationId xmlns:a16="http://schemas.microsoft.com/office/drawing/2014/main" id="{6E0DFA33-FBA9-4391-BD7D-841F1C061A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3210" y="5373215"/>
            <a:ext cx="1210398" cy="1407137"/>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a:extLst>
              <a:ext uri="{FF2B5EF4-FFF2-40B4-BE49-F238E27FC236}">
                <a16:creationId xmlns:a16="http://schemas.microsoft.com/office/drawing/2014/main" id="{63559547-F7C5-41EB-90C6-36217056ADFC}"/>
              </a:ext>
            </a:extLst>
          </p:cNvPr>
          <p:cNvSpPr>
            <a:spLocks noGrp="1"/>
          </p:cNvSpPr>
          <p:nvPr>
            <p:ph type="body" idx="10" hasCustomPrompt="1"/>
          </p:nvPr>
        </p:nvSpPr>
        <p:spPr>
          <a:xfrm>
            <a:off x="831850" y="5373215"/>
            <a:ext cx="10515600" cy="1027585"/>
          </a:xfrm>
          <a:prstGeom prst="rect">
            <a:avLst/>
          </a:prstGeom>
        </p:spPr>
        <p:txBody>
          <a:bodyPr/>
          <a:lstStyle>
            <a:lvl1pPr marL="0" indent="0" algn="ctr">
              <a:buNone/>
              <a:defRPr sz="2400" i="1">
                <a:solidFill>
                  <a:schemeClr val="bg2">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Venue</a:t>
            </a:r>
          </a:p>
          <a:p>
            <a:pPr lvl="0"/>
            <a:r>
              <a:rPr lang="en-US" dirty="0"/>
              <a:t>1 January 1970</a:t>
            </a:r>
          </a:p>
        </p:txBody>
      </p:sp>
    </p:spTree>
    <p:extLst>
      <p:ext uri="{BB962C8B-B14F-4D97-AF65-F5344CB8AC3E}">
        <p14:creationId xmlns:p14="http://schemas.microsoft.com/office/powerpoint/2010/main" val="16089016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DF864A6-3199-019B-1561-BC1E3825CAB9}"/>
              </a:ext>
            </a:extLst>
          </p:cNvPr>
          <p:cNvSpPr>
            <a:spLocks noGrp="1"/>
          </p:cNvSpPr>
          <p:nvPr>
            <p:ph type="sldNum" sz="quarter" idx="12"/>
          </p:nvPr>
        </p:nvSpPr>
        <p:spPr>
          <a:xfrm>
            <a:off x="9448800" y="6646985"/>
            <a:ext cx="2743200" cy="211014"/>
          </a:xfrm>
          <a:prstGeom prst="rect">
            <a:avLst/>
          </a:prstGeom>
        </p:spPr>
        <p:txBody>
          <a:bodyPr>
            <a:noAutofit/>
          </a:bodyPr>
          <a:lstStyle>
            <a:lvl1pPr>
              <a:defRPr lang="en-US" sz="1200" smtClean="0">
                <a:solidFill>
                  <a:schemeClr val="tx1">
                    <a:tint val="75000"/>
                  </a:schemeClr>
                </a:solidFill>
                <a:latin typeface="Gill Sans MT" panose="020B0502020104020203" pitchFamily="34" charset="0"/>
              </a:defRPr>
            </a:lvl1pPr>
          </a:lstStyle>
          <a:p>
            <a:pPr algn="ctr">
              <a:lnSpc>
                <a:spcPct val="90000"/>
              </a:lnSpc>
              <a:spcBef>
                <a:spcPts val="1000"/>
              </a:spcBef>
              <a:buFont typeface="Arial" panose="020B0604020202020204" pitchFamily="34" charset="0"/>
              <a:buNone/>
            </a:pPr>
            <a:fld id="{7B8D310C-87B8-4032-89C9-37D68EDEBAB3}" type="slidenum">
              <a:rPr lang="en-US" smtClean="0"/>
              <a:pPr algn="ctr">
                <a:lnSpc>
                  <a:spcPct val="90000"/>
                </a:lnSpc>
                <a:spcBef>
                  <a:spcPts val="1000"/>
                </a:spcBef>
                <a:buFont typeface="Arial" panose="020B0604020202020204" pitchFamily="34" charset="0"/>
                <a:buNone/>
              </a:pPr>
              <a:t>‹#›</a:t>
            </a:fld>
            <a:endParaRPr lang="en-US"/>
          </a:p>
        </p:txBody>
      </p:sp>
      <p:sp>
        <p:nvSpPr>
          <p:cNvPr id="8" name="Text Placeholder 8">
            <a:extLst>
              <a:ext uri="{FF2B5EF4-FFF2-40B4-BE49-F238E27FC236}">
                <a16:creationId xmlns:a16="http://schemas.microsoft.com/office/drawing/2014/main" id="{E50F7DA6-7263-AD0D-E771-4472941D5DD3}"/>
              </a:ext>
            </a:extLst>
          </p:cNvPr>
          <p:cNvSpPr>
            <a:spLocks noGrp="1"/>
          </p:cNvSpPr>
          <p:nvPr>
            <p:ph type="body" sz="quarter" idx="13"/>
          </p:nvPr>
        </p:nvSpPr>
        <p:spPr>
          <a:xfrm>
            <a:off x="0" y="6646863"/>
            <a:ext cx="9448800" cy="211137"/>
          </a:xfrm>
          <a:prstGeom prst="rect">
            <a:avLst/>
          </a:prstGeom>
        </p:spPr>
        <p:txBody>
          <a:bodyPr>
            <a:noAutofit/>
          </a:bodyPr>
          <a:lstStyle>
            <a:lvl1pPr marL="0" indent="0" algn="ctr">
              <a:buNone/>
              <a:defRPr lang="en-US" sz="1200" kern="1200" dirty="0" smtClean="0">
                <a:solidFill>
                  <a:schemeClr val="tx1">
                    <a:tint val="75000"/>
                  </a:schemeClr>
                </a:solidFill>
                <a:latin typeface="Gill Sans MT" panose="020B0502020104020203" pitchFamily="34" charset="0"/>
                <a:ea typeface="+mn-ea"/>
                <a:cs typeface="+mn-cs"/>
              </a:defRPr>
            </a:lvl1pPr>
            <a:lvl2pPr marL="457200" indent="0" algn="ctr">
              <a:buNone/>
              <a:defRPr sz="1200"/>
            </a:lvl2pPr>
            <a:lvl3pPr marL="914400" indent="0" algn="ctr">
              <a:buNone/>
              <a:defRPr sz="1200"/>
            </a:lvl3pPr>
            <a:lvl4pPr marL="1371600" indent="0" algn="ctr">
              <a:buNone/>
              <a:defRPr sz="1200"/>
            </a:lvl4pPr>
            <a:lvl5pPr marL="1828800" indent="0" algn="ctr">
              <a:buNone/>
              <a:defRPr sz="1200"/>
            </a:lvl5pPr>
          </a:lstStyle>
          <a:p>
            <a:pPr lvl="0"/>
            <a:r>
              <a:rPr lang="en-US" dirty="0"/>
              <a:t>Click to edit Master text styles</a:t>
            </a:r>
          </a:p>
        </p:txBody>
      </p:sp>
    </p:spTree>
    <p:extLst>
      <p:ext uri="{BB962C8B-B14F-4D97-AF65-F5344CB8AC3E}">
        <p14:creationId xmlns:p14="http://schemas.microsoft.com/office/powerpoint/2010/main" val="11105831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609600" y="990600"/>
            <a:ext cx="109728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B7035E-7F07-48E0-B6CD-AF661E7CEF08}" type="slidenum">
              <a:rPr lang="en-US" altLang="en-US"/>
              <a:pPr>
                <a:defRPr/>
              </a:pPr>
              <a:t>‹#›</a:t>
            </a:fld>
            <a:endParaRPr lang="en-US" altLang="en-US"/>
          </a:p>
        </p:txBody>
      </p:sp>
    </p:spTree>
    <p:extLst>
      <p:ext uri="{BB962C8B-B14F-4D97-AF65-F5344CB8AC3E}">
        <p14:creationId xmlns:p14="http://schemas.microsoft.com/office/powerpoint/2010/main" val="28980418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32A22E3-6B98-4EF0-9C0D-09FD4F90C5C8}" type="slidenum">
              <a:rPr lang="en-US" altLang="en-US"/>
              <a:pPr>
                <a:defRPr/>
              </a:pPr>
              <a:t>‹#›</a:t>
            </a:fld>
            <a:endParaRPr lang="en-US" altLang="en-US"/>
          </a:p>
        </p:txBody>
      </p:sp>
    </p:spTree>
    <p:extLst>
      <p:ext uri="{BB962C8B-B14F-4D97-AF65-F5344CB8AC3E}">
        <p14:creationId xmlns:p14="http://schemas.microsoft.com/office/powerpoint/2010/main" val="434834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8.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theme" Target="../theme/theme6.xml"/><Relationship Id="rId1" Type="http://schemas.openxmlformats.org/officeDocument/2006/relationships/slideLayout" Target="../slideLayouts/slideLayout33.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5" Type="http://schemas.openxmlformats.org/officeDocument/2006/relationships/theme" Target="../theme/theme7.xml"/><Relationship Id="rId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4C9716-6B40-4FFB-8D11-6F6373588028}"/>
              </a:ext>
            </a:extLst>
          </p:cNvPr>
          <p:cNvSpPr>
            <a:spLocks noGrp="1"/>
          </p:cNvSpPr>
          <p:nvPr>
            <p:ph type="title"/>
          </p:nvPr>
        </p:nvSpPr>
        <p:spPr>
          <a:xfrm>
            <a:off x="324853" y="365126"/>
            <a:ext cx="11542295" cy="79792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DCD3460-CBA5-4570-9428-4FD2350615A5}"/>
              </a:ext>
            </a:extLst>
          </p:cNvPr>
          <p:cNvSpPr>
            <a:spLocks noGrp="1"/>
          </p:cNvSpPr>
          <p:nvPr>
            <p:ph type="body" idx="1"/>
          </p:nvPr>
        </p:nvSpPr>
        <p:spPr>
          <a:xfrm>
            <a:off x="324852" y="1333416"/>
            <a:ext cx="11542295" cy="51594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6" name="Slide Number Placeholder 5">
            <a:extLst>
              <a:ext uri="{FF2B5EF4-FFF2-40B4-BE49-F238E27FC236}">
                <a16:creationId xmlns:a16="http://schemas.microsoft.com/office/drawing/2014/main" id="{8DAB82CD-4633-45D8-906E-BFC29A8BC417}"/>
              </a:ext>
            </a:extLst>
          </p:cNvPr>
          <p:cNvSpPr>
            <a:spLocks noGrp="1"/>
          </p:cNvSpPr>
          <p:nvPr>
            <p:ph type="sldNum" sz="quarter" idx="4"/>
          </p:nvPr>
        </p:nvSpPr>
        <p:spPr>
          <a:xfrm>
            <a:off x="9448800" y="6646985"/>
            <a:ext cx="2743200" cy="211014"/>
          </a:xfrm>
          <a:prstGeom prst="rect">
            <a:avLst/>
          </a:prstGeom>
        </p:spPr>
        <p:txBody>
          <a:bodyPr vert="horz" lIns="91440" tIns="45720" rIns="91440" bIns="45720" rtlCol="0" anchor="ctr"/>
          <a:lstStyle>
            <a:lvl1pPr algn="r">
              <a:defRPr sz="1200">
                <a:solidFill>
                  <a:schemeClr val="tx1">
                    <a:tint val="75000"/>
                  </a:schemeClr>
                </a:solidFill>
                <a:latin typeface="Gill Sans MT" panose="020B0502020104020203" pitchFamily="34" charset="0"/>
              </a:defRPr>
            </a:lvl1pPr>
          </a:lstStyle>
          <a:p>
            <a:fld id="{7B8D310C-87B8-4032-89C9-37D68EDEBAB3}" type="slidenum">
              <a:rPr lang="en-US" smtClean="0"/>
              <a:pPr/>
              <a:t>‹#›</a:t>
            </a:fld>
            <a:endParaRPr lang="en-US"/>
          </a:p>
        </p:txBody>
      </p:sp>
      <p:pic>
        <p:nvPicPr>
          <p:cNvPr id="10" name="Picture 9" descr="A picture containing text, outdoor, person, person&#10;&#10;Description automatically generated">
            <a:extLst>
              <a:ext uri="{FF2B5EF4-FFF2-40B4-BE49-F238E27FC236}">
                <a16:creationId xmlns:a16="http://schemas.microsoft.com/office/drawing/2014/main" id="{404FD000-F39F-CD11-0AC4-D5CF54EF28BA}"/>
              </a:ext>
            </a:extLst>
          </p:cNvPr>
          <p:cNvPicPr>
            <a:picLocks noChangeAspect="1"/>
          </p:cNvPicPr>
          <p:nvPr userDrawn="1"/>
        </p:nvPicPr>
        <p:blipFill rotWithShape="1">
          <a:blip r:embed="rId18">
            <a:extLst>
              <a:ext uri="{28A0092B-C50C-407E-A947-70E740481C1C}">
                <a14:useLocalDpi xmlns:a14="http://schemas.microsoft.com/office/drawing/2010/main" val="0"/>
              </a:ext>
            </a:extLst>
          </a:blip>
          <a:srcRect l="39" t="20887" r="-39" b="73645"/>
          <a:stretch/>
        </p:blipFill>
        <p:spPr>
          <a:xfrm>
            <a:off x="2203937" y="1"/>
            <a:ext cx="9992719" cy="365124"/>
          </a:xfrm>
          <a:prstGeom prst="rect">
            <a:avLst/>
          </a:prstGeom>
        </p:spPr>
      </p:pic>
      <p:sp>
        <p:nvSpPr>
          <p:cNvPr id="7" name="TextBox 6">
            <a:extLst>
              <a:ext uri="{FF2B5EF4-FFF2-40B4-BE49-F238E27FC236}">
                <a16:creationId xmlns:a16="http://schemas.microsoft.com/office/drawing/2014/main" id="{31DF6FF8-CAED-BB48-E0B6-7AEF1438F302}"/>
              </a:ext>
            </a:extLst>
          </p:cNvPr>
          <p:cNvSpPr txBox="1"/>
          <p:nvPr userDrawn="1"/>
        </p:nvSpPr>
        <p:spPr>
          <a:xfrm>
            <a:off x="6689035" y="-4207"/>
            <a:ext cx="5509951" cy="369332"/>
          </a:xfrm>
          <a:prstGeom prst="rect">
            <a:avLst/>
          </a:prstGeom>
          <a:noFill/>
        </p:spPr>
        <p:txBody>
          <a:bodyPr wrap="square" rtlCol="0">
            <a:spAutoFit/>
          </a:bodyPr>
          <a:lstStyle/>
          <a:p>
            <a:pPr algn="r"/>
            <a:r>
              <a:rPr lang="en-US" sz="1800" dirty="0">
                <a:solidFill>
                  <a:schemeClr val="bg1"/>
                </a:solidFill>
                <a:latin typeface="Norwester" panose="00000506000000000000" pitchFamily="50" charset="0"/>
              </a:rPr>
              <a:t>COMP322: COMPUTER VISION &amp; IMAGE PROCESSING</a:t>
            </a:r>
          </a:p>
        </p:txBody>
      </p:sp>
      <p:sp>
        <p:nvSpPr>
          <p:cNvPr id="14" name="Rectangle 13">
            <a:extLst>
              <a:ext uri="{FF2B5EF4-FFF2-40B4-BE49-F238E27FC236}">
                <a16:creationId xmlns:a16="http://schemas.microsoft.com/office/drawing/2014/main" id="{BE0F6A66-EA23-45A5-B449-F7F652F7446C}"/>
              </a:ext>
            </a:extLst>
          </p:cNvPr>
          <p:cNvSpPr/>
          <p:nvPr userDrawn="1"/>
        </p:nvSpPr>
        <p:spPr>
          <a:xfrm>
            <a:off x="-1" y="0"/>
            <a:ext cx="2244970" cy="365125"/>
          </a:xfrm>
          <a:prstGeom prst="rect">
            <a:avLst/>
          </a:prstGeom>
          <a:gradFill flip="none" rotWithShape="1">
            <a:gsLst>
              <a:gs pos="0">
                <a:srgbClr val="C1868A"/>
              </a:gs>
              <a:gs pos="52000">
                <a:srgbClr val="5C467D"/>
              </a:gs>
              <a:gs pos="83000">
                <a:srgbClr val="18256E"/>
              </a:gs>
              <a:gs pos="100000">
                <a:srgbClr val="21195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Tree>
    <p:extLst>
      <p:ext uri="{BB962C8B-B14F-4D97-AF65-F5344CB8AC3E}">
        <p14:creationId xmlns:p14="http://schemas.microsoft.com/office/powerpoint/2010/main" val="2764677105"/>
      </p:ext>
    </p:extLst>
  </p:cSld>
  <p:clrMap bg1="lt1" tx1="dk1" bg2="lt2" tx2="dk2" accent1="accent1" accent2="accent2" accent3="accent3" accent4="accent4" accent5="accent5" accent6="accent6" hlink="hlink" folHlink="folHlink"/>
  <p:sldLayoutIdLst>
    <p:sldLayoutId id="2147483650" r:id="rId1"/>
    <p:sldLayoutId id="2147483666" r:id="rId2"/>
    <p:sldLayoutId id="2147483651" r:id="rId3"/>
    <p:sldLayoutId id="2147483652" r:id="rId4"/>
    <p:sldLayoutId id="2147483654" r:id="rId5"/>
    <p:sldLayoutId id="2147483683" r:id="rId6"/>
    <p:sldLayoutId id="2147483697" r:id="rId7"/>
    <p:sldLayoutId id="2147483704" r:id="rId8"/>
    <p:sldLayoutId id="2147483655" r:id="rId9"/>
    <p:sldLayoutId id="2147483677" r:id="rId10"/>
    <p:sldLayoutId id="2147483678" r:id="rId11"/>
    <p:sldLayoutId id="2147483679" r:id="rId12"/>
    <p:sldLayoutId id="2147483688" r:id="rId13"/>
    <p:sldLayoutId id="2147483714" r:id="rId14"/>
    <p:sldLayoutId id="2147483708" r:id="rId15"/>
    <p:sldLayoutId id="2147483712" r:id="rId16"/>
  </p:sldLayoutIdLst>
  <p:hf hdr="0" ftr="0" dt="0"/>
  <p:txStyles>
    <p:titleStyle>
      <a:lvl1pPr algn="l" defTabSz="914400" rtl="0" eaLnBrk="1" latinLnBrk="0" hangingPunct="1">
        <a:lnSpc>
          <a:spcPct val="90000"/>
        </a:lnSpc>
        <a:spcBef>
          <a:spcPct val="0"/>
        </a:spcBef>
        <a:buNone/>
        <a:defRPr sz="4000" b="1"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picture containing text, outdoor, person, person&#10;&#10;Description automatically generated">
            <a:extLst>
              <a:ext uri="{FF2B5EF4-FFF2-40B4-BE49-F238E27FC236}">
                <a16:creationId xmlns:a16="http://schemas.microsoft.com/office/drawing/2014/main" id="{FC1BE571-0BE6-52AF-3362-A14B1471507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11087B8-62EB-7171-04E0-E3230AFF4A8C}"/>
              </a:ext>
            </a:extLst>
          </p:cNvPr>
          <p:cNvSpPr txBox="1"/>
          <p:nvPr userDrawn="1"/>
        </p:nvSpPr>
        <p:spPr>
          <a:xfrm>
            <a:off x="10075984" y="6611779"/>
            <a:ext cx="2116016" cy="246221"/>
          </a:xfrm>
          <a:prstGeom prst="rect">
            <a:avLst/>
          </a:prstGeom>
          <a:noFill/>
        </p:spPr>
        <p:txBody>
          <a:bodyPr wrap="square" rtlCol="0">
            <a:spAutoFit/>
          </a:bodyPr>
          <a:lstStyle/>
          <a:p>
            <a:pPr algn="r"/>
            <a:r>
              <a:rPr lang="en-US" sz="1000" i="1" dirty="0">
                <a:solidFill>
                  <a:schemeClr val="bg1"/>
                </a:solidFill>
              </a:rPr>
              <a:t>Image Credit: Pixar Animation Studios</a:t>
            </a:r>
          </a:p>
        </p:txBody>
      </p:sp>
    </p:spTree>
    <p:extLst>
      <p:ext uri="{BB962C8B-B14F-4D97-AF65-F5344CB8AC3E}">
        <p14:creationId xmlns:p14="http://schemas.microsoft.com/office/powerpoint/2010/main" val="2034645436"/>
      </p:ext>
    </p:extLst>
  </p:cSld>
  <p:clrMap bg1="lt1" tx1="dk1" bg2="lt2" tx2="dk2" accent1="accent1" accent2="accent2" accent3="accent3" accent4="accent4" accent5="accent5" accent6="accent6" hlink="hlink" folHlink="folHlink"/>
  <p:sldLayoutIdLst>
    <p:sldLayoutId id="2147483658" r:id="rId1"/>
    <p:sldLayoutId id="2147483698" r:id="rId2"/>
    <p:sldLayoutId id="2147483680" r:id="rId3"/>
    <p:sldLayoutId id="2147483681" r:id="rId4"/>
    <p:sldLayoutId id="2147483699" r:id="rId5"/>
    <p:sldLayoutId id="2147483709" r:id="rId6"/>
    <p:sldLayoutId id="2147483710" r:id="rId7"/>
  </p:sldLayoutIdLst>
  <p:hf hdr="0" ftr="0" dt="0"/>
  <p:txStyles>
    <p:titleStyle>
      <a:lvl1pPr algn="l" defTabSz="914400" rtl="0" eaLnBrk="1" latinLnBrk="0" hangingPunct="1">
        <a:lnSpc>
          <a:spcPct val="90000"/>
        </a:lnSpc>
        <a:spcBef>
          <a:spcPct val="0"/>
        </a:spcBef>
        <a:buNone/>
        <a:defRPr sz="4000" b="1"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11087B8-62EB-7171-04E0-E3230AFF4A8C}"/>
              </a:ext>
            </a:extLst>
          </p:cNvPr>
          <p:cNvSpPr txBox="1"/>
          <p:nvPr userDrawn="1"/>
        </p:nvSpPr>
        <p:spPr>
          <a:xfrm>
            <a:off x="10075984" y="6611779"/>
            <a:ext cx="2116016" cy="246221"/>
          </a:xfrm>
          <a:prstGeom prst="rect">
            <a:avLst/>
          </a:prstGeom>
          <a:noFill/>
        </p:spPr>
        <p:txBody>
          <a:bodyPr wrap="square" rtlCol="0">
            <a:spAutoFit/>
          </a:bodyPr>
          <a:lstStyle/>
          <a:p>
            <a:pPr algn="r"/>
            <a:r>
              <a:rPr lang="en-US" sz="1000" i="1" dirty="0">
                <a:solidFill>
                  <a:schemeClr val="bg1"/>
                </a:solidFill>
              </a:rPr>
              <a:t>Image Credit: Pixar Animation Studios</a:t>
            </a:r>
          </a:p>
        </p:txBody>
      </p:sp>
      <p:pic>
        <p:nvPicPr>
          <p:cNvPr id="1026" name="Picture 2">
            <a:extLst>
              <a:ext uri="{FF2B5EF4-FFF2-40B4-BE49-F238E27FC236}">
                <a16:creationId xmlns:a16="http://schemas.microsoft.com/office/drawing/2014/main" id="{CC44A503-F210-946F-61D0-392E8F83F621}"/>
              </a:ext>
            </a:extLst>
          </p:cNvPr>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b="8985"/>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6360F59-7E56-C729-3363-DC33A1B472BE}"/>
              </a:ext>
            </a:extLst>
          </p:cNvPr>
          <p:cNvSpPr txBox="1"/>
          <p:nvPr userDrawn="1"/>
        </p:nvSpPr>
        <p:spPr>
          <a:xfrm>
            <a:off x="10075984" y="6611778"/>
            <a:ext cx="2116016" cy="246221"/>
          </a:xfrm>
          <a:prstGeom prst="rect">
            <a:avLst/>
          </a:prstGeom>
          <a:noFill/>
        </p:spPr>
        <p:txBody>
          <a:bodyPr wrap="square" rtlCol="0">
            <a:spAutoFit/>
          </a:bodyPr>
          <a:lstStyle/>
          <a:p>
            <a:pPr algn="r"/>
            <a:r>
              <a:rPr lang="en-US" sz="1000" i="1" dirty="0">
                <a:solidFill>
                  <a:schemeClr val="bg1"/>
                </a:solidFill>
              </a:rPr>
              <a:t>Image Credit: Pixar Animation Studios</a:t>
            </a:r>
          </a:p>
        </p:txBody>
      </p:sp>
    </p:spTree>
    <p:extLst>
      <p:ext uri="{BB962C8B-B14F-4D97-AF65-F5344CB8AC3E}">
        <p14:creationId xmlns:p14="http://schemas.microsoft.com/office/powerpoint/2010/main" val="246449426"/>
      </p:ext>
    </p:extLst>
  </p:cSld>
  <p:clrMap bg1="lt1" tx1="dk1" bg2="lt2" tx2="dk2" accent1="accent1" accent2="accent2" accent3="accent3" accent4="accent4" accent5="accent5" accent6="accent6" hlink="hlink" folHlink="folHlink"/>
  <p:sldLayoutIdLst>
    <p:sldLayoutId id="2147483669" r:id="rId1"/>
    <p:sldLayoutId id="2147483682" r:id="rId2"/>
    <p:sldLayoutId id="2147483705" r:id="rId3"/>
  </p:sldLayoutIdLst>
  <p:hf hdr="0" ftr="0" dt="0"/>
  <p:txStyles>
    <p:titleStyle>
      <a:lvl1pPr algn="l" defTabSz="914400" rtl="0" eaLnBrk="1" latinLnBrk="0" hangingPunct="1">
        <a:lnSpc>
          <a:spcPct val="90000"/>
        </a:lnSpc>
        <a:spcBef>
          <a:spcPct val="0"/>
        </a:spcBef>
        <a:buNone/>
        <a:defRPr sz="4000" b="1"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11087B8-62EB-7171-04E0-E3230AFF4A8C}"/>
              </a:ext>
            </a:extLst>
          </p:cNvPr>
          <p:cNvSpPr txBox="1"/>
          <p:nvPr userDrawn="1"/>
        </p:nvSpPr>
        <p:spPr>
          <a:xfrm>
            <a:off x="10075984" y="6611779"/>
            <a:ext cx="2116016" cy="246221"/>
          </a:xfrm>
          <a:prstGeom prst="rect">
            <a:avLst/>
          </a:prstGeom>
          <a:noFill/>
        </p:spPr>
        <p:txBody>
          <a:bodyPr wrap="square" rtlCol="0">
            <a:spAutoFit/>
          </a:bodyPr>
          <a:lstStyle/>
          <a:p>
            <a:pPr algn="r"/>
            <a:r>
              <a:rPr lang="en-US" sz="1000" i="1" dirty="0">
                <a:solidFill>
                  <a:schemeClr val="bg1"/>
                </a:solidFill>
              </a:rPr>
              <a:t>Image Credit: Pixar Animation Studios</a:t>
            </a:r>
          </a:p>
        </p:txBody>
      </p:sp>
      <p:sp>
        <p:nvSpPr>
          <p:cNvPr id="4" name="TextBox 3">
            <a:extLst>
              <a:ext uri="{FF2B5EF4-FFF2-40B4-BE49-F238E27FC236}">
                <a16:creationId xmlns:a16="http://schemas.microsoft.com/office/drawing/2014/main" id="{86360F59-7E56-C729-3363-DC33A1B472BE}"/>
              </a:ext>
            </a:extLst>
          </p:cNvPr>
          <p:cNvSpPr txBox="1"/>
          <p:nvPr userDrawn="1"/>
        </p:nvSpPr>
        <p:spPr>
          <a:xfrm>
            <a:off x="10075984" y="6611778"/>
            <a:ext cx="2116016" cy="246221"/>
          </a:xfrm>
          <a:prstGeom prst="rect">
            <a:avLst/>
          </a:prstGeom>
          <a:noFill/>
        </p:spPr>
        <p:txBody>
          <a:bodyPr wrap="square" rtlCol="0">
            <a:spAutoFit/>
          </a:bodyPr>
          <a:lstStyle/>
          <a:p>
            <a:pPr algn="r"/>
            <a:r>
              <a:rPr lang="en-US" sz="1000" i="1" dirty="0">
                <a:solidFill>
                  <a:schemeClr val="bg1"/>
                </a:solidFill>
              </a:rPr>
              <a:t>Image Credit: Pixar Animation Studios</a:t>
            </a:r>
          </a:p>
        </p:txBody>
      </p:sp>
    </p:spTree>
    <p:extLst>
      <p:ext uri="{BB962C8B-B14F-4D97-AF65-F5344CB8AC3E}">
        <p14:creationId xmlns:p14="http://schemas.microsoft.com/office/powerpoint/2010/main" val="142582973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Lst>
  <p:hf hdr="0" ftr="0" dt="0"/>
  <p:txStyles>
    <p:titleStyle>
      <a:lvl1pPr algn="l" defTabSz="914400" rtl="0" eaLnBrk="1" latinLnBrk="0" hangingPunct="1">
        <a:lnSpc>
          <a:spcPct val="90000"/>
        </a:lnSpc>
        <a:spcBef>
          <a:spcPct val="0"/>
        </a:spcBef>
        <a:buNone/>
        <a:defRPr sz="4000" b="1"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descr="A toy robot on a map&#10;&#10;Description automatically generated with low confidence">
            <a:extLst>
              <a:ext uri="{FF2B5EF4-FFF2-40B4-BE49-F238E27FC236}">
                <a16:creationId xmlns:a16="http://schemas.microsoft.com/office/drawing/2014/main" id="{2D037930-2702-1FBC-D203-5FC94BAD15F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677" r="5663"/>
          <a:stretch/>
        </p:blipFill>
        <p:spPr>
          <a:xfrm>
            <a:off x="-1" y="0"/>
            <a:ext cx="12192001" cy="6858000"/>
          </a:xfrm>
          <a:prstGeom prst="rect">
            <a:avLst/>
          </a:prstGeom>
        </p:spPr>
      </p:pic>
      <p:sp>
        <p:nvSpPr>
          <p:cNvPr id="4" name="TextBox 3">
            <a:extLst>
              <a:ext uri="{FF2B5EF4-FFF2-40B4-BE49-F238E27FC236}">
                <a16:creationId xmlns:a16="http://schemas.microsoft.com/office/drawing/2014/main" id="{193C424D-91AA-8260-A404-719C55F4E741}"/>
              </a:ext>
            </a:extLst>
          </p:cNvPr>
          <p:cNvSpPr txBox="1"/>
          <p:nvPr userDrawn="1"/>
        </p:nvSpPr>
        <p:spPr>
          <a:xfrm>
            <a:off x="9011207" y="6611777"/>
            <a:ext cx="3180793" cy="246221"/>
          </a:xfrm>
          <a:prstGeom prst="rect">
            <a:avLst/>
          </a:prstGeom>
          <a:noFill/>
        </p:spPr>
        <p:txBody>
          <a:bodyPr wrap="square" rtlCol="0">
            <a:spAutoFit/>
          </a:bodyPr>
          <a:lstStyle/>
          <a:p>
            <a:pPr algn="r"/>
            <a:r>
              <a:rPr lang="en-US" sz="1000" i="1" dirty="0">
                <a:solidFill>
                  <a:schemeClr val="tx1"/>
                </a:solidFill>
              </a:rPr>
              <a:t>Dall-E: “wall-e looking at a map”</a:t>
            </a:r>
          </a:p>
        </p:txBody>
      </p:sp>
      <p:sp>
        <p:nvSpPr>
          <p:cNvPr id="8" name="Freeform: Shape 7">
            <a:extLst>
              <a:ext uri="{FF2B5EF4-FFF2-40B4-BE49-F238E27FC236}">
                <a16:creationId xmlns:a16="http://schemas.microsoft.com/office/drawing/2014/main" id="{93CFC070-273C-4158-EBC6-8E335EF28A73}"/>
              </a:ext>
            </a:extLst>
          </p:cNvPr>
          <p:cNvSpPr/>
          <p:nvPr userDrawn="1"/>
        </p:nvSpPr>
        <p:spPr>
          <a:xfrm>
            <a:off x="5638800" y="731520"/>
            <a:ext cx="6410960" cy="5872480"/>
          </a:xfrm>
          <a:custGeom>
            <a:avLst/>
            <a:gdLst>
              <a:gd name="connsiteX0" fmla="*/ 0 w 6410960"/>
              <a:gd name="connsiteY0" fmla="*/ 284480 h 5872480"/>
              <a:gd name="connsiteX1" fmla="*/ 6410960 w 6410960"/>
              <a:gd name="connsiteY1" fmla="*/ 0 h 5872480"/>
              <a:gd name="connsiteX2" fmla="*/ 6410960 w 6410960"/>
              <a:gd name="connsiteY2" fmla="*/ 5872480 h 5872480"/>
              <a:gd name="connsiteX3" fmla="*/ 182880 w 6410960"/>
              <a:gd name="connsiteY3" fmla="*/ 4592320 h 5872480"/>
              <a:gd name="connsiteX4" fmla="*/ 0 w 6410960"/>
              <a:gd name="connsiteY4" fmla="*/ 284480 h 5872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0960" h="5872480">
                <a:moveTo>
                  <a:pt x="0" y="284480"/>
                </a:moveTo>
                <a:lnTo>
                  <a:pt x="6410960" y="0"/>
                </a:lnTo>
                <a:lnTo>
                  <a:pt x="6410960" y="5872480"/>
                </a:lnTo>
                <a:lnTo>
                  <a:pt x="182880" y="4592320"/>
                </a:lnTo>
                <a:lnTo>
                  <a:pt x="0" y="284480"/>
                </a:lnTo>
                <a:close/>
              </a:path>
            </a:pathLst>
          </a:custGeom>
          <a:solidFill>
            <a:schemeClr val="bg1">
              <a:alpha val="82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1291290"/>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4000" b="1"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Text, whiteboard&#10;&#10;Description automatically generated">
            <a:extLst>
              <a:ext uri="{FF2B5EF4-FFF2-40B4-BE49-F238E27FC236}">
                <a16:creationId xmlns:a16="http://schemas.microsoft.com/office/drawing/2014/main" id="{7ACB74E9-08DD-3921-E119-4CDDCF5C444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291" r="11514"/>
          <a:stretch/>
        </p:blipFill>
        <p:spPr>
          <a:xfrm>
            <a:off x="0" y="0"/>
            <a:ext cx="12191999" cy="6858000"/>
          </a:xfrm>
          <a:prstGeom prst="rect">
            <a:avLst/>
          </a:prstGeom>
        </p:spPr>
      </p:pic>
      <p:sp>
        <p:nvSpPr>
          <p:cNvPr id="4" name="TextBox 3">
            <a:extLst>
              <a:ext uri="{FF2B5EF4-FFF2-40B4-BE49-F238E27FC236}">
                <a16:creationId xmlns:a16="http://schemas.microsoft.com/office/drawing/2014/main" id="{193C424D-91AA-8260-A404-719C55F4E741}"/>
              </a:ext>
            </a:extLst>
          </p:cNvPr>
          <p:cNvSpPr txBox="1"/>
          <p:nvPr userDrawn="1"/>
        </p:nvSpPr>
        <p:spPr>
          <a:xfrm>
            <a:off x="7558269" y="6611777"/>
            <a:ext cx="4633732" cy="246221"/>
          </a:xfrm>
          <a:prstGeom prst="rect">
            <a:avLst/>
          </a:prstGeom>
          <a:noFill/>
        </p:spPr>
        <p:txBody>
          <a:bodyPr wrap="square" rtlCol="0">
            <a:spAutoFit/>
          </a:bodyPr>
          <a:lstStyle/>
          <a:p>
            <a:pPr algn="r"/>
            <a:r>
              <a:rPr lang="en-US" sz="1000" i="1" dirty="0">
                <a:solidFill>
                  <a:schemeClr val="tx1"/>
                </a:solidFill>
              </a:rPr>
              <a:t>Dall-E: “wall-e teaching on a whiteboard, wall-e is standing on the left, front view”</a:t>
            </a:r>
          </a:p>
        </p:txBody>
      </p:sp>
    </p:spTree>
    <p:extLst>
      <p:ext uri="{BB962C8B-B14F-4D97-AF65-F5344CB8AC3E}">
        <p14:creationId xmlns:p14="http://schemas.microsoft.com/office/powerpoint/2010/main" val="864216829"/>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90000"/>
        </a:lnSpc>
        <a:spcBef>
          <a:spcPct val="0"/>
        </a:spcBef>
        <a:buNone/>
        <a:defRPr sz="4000" b="1"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639381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706" r:id="rId3"/>
    <p:sldLayoutId id="2147483707" r:id="rId4"/>
  </p:sldLayoutIdLst>
  <p:hf hdr="0" ftr="0" dt="0"/>
  <p:txStyles>
    <p:titleStyle>
      <a:lvl1pPr algn="l" defTabSz="914400" rtl="0" eaLnBrk="1" latinLnBrk="0" hangingPunct="1">
        <a:lnSpc>
          <a:spcPct val="90000"/>
        </a:lnSpc>
        <a:spcBef>
          <a:spcPct val="0"/>
        </a:spcBef>
        <a:buNone/>
        <a:defRPr sz="4000" b="1"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hyperlink" Target="https://towardsdatascience.com/edge-detection-in-python-a3c263a13e03"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bigwww.epfl.ch/demo/ip/demos/edgeDetector"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1.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2.png"/><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2.xml"/><Relationship Id="rId7" Type="http://schemas.openxmlformats.org/officeDocument/2006/relationships/image" Target="../media/image30.png"/><Relationship Id="rId2" Type="http://schemas.openxmlformats.org/officeDocument/2006/relationships/tags" Target="../tags/tag1.xml"/><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33.png"/><Relationship Id="rId5" Type="http://schemas.openxmlformats.org/officeDocument/2006/relationships/notesSlide" Target="../notesSlides/notesSlide17.xml"/><Relationship Id="rId10" Type="http://schemas.openxmlformats.org/officeDocument/2006/relationships/image" Target="../media/image31.png"/><Relationship Id="rId4" Type="http://schemas.openxmlformats.org/officeDocument/2006/relationships/slideLayout" Target="../slideLayouts/slideLayout1.xml"/><Relationship Id="rId9" Type="http://schemas.openxmlformats.org/officeDocument/2006/relationships/oleObject" Target="../embeddings/oleObject5.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18.xml"/><Relationship Id="rId7" Type="http://schemas.openxmlformats.org/officeDocument/2006/relationships/image" Target="../media/image39.png"/><Relationship Id="rId2" Type="http://schemas.openxmlformats.org/officeDocument/2006/relationships/slideLayout" Target="../slideLayouts/slideLayout5.xml"/><Relationship Id="rId1" Type="http://schemas.openxmlformats.org/officeDocument/2006/relationships/vmlDrawing" Target="../drawings/vmlDrawing4.vml"/><Relationship Id="rId6" Type="http://schemas.openxmlformats.org/officeDocument/2006/relationships/image" Target="../media/image38.png"/><Relationship Id="rId11" Type="http://schemas.openxmlformats.org/officeDocument/2006/relationships/image" Target="../media/image35.wmf"/><Relationship Id="rId5" Type="http://schemas.openxmlformats.org/officeDocument/2006/relationships/image" Target="../media/image37.png"/><Relationship Id="rId10" Type="http://schemas.openxmlformats.org/officeDocument/2006/relationships/oleObject" Target="../embeddings/oleObject7.bin"/><Relationship Id="rId4" Type="http://schemas.openxmlformats.org/officeDocument/2006/relationships/image" Target="../media/image36.png"/><Relationship Id="rId9" Type="http://schemas.openxmlformats.org/officeDocument/2006/relationships/image" Target="../media/image34.wmf"/></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oleObject" Target="../embeddings/oleObject6.bin"/><Relationship Id="rId3" Type="http://schemas.openxmlformats.org/officeDocument/2006/relationships/notesSlide" Target="../notesSlides/notesSlide19.xml"/><Relationship Id="rId7" Type="http://schemas.openxmlformats.org/officeDocument/2006/relationships/image" Target="../media/image41.png"/><Relationship Id="rId12" Type="http://schemas.openxmlformats.org/officeDocument/2006/relationships/image" Target="../media/image39.png"/><Relationship Id="rId2" Type="http://schemas.openxmlformats.org/officeDocument/2006/relationships/slideLayout" Target="../slideLayouts/slideLayout8.xml"/><Relationship Id="rId1" Type="http://schemas.openxmlformats.org/officeDocument/2006/relationships/vmlDrawing" Target="../drawings/vmlDrawing5.vml"/><Relationship Id="rId6" Type="http://schemas.openxmlformats.org/officeDocument/2006/relationships/oleObject" Target="../embeddings/oleObject9.bin"/><Relationship Id="rId11" Type="http://schemas.openxmlformats.org/officeDocument/2006/relationships/image" Target="../media/image43.wmf"/><Relationship Id="rId5" Type="http://schemas.openxmlformats.org/officeDocument/2006/relationships/image" Target="../media/image40.w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42.wmf"/><Relationship Id="rId14" Type="http://schemas.openxmlformats.org/officeDocument/2006/relationships/image" Target="../media/image34.wmf"/></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tags" Target="../tags/tag5.xml"/><Relationship Id="rId7" Type="http://schemas.openxmlformats.org/officeDocument/2006/relationships/image" Target="../media/image45.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44.png"/><Relationship Id="rId5" Type="http://schemas.openxmlformats.org/officeDocument/2006/relationships/notesSlide" Target="../notesSlides/notesSlide20.xml"/><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notesSlide" Target="../notesSlides/notesSlide21.xml"/><Relationship Id="rId7" Type="http://schemas.openxmlformats.org/officeDocument/2006/relationships/image" Target="../media/image48.png"/><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oleObject" Target="../embeddings/oleObject13.bin"/><Relationship Id="rId5" Type="http://schemas.openxmlformats.org/officeDocument/2006/relationships/image" Target="../media/image47.png"/><Relationship Id="rId4" Type="http://schemas.openxmlformats.org/officeDocument/2006/relationships/oleObject" Target="../embeddings/oleObject12.bin"/><Relationship Id="rId9"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www.eecs.berkeley.edu/Research/Projects/CS/vision/grouping/segbench/" TargetMode="External"/><Relationship Id="rId7" Type="http://schemas.openxmlformats.org/officeDocument/2006/relationships/image" Target="../media/image56.jpe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jpeg"/><Relationship Id="rId9" Type="http://schemas.openxmlformats.org/officeDocument/2006/relationships/image" Target="../media/image58.jpeg"/></Relationships>
</file>

<file path=ppt/slides/_rels/slide27.xml.rels><?xml version="1.0" encoding="UTF-8" standalone="yes"?>
<Relationships xmlns="http://schemas.openxmlformats.org/package/2006/relationships"><Relationship Id="rId3" Type="http://schemas.openxmlformats.org/officeDocument/2006/relationships/hyperlink" Target="http://www.eecs.berkeley.edu/Research/Projects/CS/vision/grouping/papers/mfm-pami-boundary.pdf"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jpeg"/></Relationships>
</file>

<file path=ppt/slides/_rels/slide28.xml.rels><?xml version="1.0" encoding="UTF-8" standalone="yes"?>
<Relationships xmlns="http://schemas.openxmlformats.org/package/2006/relationships"><Relationship Id="rId3" Type="http://schemas.openxmlformats.org/officeDocument/2006/relationships/hyperlink" Target="http://www.eecs.berkeley.edu/Research/Projects/CS/vision/grouping/papers/mfm-pami-boundary.pdf"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jpeg"/></Relationships>
</file>

<file path=ppt/slides/_rels/slide2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0.xml"/><Relationship Id="rId1" Type="http://schemas.openxmlformats.org/officeDocument/2006/relationships/slideLayout" Target="../slideLayouts/slideLayout9.xml"/><Relationship Id="rId6" Type="http://schemas.openxmlformats.org/officeDocument/2006/relationships/hyperlink" Target="http://www.eecs.berkeley.edu/Research/Projects/CS/vision/bsds/bench/html/108082-color.html" TargetMode="External"/><Relationship Id="rId5" Type="http://schemas.openxmlformats.org/officeDocument/2006/relationships/image" Target="../media/image70.png"/><Relationship Id="rId4" Type="http://schemas.openxmlformats.org/officeDocument/2006/relationships/image" Target="../media/image69.jpeg"/></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notesSlide" Target="../notesSlides/notesSlide35.xml"/><Relationship Id="rId7" Type="http://schemas.openxmlformats.org/officeDocument/2006/relationships/image" Target="../media/image41.png"/><Relationship Id="rId12" Type="http://schemas.openxmlformats.org/officeDocument/2006/relationships/image" Target="../media/image74.png"/><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oleObject" Target="../embeddings/oleObject15.bin"/><Relationship Id="rId11" Type="http://schemas.openxmlformats.org/officeDocument/2006/relationships/image" Target="../media/image43.wmf"/><Relationship Id="rId5" Type="http://schemas.openxmlformats.org/officeDocument/2006/relationships/image" Target="../media/image22.png"/><Relationship Id="rId10" Type="http://schemas.openxmlformats.org/officeDocument/2006/relationships/oleObject" Target="../embeddings/oleObject17.bin"/><Relationship Id="rId4" Type="http://schemas.openxmlformats.org/officeDocument/2006/relationships/oleObject" Target="../embeddings/oleObject14.bin"/><Relationship Id="rId9" Type="http://schemas.openxmlformats.org/officeDocument/2006/relationships/image" Target="../media/image42.wmf"/></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ieeexplore.ieee.org/xpls/abs_all.jsp?isnumber=4767846&amp;arnumber=4767851&amp;count=16&amp;index=4"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76.png"/></Relationships>
</file>

<file path=ppt/slides/_rels/slide3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84.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6.png"/></Relationships>
</file>

<file path=ppt/slides/_rels/slide4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89.png"/><Relationship Id="rId4" Type="http://schemas.openxmlformats.org/officeDocument/2006/relationships/image" Target="../media/image8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6.xml"/><Relationship Id="rId1" Type="http://schemas.openxmlformats.org/officeDocument/2006/relationships/slideLayout" Target="../slideLayouts/slideLayout5.xml"/><Relationship Id="rId5" Type="http://schemas.openxmlformats.org/officeDocument/2006/relationships/image" Target="../media/image92.png"/><Relationship Id="rId4" Type="http://schemas.openxmlformats.org/officeDocument/2006/relationships/image" Target="../media/image91.png"/></Relationships>
</file>

<file path=ppt/slides/_rels/slide47.xml.rels><?xml version="1.0" encoding="UTF-8" standalone="yes"?>
<Relationships xmlns="http://schemas.openxmlformats.org/package/2006/relationships"><Relationship Id="rId3" Type="http://schemas.openxmlformats.org/officeDocument/2006/relationships/hyperlink" Target="http://en.wikipedia.org/wiki/Bicubic_interpolation" TargetMode="External"/><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4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96.png"/></Relationships>
</file>

<file path=ppt/slides/_rels/slide4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2.xml"/><Relationship Id="rId1" Type="http://schemas.openxmlformats.org/officeDocument/2006/relationships/slideLayout" Target="../slideLayouts/slideLayout5.xml"/><Relationship Id="rId5" Type="http://schemas.openxmlformats.org/officeDocument/2006/relationships/image" Target="../media/image92.png"/><Relationship Id="rId4" Type="http://schemas.openxmlformats.org/officeDocument/2006/relationships/image" Target="../media/image91.png"/></Relationships>
</file>

<file path=ppt/slides/_rels/slide5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3.xml"/><Relationship Id="rId1" Type="http://schemas.openxmlformats.org/officeDocument/2006/relationships/slideLayout" Target="../slideLayouts/slideLayout5.xml"/><Relationship Id="rId5" Type="http://schemas.openxmlformats.org/officeDocument/2006/relationships/image" Target="../media/image100.png"/><Relationship Id="rId4" Type="http://schemas.openxmlformats.org/officeDocument/2006/relationships/image" Target="../media/image1230.png"/></Relationships>
</file>

<file path=ppt/slides/_rels/slide54.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2.png"/><Relationship Id="rId2" Type="http://schemas.openxmlformats.org/officeDocument/2006/relationships/notesSlide" Target="../notesSlides/notesSlide54.xml"/><Relationship Id="rId1" Type="http://schemas.openxmlformats.org/officeDocument/2006/relationships/slideLayout" Target="../slideLayouts/slideLayout5.xml"/><Relationship Id="rId6" Type="http://schemas.openxmlformats.org/officeDocument/2006/relationships/image" Target="../media/image127.png"/><Relationship Id="rId5" Type="http://schemas.openxmlformats.org/officeDocument/2006/relationships/image" Target="../media/image101.png"/><Relationship Id="rId4" Type="http://schemas.openxmlformats.org/officeDocument/2006/relationships/image" Target="../media/image1250.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410E1-DD0B-93E1-D3CD-548ED0B0FC49}"/>
              </a:ext>
            </a:extLst>
          </p:cNvPr>
          <p:cNvSpPr>
            <a:spLocks noGrp="1"/>
          </p:cNvSpPr>
          <p:nvPr>
            <p:ph type="title"/>
          </p:nvPr>
        </p:nvSpPr>
        <p:spPr/>
        <p:txBody>
          <a:bodyPr/>
          <a:lstStyle/>
          <a:p>
            <a:r>
              <a:rPr lang="en-US" dirty="0"/>
              <a:t>Edge Detection</a:t>
            </a:r>
          </a:p>
        </p:txBody>
      </p:sp>
      <p:sp>
        <p:nvSpPr>
          <p:cNvPr id="5" name="Text Placeholder 4">
            <a:extLst>
              <a:ext uri="{FF2B5EF4-FFF2-40B4-BE49-F238E27FC236}">
                <a16:creationId xmlns:a16="http://schemas.microsoft.com/office/drawing/2014/main" id="{D5A4FD42-153A-53E2-2ABE-689AFF587955}"/>
              </a:ext>
            </a:extLst>
          </p:cNvPr>
          <p:cNvSpPr>
            <a:spLocks noGrp="1"/>
          </p:cNvSpPr>
          <p:nvPr>
            <p:ph type="body" idx="10"/>
          </p:nvPr>
        </p:nvSpPr>
        <p:spPr/>
        <p:txBody>
          <a:bodyPr/>
          <a:lstStyle/>
          <a:p>
            <a:endParaRPr lang="en-US"/>
          </a:p>
        </p:txBody>
      </p:sp>
    </p:spTree>
    <p:extLst>
      <p:ext uri="{BB962C8B-B14F-4D97-AF65-F5344CB8AC3E}">
        <p14:creationId xmlns:p14="http://schemas.microsoft.com/office/powerpoint/2010/main" val="2737078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Announcements</a:t>
            </a:r>
          </a:p>
        </p:txBody>
      </p:sp>
      <p:sp>
        <p:nvSpPr>
          <p:cNvPr id="29699" name="Content Placeholder 2"/>
          <p:cNvSpPr>
            <a:spLocks noGrp="1"/>
          </p:cNvSpPr>
          <p:nvPr>
            <p:ph idx="1"/>
          </p:nvPr>
        </p:nvSpPr>
        <p:spPr/>
        <p:txBody>
          <a:bodyPr>
            <a:normAutofit/>
          </a:bodyPr>
          <a:lstStyle/>
          <a:p>
            <a:endParaRPr lang="en-US" altLang="en-US" sz="2400" dirty="0"/>
          </a:p>
          <a:p>
            <a:r>
              <a:rPr lang="en-US" altLang="en-US" sz="2400" dirty="0"/>
              <a:t>HW 1 Questions d</a:t>
            </a:r>
            <a:r>
              <a:rPr lang="en-US" altLang="en-US" sz="2000" dirty="0"/>
              <a:t>ue this Thursday,10:30 AM</a:t>
            </a:r>
          </a:p>
          <a:p>
            <a:endParaRPr lang="en-US" altLang="en-US" sz="2000" dirty="0"/>
          </a:p>
          <a:p>
            <a:r>
              <a:rPr lang="en-US" altLang="en-US" sz="2400" dirty="0"/>
              <a:t>Broader Impact Discussion</a:t>
            </a:r>
          </a:p>
          <a:p>
            <a:pPr lvl="1"/>
            <a:r>
              <a:rPr lang="en-US" altLang="en-US" sz="2000" dirty="0"/>
              <a:t>Immediately after class today</a:t>
            </a:r>
          </a:p>
          <a:p>
            <a:endParaRPr lang="en-US" altLang="en-US" sz="2400" dirty="0"/>
          </a:p>
          <a:p>
            <a:r>
              <a:rPr lang="en-US" altLang="en-US" sz="2400" dirty="0"/>
              <a:t>Workshop</a:t>
            </a:r>
          </a:p>
          <a:p>
            <a:pPr lvl="1"/>
            <a:r>
              <a:rPr lang="en-US" altLang="en-US" sz="2000" dirty="0"/>
              <a:t>Location: CIT 101</a:t>
            </a:r>
          </a:p>
          <a:p>
            <a:pPr lvl="1"/>
            <a:endParaRPr lang="en-US" altLang="en-US" sz="2000" dirty="0"/>
          </a:p>
          <a:p>
            <a:r>
              <a:rPr lang="en-US" altLang="en-US" sz="2400" dirty="0"/>
              <a:t>Lecture notes</a:t>
            </a:r>
          </a:p>
          <a:p>
            <a:pPr lvl="1"/>
            <a:r>
              <a:rPr lang="en-US" altLang="en-US" sz="2000" dirty="0"/>
              <a:t>Scribe volunteers</a:t>
            </a:r>
          </a:p>
        </p:txBody>
      </p:sp>
      <p:sp>
        <p:nvSpPr>
          <p:cNvPr id="2" name="Text Placeholder 1">
            <a:extLst>
              <a:ext uri="{FF2B5EF4-FFF2-40B4-BE49-F238E27FC236}">
                <a16:creationId xmlns:a16="http://schemas.microsoft.com/office/drawing/2014/main" id="{A3D5E47D-29F0-3B02-D949-27F74E0B090E}"/>
              </a:ext>
            </a:extLst>
          </p:cNvPr>
          <p:cNvSpPr>
            <a:spLocks noGrp="1"/>
          </p:cNvSpPr>
          <p:nvPr>
            <p:ph type="body" sz="quarter" idx="13"/>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99">
                                            <p:txEl>
                                              <p:pRg st="1" end="1"/>
                                            </p:txEl>
                                          </p:spTgt>
                                        </p:tgtEl>
                                        <p:attrNameLst>
                                          <p:attrName>style.visibility</p:attrName>
                                        </p:attrNameLst>
                                      </p:cBhvr>
                                      <p:to>
                                        <p:strVal val="visible"/>
                                      </p:to>
                                    </p:set>
                                    <p:animEffect transition="in" filter="fade">
                                      <p:cBhvr>
                                        <p:cTn id="7" dur="500"/>
                                        <p:tgtEl>
                                          <p:spTgt spid="2969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9699">
                                            <p:txEl>
                                              <p:pRg st="3" end="3"/>
                                            </p:txEl>
                                          </p:spTgt>
                                        </p:tgtEl>
                                        <p:attrNameLst>
                                          <p:attrName>style.visibility</p:attrName>
                                        </p:attrNameLst>
                                      </p:cBhvr>
                                      <p:to>
                                        <p:strVal val="visible"/>
                                      </p:to>
                                    </p:set>
                                    <p:animEffect transition="in" filter="fade">
                                      <p:cBhvr>
                                        <p:cTn id="10" dur="500"/>
                                        <p:tgtEl>
                                          <p:spTgt spid="29699">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9699">
                                            <p:txEl>
                                              <p:pRg st="4" end="4"/>
                                            </p:txEl>
                                          </p:spTgt>
                                        </p:tgtEl>
                                        <p:attrNameLst>
                                          <p:attrName>style.visibility</p:attrName>
                                        </p:attrNameLst>
                                      </p:cBhvr>
                                      <p:to>
                                        <p:strVal val="visible"/>
                                      </p:to>
                                    </p:set>
                                    <p:animEffect transition="in" filter="fade">
                                      <p:cBhvr>
                                        <p:cTn id="13" dur="500"/>
                                        <p:tgtEl>
                                          <p:spTgt spid="29699">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9699">
                                            <p:txEl>
                                              <p:pRg st="6" end="6"/>
                                            </p:txEl>
                                          </p:spTgt>
                                        </p:tgtEl>
                                        <p:attrNameLst>
                                          <p:attrName>style.visibility</p:attrName>
                                        </p:attrNameLst>
                                      </p:cBhvr>
                                      <p:to>
                                        <p:strVal val="visible"/>
                                      </p:to>
                                    </p:set>
                                    <p:animEffect transition="in" filter="fade">
                                      <p:cBhvr>
                                        <p:cTn id="18" dur="500"/>
                                        <p:tgtEl>
                                          <p:spTgt spid="29699">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9699">
                                            <p:txEl>
                                              <p:pRg st="7" end="7"/>
                                            </p:txEl>
                                          </p:spTgt>
                                        </p:tgtEl>
                                        <p:attrNameLst>
                                          <p:attrName>style.visibility</p:attrName>
                                        </p:attrNameLst>
                                      </p:cBhvr>
                                      <p:to>
                                        <p:strVal val="visible"/>
                                      </p:to>
                                    </p:set>
                                    <p:animEffect transition="in" filter="fade">
                                      <p:cBhvr>
                                        <p:cTn id="21" dur="500"/>
                                        <p:tgtEl>
                                          <p:spTgt spid="29699">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9699">
                                            <p:txEl>
                                              <p:pRg st="9" end="9"/>
                                            </p:txEl>
                                          </p:spTgt>
                                        </p:tgtEl>
                                        <p:attrNameLst>
                                          <p:attrName>style.visibility</p:attrName>
                                        </p:attrNameLst>
                                      </p:cBhvr>
                                      <p:to>
                                        <p:strVal val="visible"/>
                                      </p:to>
                                    </p:set>
                                    <p:animEffect transition="in" filter="fade">
                                      <p:cBhvr>
                                        <p:cTn id="24" dur="500"/>
                                        <p:tgtEl>
                                          <p:spTgt spid="29699">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9699">
                                            <p:txEl>
                                              <p:pRg st="10" end="10"/>
                                            </p:txEl>
                                          </p:spTgt>
                                        </p:tgtEl>
                                        <p:attrNameLst>
                                          <p:attrName>style.visibility</p:attrName>
                                        </p:attrNameLst>
                                      </p:cBhvr>
                                      <p:to>
                                        <p:strVal val="visible"/>
                                      </p:to>
                                    </p:set>
                                    <p:animEffect transition="in" filter="fade">
                                      <p:cBhvr>
                                        <p:cTn id="27" dur="500"/>
                                        <p:tgtEl>
                                          <p:spTgt spid="2969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4DCB95-C29E-9EE5-4619-6A3E79CE2279}"/>
              </a:ext>
            </a:extLst>
          </p:cNvPr>
          <p:cNvSpPr>
            <a:spLocks noGrp="1"/>
          </p:cNvSpPr>
          <p:nvPr>
            <p:ph type="body" sz="quarter" idx="10"/>
          </p:nvPr>
        </p:nvSpPr>
        <p:spPr/>
        <p:txBody>
          <a:bodyPr/>
          <a:lstStyle/>
          <a:p>
            <a:r>
              <a:rPr lang="en-US" dirty="0"/>
              <a:t>Fourier Series and Transform</a:t>
            </a:r>
          </a:p>
          <a:p>
            <a:r>
              <a:rPr lang="en-US" dirty="0"/>
              <a:t>Fourier Transform Properties</a:t>
            </a:r>
          </a:p>
          <a:p>
            <a:r>
              <a:rPr lang="en-US" dirty="0"/>
              <a:t>Convolution Theorem</a:t>
            </a:r>
          </a:p>
        </p:txBody>
      </p:sp>
    </p:spTree>
    <p:extLst>
      <p:ext uri="{BB962C8B-B14F-4D97-AF65-F5344CB8AC3E}">
        <p14:creationId xmlns:p14="http://schemas.microsoft.com/office/powerpoint/2010/main" val="1672214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A8C8AC-D4FC-B3FA-9442-301A3EA68D59}"/>
              </a:ext>
            </a:extLst>
          </p:cNvPr>
          <p:cNvSpPr>
            <a:spLocks noGrp="1"/>
          </p:cNvSpPr>
          <p:nvPr>
            <p:ph type="body" sz="quarter" idx="10"/>
          </p:nvPr>
        </p:nvSpPr>
        <p:spPr/>
        <p:txBody>
          <a:bodyPr/>
          <a:lstStyle/>
          <a:p>
            <a:r>
              <a:rPr lang="en-US"/>
              <a:t>Edge Detection</a:t>
            </a:r>
            <a:endParaRPr lang="en-US" dirty="0"/>
          </a:p>
        </p:txBody>
      </p:sp>
    </p:spTree>
    <p:extLst>
      <p:ext uri="{BB962C8B-B14F-4D97-AF65-F5344CB8AC3E}">
        <p14:creationId xmlns:p14="http://schemas.microsoft.com/office/powerpoint/2010/main" val="1097896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EF1C-B8AA-695E-E475-6D62AADF08E3}"/>
              </a:ext>
            </a:extLst>
          </p:cNvPr>
          <p:cNvSpPr>
            <a:spLocks noGrp="1"/>
          </p:cNvSpPr>
          <p:nvPr>
            <p:ph type="title"/>
          </p:nvPr>
        </p:nvSpPr>
        <p:spPr/>
        <p:txBody>
          <a:bodyPr/>
          <a:lstStyle/>
          <a:p>
            <a:r>
              <a:rPr lang="en-US" dirty="0"/>
              <a:t>Edge Detection</a:t>
            </a:r>
          </a:p>
        </p:txBody>
      </p:sp>
      <p:sp>
        <p:nvSpPr>
          <p:cNvPr id="5" name="Text Placeholder 4">
            <a:extLst>
              <a:ext uri="{FF2B5EF4-FFF2-40B4-BE49-F238E27FC236}">
                <a16:creationId xmlns:a16="http://schemas.microsoft.com/office/drawing/2014/main" id="{E4FCFC87-450E-BC2E-2E47-63B6B9231FE3}"/>
              </a:ext>
            </a:extLst>
          </p:cNvPr>
          <p:cNvSpPr>
            <a:spLocks noGrp="1"/>
          </p:cNvSpPr>
          <p:nvPr>
            <p:ph type="body" sz="quarter" idx="13"/>
          </p:nvPr>
        </p:nvSpPr>
        <p:spPr/>
        <p:txBody>
          <a:bodyPr/>
          <a:lstStyle/>
          <a:p>
            <a:r>
              <a:rPr lang="en-US" dirty="0">
                <a:hlinkClick r:id="rId3"/>
              </a:rPr>
              <a:t>https://towardsdatascience.com/edge-detection-in-python-a3c263a13e03</a:t>
            </a:r>
            <a:endParaRPr lang="en-US" dirty="0"/>
          </a:p>
        </p:txBody>
      </p:sp>
      <p:pic>
        <p:nvPicPr>
          <p:cNvPr id="1026" name="Picture 2">
            <a:extLst>
              <a:ext uri="{FF2B5EF4-FFF2-40B4-BE49-F238E27FC236}">
                <a16:creationId xmlns:a16="http://schemas.microsoft.com/office/drawing/2014/main" id="{A0270672-91D5-53E1-F59D-9795AAFB34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4075" y="1832950"/>
            <a:ext cx="8383849" cy="4144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554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F8F62-99F6-DA2D-5D66-F901269844D0}"/>
              </a:ext>
            </a:extLst>
          </p:cNvPr>
          <p:cNvSpPr>
            <a:spLocks noGrp="1"/>
          </p:cNvSpPr>
          <p:nvPr>
            <p:ph type="title"/>
          </p:nvPr>
        </p:nvSpPr>
        <p:spPr/>
        <p:txBody>
          <a:bodyPr/>
          <a:lstStyle/>
          <a:p>
            <a:r>
              <a:rPr lang="en-US" dirty="0"/>
              <a:t>Edge Detection</a:t>
            </a:r>
          </a:p>
        </p:txBody>
      </p:sp>
      <p:sp>
        <p:nvSpPr>
          <p:cNvPr id="3" name="Slide Number Placeholder 2">
            <a:extLst>
              <a:ext uri="{FF2B5EF4-FFF2-40B4-BE49-F238E27FC236}">
                <a16:creationId xmlns:a16="http://schemas.microsoft.com/office/drawing/2014/main" id="{9D700FDF-1037-2CA1-3B05-10F9F56D65B2}"/>
              </a:ext>
            </a:extLst>
          </p:cNvPr>
          <p:cNvSpPr>
            <a:spLocks noGrp="1"/>
          </p:cNvSpPr>
          <p:nvPr>
            <p:ph type="sldNum" sz="quarter" idx="12"/>
          </p:nvPr>
        </p:nvSpPr>
        <p:spPr/>
        <p:txBody>
          <a:bodyPr/>
          <a:lstStyle/>
          <a:p>
            <a:fld id="{7B8D310C-87B8-4032-89C9-37D68EDEBAB3}" type="slidenum">
              <a:rPr lang="en-US" smtClean="0"/>
              <a:t>6</a:t>
            </a:fld>
            <a:endParaRPr lang="en-US"/>
          </a:p>
        </p:txBody>
      </p:sp>
      <p:sp>
        <p:nvSpPr>
          <p:cNvPr id="4" name="Content Placeholder 3">
            <a:extLst>
              <a:ext uri="{FF2B5EF4-FFF2-40B4-BE49-F238E27FC236}">
                <a16:creationId xmlns:a16="http://schemas.microsoft.com/office/drawing/2014/main" id="{2831BC5D-CA28-641C-EB36-E3EABC72166F}"/>
              </a:ext>
            </a:extLst>
          </p:cNvPr>
          <p:cNvSpPr>
            <a:spLocks noGrp="1"/>
          </p:cNvSpPr>
          <p:nvPr>
            <p:ph sz="half" idx="1"/>
          </p:nvPr>
        </p:nvSpPr>
        <p:spPr/>
        <p:txBody>
          <a:bodyPr/>
          <a:lstStyle/>
          <a:p>
            <a:endParaRPr lang="en-US"/>
          </a:p>
        </p:txBody>
      </p:sp>
      <p:sp>
        <p:nvSpPr>
          <p:cNvPr id="5" name="Content Placeholder 4">
            <a:extLst>
              <a:ext uri="{FF2B5EF4-FFF2-40B4-BE49-F238E27FC236}">
                <a16:creationId xmlns:a16="http://schemas.microsoft.com/office/drawing/2014/main" id="{4AAD1211-6674-A737-B41A-F25369D5E633}"/>
              </a:ext>
            </a:extLst>
          </p:cNvPr>
          <p:cNvSpPr>
            <a:spLocks noGrp="1"/>
          </p:cNvSpPr>
          <p:nvPr>
            <p:ph sz="half" idx="2"/>
          </p:nvPr>
        </p:nvSpPr>
        <p:spPr/>
        <p:txBody>
          <a:bodyPr>
            <a:normAutofit/>
          </a:bodyPr>
          <a:lstStyle/>
          <a:p>
            <a:pPr marL="0" indent="0">
              <a:buNone/>
            </a:pPr>
            <a:r>
              <a:rPr lang="en-US" altLang="en-US" dirty="0"/>
              <a:t>Beginning to extract information.</a:t>
            </a:r>
          </a:p>
          <a:p>
            <a:pPr marL="0" indent="0">
              <a:buNone/>
            </a:pPr>
            <a:r>
              <a:rPr lang="en-US" altLang="en-US" dirty="0"/>
              <a:t>Helpful to </a:t>
            </a:r>
          </a:p>
          <a:p>
            <a:pPr lvl="1"/>
            <a:r>
              <a:rPr lang="en-US" altLang="en-US" dirty="0"/>
              <a:t>Recognize objects</a:t>
            </a:r>
          </a:p>
          <a:p>
            <a:pPr lvl="1"/>
            <a:r>
              <a:rPr lang="en-US" altLang="en-US" dirty="0"/>
              <a:t>Reconstruct scenes</a:t>
            </a:r>
          </a:p>
          <a:p>
            <a:pPr lvl="1"/>
            <a:r>
              <a:rPr lang="en-US" altLang="en-US" dirty="0"/>
              <a:t>Edit images (artistically)</a:t>
            </a:r>
          </a:p>
          <a:p>
            <a:pPr marL="0" indent="0">
              <a:buNone/>
            </a:pPr>
            <a:endParaRPr lang="en-US" dirty="0"/>
          </a:p>
        </p:txBody>
      </p:sp>
      <p:sp>
        <p:nvSpPr>
          <p:cNvPr id="6" name="Text Placeholder 5">
            <a:extLst>
              <a:ext uri="{FF2B5EF4-FFF2-40B4-BE49-F238E27FC236}">
                <a16:creationId xmlns:a16="http://schemas.microsoft.com/office/drawing/2014/main" id="{BA06A8F6-E004-E6FA-9529-343ABE198625}"/>
              </a:ext>
            </a:extLst>
          </p:cNvPr>
          <p:cNvSpPr>
            <a:spLocks noGrp="1"/>
          </p:cNvSpPr>
          <p:nvPr>
            <p:ph type="body" sz="quarter" idx="13"/>
          </p:nvPr>
        </p:nvSpPr>
        <p:spPr/>
        <p:txBody>
          <a:bodyPr>
            <a:normAutofit/>
          </a:bodyPr>
          <a:lstStyle/>
          <a:p>
            <a:r>
              <a:rPr lang="en-US" sz="3200" dirty="0"/>
              <a:t>The process of identifying parts of a digital image with sharp changes (discontinuities) in image intensity. </a:t>
            </a:r>
          </a:p>
        </p:txBody>
      </p:sp>
      <p:sp>
        <p:nvSpPr>
          <p:cNvPr id="7" name="Text Placeholder 6">
            <a:extLst>
              <a:ext uri="{FF2B5EF4-FFF2-40B4-BE49-F238E27FC236}">
                <a16:creationId xmlns:a16="http://schemas.microsoft.com/office/drawing/2014/main" id="{1DBA82E5-03DF-DE0A-D840-FEB90510ADB9}"/>
              </a:ext>
            </a:extLst>
          </p:cNvPr>
          <p:cNvSpPr>
            <a:spLocks noGrp="1"/>
          </p:cNvSpPr>
          <p:nvPr>
            <p:ph type="body" sz="quarter" idx="14"/>
          </p:nvPr>
        </p:nvSpPr>
        <p:spPr/>
        <p:txBody>
          <a:bodyPr/>
          <a:lstStyle/>
          <a:p>
            <a:endParaRPr lang="en-US"/>
          </a:p>
        </p:txBody>
      </p:sp>
      <p:pic>
        <p:nvPicPr>
          <p:cNvPr id="8" name="Picture 2">
            <a:extLst>
              <a:ext uri="{FF2B5EF4-FFF2-40B4-BE49-F238E27FC236}">
                <a16:creationId xmlns:a16="http://schemas.microsoft.com/office/drawing/2014/main" id="{339AC171-3863-4B78-4F2D-02E685C7F3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161" y="3685978"/>
            <a:ext cx="5470330" cy="2703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978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E637-7959-0CF8-36B8-63EB62618CEE}"/>
              </a:ext>
            </a:extLst>
          </p:cNvPr>
          <p:cNvSpPr>
            <a:spLocks noGrp="1"/>
          </p:cNvSpPr>
          <p:nvPr>
            <p:ph type="title"/>
          </p:nvPr>
        </p:nvSpPr>
        <p:spPr/>
        <p:txBody>
          <a:bodyPr/>
          <a:lstStyle/>
          <a:p>
            <a:r>
              <a:rPr lang="en-US" dirty="0"/>
              <a:t>Question:</a:t>
            </a:r>
          </a:p>
        </p:txBody>
      </p:sp>
      <p:sp>
        <p:nvSpPr>
          <p:cNvPr id="3" name="Slide Number Placeholder 2">
            <a:extLst>
              <a:ext uri="{FF2B5EF4-FFF2-40B4-BE49-F238E27FC236}">
                <a16:creationId xmlns:a16="http://schemas.microsoft.com/office/drawing/2014/main" id="{0E9DC5D7-3FE9-F64B-DAC6-116D543D8642}"/>
              </a:ext>
            </a:extLst>
          </p:cNvPr>
          <p:cNvSpPr>
            <a:spLocks noGrp="1"/>
          </p:cNvSpPr>
          <p:nvPr>
            <p:ph type="sldNum" sz="quarter" idx="12"/>
          </p:nvPr>
        </p:nvSpPr>
        <p:spPr/>
        <p:txBody>
          <a:bodyPr/>
          <a:lstStyle/>
          <a:p>
            <a:fld id="{7B8D310C-87B8-4032-89C9-37D68EDEBAB3}" type="slidenum">
              <a:rPr lang="en-US" smtClean="0"/>
              <a:t>7</a:t>
            </a:fld>
            <a:endParaRPr lang="en-US"/>
          </a:p>
        </p:txBody>
      </p:sp>
      <p:sp>
        <p:nvSpPr>
          <p:cNvPr id="4" name="Text Placeholder 3">
            <a:extLst>
              <a:ext uri="{FF2B5EF4-FFF2-40B4-BE49-F238E27FC236}">
                <a16:creationId xmlns:a16="http://schemas.microsoft.com/office/drawing/2014/main" id="{4AB26718-4839-AD3D-CBDC-B265ACC075CB}"/>
              </a:ext>
            </a:extLst>
          </p:cNvPr>
          <p:cNvSpPr>
            <a:spLocks noGrp="1"/>
          </p:cNvSpPr>
          <p:nvPr>
            <p:ph type="body" sz="quarter" idx="13"/>
          </p:nvPr>
        </p:nvSpPr>
        <p:spPr/>
        <p:txBody>
          <a:bodyPr/>
          <a:lstStyle/>
          <a:p>
            <a:r>
              <a:rPr lang="en-US" dirty="0"/>
              <a:t>Dall-E: “wall-e having a discussion with another wall-e”. </a:t>
            </a:r>
            <a:r>
              <a:rPr lang="en-US" dirty="0">
                <a:hlinkClick r:id="rId3"/>
              </a:rPr>
              <a:t>http://bigwww.epfl.ch/demo/ip/demos/edgeDetector</a:t>
            </a:r>
            <a:endParaRPr lang="en-US" dirty="0"/>
          </a:p>
        </p:txBody>
      </p:sp>
      <p:sp>
        <p:nvSpPr>
          <p:cNvPr id="8" name="TextBox 7">
            <a:extLst>
              <a:ext uri="{FF2B5EF4-FFF2-40B4-BE49-F238E27FC236}">
                <a16:creationId xmlns:a16="http://schemas.microsoft.com/office/drawing/2014/main" id="{2B786F1E-ADDC-2391-3C15-70BC6E3B49A6}"/>
              </a:ext>
            </a:extLst>
          </p:cNvPr>
          <p:cNvSpPr txBox="1"/>
          <p:nvPr/>
        </p:nvSpPr>
        <p:spPr>
          <a:xfrm>
            <a:off x="197827" y="2889373"/>
            <a:ext cx="4036185" cy="1754326"/>
          </a:xfrm>
          <a:prstGeom prst="rect">
            <a:avLst/>
          </a:prstGeom>
          <a:noFill/>
        </p:spPr>
        <p:txBody>
          <a:bodyPr wrap="square">
            <a:spAutoFit/>
          </a:bodyPr>
          <a:lstStyle/>
          <a:p>
            <a:pPr marL="0" indent="0" algn="ctr">
              <a:buNone/>
              <a:defRPr/>
            </a:pPr>
            <a:r>
              <a:rPr lang="en-US" sz="3600" dirty="0"/>
              <a:t>What natural phenomena produce image edges?</a:t>
            </a:r>
          </a:p>
        </p:txBody>
      </p:sp>
      <p:pic>
        <p:nvPicPr>
          <p:cNvPr id="10" name="Picture 9" descr="A picture containing indoor, toy&#10;&#10;Description automatically generated">
            <a:extLst>
              <a:ext uri="{FF2B5EF4-FFF2-40B4-BE49-F238E27FC236}">
                <a16:creationId xmlns:a16="http://schemas.microsoft.com/office/drawing/2014/main" id="{8194B1AA-5DEC-67A0-5F9F-867FF3C20C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0387" y="2058615"/>
            <a:ext cx="3657600" cy="3657600"/>
          </a:xfrm>
          <a:prstGeom prst="rect">
            <a:avLst/>
          </a:prstGeom>
        </p:spPr>
      </p:pic>
      <p:pic>
        <p:nvPicPr>
          <p:cNvPr id="12" name="Picture 11">
            <a:extLst>
              <a:ext uri="{FF2B5EF4-FFF2-40B4-BE49-F238E27FC236}">
                <a16:creationId xmlns:a16="http://schemas.microsoft.com/office/drawing/2014/main" id="{D587BB39-B682-3ABB-9AD3-F687F3C508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6573" y="2058615"/>
            <a:ext cx="3657600" cy="3657600"/>
          </a:xfrm>
          <a:prstGeom prst="rect">
            <a:avLst/>
          </a:prstGeom>
        </p:spPr>
      </p:pic>
    </p:spTree>
    <p:extLst>
      <p:ext uri="{BB962C8B-B14F-4D97-AF65-F5344CB8AC3E}">
        <p14:creationId xmlns:p14="http://schemas.microsoft.com/office/powerpoint/2010/main" val="1275104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dirty="0">
                <a:latin typeface="+mj-lt"/>
              </a:rPr>
              <a:t>Causes of Edges</a:t>
            </a:r>
          </a:p>
        </p:txBody>
      </p:sp>
      <p:sp>
        <p:nvSpPr>
          <p:cNvPr id="2" name="Content Placeholder 1">
            <a:extLst>
              <a:ext uri="{FF2B5EF4-FFF2-40B4-BE49-F238E27FC236}">
                <a16:creationId xmlns:a16="http://schemas.microsoft.com/office/drawing/2014/main" id="{47407292-DBBF-574B-B477-E9DD4AC1ABC9}"/>
              </a:ext>
            </a:extLst>
          </p:cNvPr>
          <p:cNvSpPr>
            <a:spLocks noGrp="1"/>
          </p:cNvSpPr>
          <p:nvPr>
            <p:ph idx="1"/>
          </p:nvPr>
        </p:nvSpPr>
        <p:spPr/>
        <p:txBody>
          <a:bodyPr/>
          <a:lstStyle/>
          <a:p>
            <a:endParaRPr lang="en-US" dirty="0">
              <a:latin typeface="+mj-lt"/>
            </a:endParaRPr>
          </a:p>
          <a:p>
            <a:endParaRPr lang="en-US" dirty="0">
              <a:latin typeface="+mj-lt"/>
            </a:endParaRPr>
          </a:p>
          <a:p>
            <a:endParaRPr lang="en-US" dirty="0">
              <a:latin typeface="+mj-lt"/>
            </a:endParaRPr>
          </a:p>
          <a:p>
            <a:endParaRPr lang="en-US" dirty="0">
              <a:latin typeface="+mj-lt"/>
            </a:endParaRPr>
          </a:p>
          <a:p>
            <a:endParaRPr lang="en-US" dirty="0">
              <a:latin typeface="+mj-lt"/>
            </a:endParaRPr>
          </a:p>
          <a:p>
            <a:endParaRPr lang="en-US" dirty="0">
              <a:latin typeface="+mj-lt"/>
            </a:endParaRPr>
          </a:p>
          <a:p>
            <a:pPr marL="0" indent="0" algn="ctr">
              <a:buNone/>
            </a:pPr>
            <a:r>
              <a:rPr lang="en-US" altLang="en-US" dirty="0">
                <a:latin typeface="+mj-lt"/>
              </a:rPr>
              <a:t>Edges are caused by a variety of factors</a:t>
            </a:r>
          </a:p>
          <a:p>
            <a:pPr marL="0" indent="0">
              <a:buNone/>
            </a:pPr>
            <a:endParaRPr lang="en-US" dirty="0">
              <a:latin typeface="+mj-lt"/>
            </a:endParaRPr>
          </a:p>
        </p:txBody>
      </p:sp>
      <p:sp>
        <p:nvSpPr>
          <p:cNvPr id="18436" name="Rectangle 4"/>
          <p:cNvSpPr>
            <a:spLocks noChangeArrowheads="1"/>
          </p:cNvSpPr>
          <p:nvPr/>
        </p:nvSpPr>
        <p:spPr bwMode="auto">
          <a:xfrm>
            <a:off x="1525588" y="92075"/>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mj-lt"/>
            </a:endParaRPr>
          </a:p>
        </p:txBody>
      </p:sp>
      <p:graphicFrame>
        <p:nvGraphicFramePr>
          <p:cNvPr id="18437" name="Object 5"/>
          <p:cNvGraphicFramePr>
            <a:graphicFrameLocks noChangeAspect="1"/>
          </p:cNvGraphicFramePr>
          <p:nvPr>
            <p:extLst>
              <p:ext uri="{D42A27DB-BD31-4B8C-83A1-F6EECF244321}">
                <p14:modId xmlns:p14="http://schemas.microsoft.com/office/powerpoint/2010/main" val="698475355"/>
              </p:ext>
            </p:extLst>
          </p:nvPr>
        </p:nvGraphicFramePr>
        <p:xfrm>
          <a:off x="4191000" y="1447800"/>
          <a:ext cx="2990850" cy="2857500"/>
        </p:xfrm>
        <a:graphic>
          <a:graphicData uri="http://schemas.openxmlformats.org/presentationml/2006/ole">
            <mc:AlternateContent xmlns:mc="http://schemas.openxmlformats.org/markup-compatibility/2006">
              <mc:Choice xmlns:v="urn:schemas-microsoft-com:vml" Requires="v">
                <p:oleObj spid="_x0000_s1026" name="Photo Editor Photo" r:id="rId4" imgW="2991268" imgH="2857899" progId="">
                  <p:embed/>
                </p:oleObj>
              </mc:Choice>
              <mc:Fallback>
                <p:oleObj name="Photo Editor Photo" r:id="rId4" imgW="2991268" imgH="2857899" progId="">
                  <p:embed/>
                  <p:pic>
                    <p:nvPicPr>
                      <p:cNvPr id="18437"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1447800"/>
                        <a:ext cx="299085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8" name="Text Box 6"/>
          <p:cNvSpPr txBox="1">
            <a:spLocks noChangeArrowheads="1"/>
          </p:cNvSpPr>
          <p:nvPr/>
        </p:nvSpPr>
        <p:spPr bwMode="auto">
          <a:xfrm>
            <a:off x="7162801" y="2330450"/>
            <a:ext cx="17728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mj-lt"/>
              </a:rPr>
              <a:t>depth discontinuity</a:t>
            </a:r>
          </a:p>
        </p:txBody>
      </p:sp>
      <p:sp>
        <p:nvSpPr>
          <p:cNvPr id="18439" name="Text Box 7"/>
          <p:cNvSpPr txBox="1">
            <a:spLocks noChangeArrowheads="1"/>
          </p:cNvSpPr>
          <p:nvPr/>
        </p:nvSpPr>
        <p:spPr bwMode="auto">
          <a:xfrm>
            <a:off x="7162800" y="2971800"/>
            <a:ext cx="23884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mj-lt"/>
              </a:rPr>
              <a:t>surface color discontinuity</a:t>
            </a:r>
          </a:p>
        </p:txBody>
      </p:sp>
      <p:sp>
        <p:nvSpPr>
          <p:cNvPr id="18440" name="Text Box 8"/>
          <p:cNvSpPr txBox="1">
            <a:spLocks noChangeArrowheads="1"/>
          </p:cNvSpPr>
          <p:nvPr/>
        </p:nvSpPr>
        <p:spPr bwMode="auto">
          <a:xfrm>
            <a:off x="7162800" y="3625850"/>
            <a:ext cx="22585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mj-lt"/>
              </a:rPr>
              <a:t>illumination discontinuity</a:t>
            </a:r>
          </a:p>
        </p:txBody>
      </p:sp>
      <p:sp>
        <p:nvSpPr>
          <p:cNvPr id="18441" name="Text Box 9"/>
          <p:cNvSpPr txBox="1">
            <a:spLocks noChangeArrowheads="1"/>
          </p:cNvSpPr>
          <p:nvPr/>
        </p:nvSpPr>
        <p:spPr bwMode="auto">
          <a:xfrm>
            <a:off x="7162801" y="1676400"/>
            <a:ext cx="28725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mj-lt"/>
              </a:rPr>
              <a:t>surface orientation discontinuity</a:t>
            </a:r>
          </a:p>
        </p:txBody>
      </p:sp>
      <p:sp>
        <p:nvSpPr>
          <p:cNvPr id="4" name="Text Placeholder 3">
            <a:extLst>
              <a:ext uri="{FF2B5EF4-FFF2-40B4-BE49-F238E27FC236}">
                <a16:creationId xmlns:a16="http://schemas.microsoft.com/office/drawing/2014/main" id="{BC9D4FF9-4FA7-6640-80B1-97041D1E6B53}"/>
              </a:ext>
            </a:extLst>
          </p:cNvPr>
          <p:cNvSpPr>
            <a:spLocks noGrp="1"/>
          </p:cNvSpPr>
          <p:nvPr>
            <p:ph type="body" sz="quarter" idx="13"/>
          </p:nvPr>
        </p:nvSpPr>
        <p:spPr/>
        <p:txBody>
          <a:bodyPr/>
          <a:lstStyle/>
          <a:p>
            <a:endParaRPr 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a:latin typeface="+mj-lt"/>
              </a:rPr>
              <a:t>Use of Edges</a:t>
            </a:r>
          </a:p>
        </p:txBody>
      </p:sp>
      <p:sp>
        <p:nvSpPr>
          <p:cNvPr id="17411" name="Content Placeholder 2"/>
          <p:cNvSpPr>
            <a:spLocks noGrp="1"/>
          </p:cNvSpPr>
          <p:nvPr>
            <p:ph idx="1"/>
          </p:nvPr>
        </p:nvSpPr>
        <p:spPr/>
        <p:txBody>
          <a:bodyPr>
            <a:normAutofit/>
          </a:bodyPr>
          <a:lstStyle/>
          <a:p>
            <a:endParaRPr lang="en-US" altLang="en-US" dirty="0">
              <a:latin typeface="+mj-lt"/>
            </a:endParaRPr>
          </a:p>
          <a:p>
            <a:r>
              <a:rPr lang="en-US" altLang="en-US" dirty="0">
                <a:latin typeface="+mj-lt"/>
              </a:rPr>
              <a:t>Extract information</a:t>
            </a:r>
          </a:p>
          <a:p>
            <a:pPr lvl="1"/>
            <a:r>
              <a:rPr lang="en-US" altLang="en-US" dirty="0">
                <a:latin typeface="+mj-lt"/>
              </a:rPr>
              <a:t>Recognize objects</a:t>
            </a:r>
          </a:p>
          <a:p>
            <a:pPr lvl="1"/>
            <a:r>
              <a:rPr lang="en-US" altLang="en-US" dirty="0">
                <a:latin typeface="+mj-lt"/>
              </a:rPr>
              <a:t>Reconstruct scenes</a:t>
            </a:r>
          </a:p>
          <a:p>
            <a:endParaRPr lang="en-US" altLang="en-US" dirty="0">
              <a:latin typeface="+mj-lt"/>
            </a:endParaRPr>
          </a:p>
          <a:p>
            <a:r>
              <a:rPr lang="en-US" altLang="en-US" dirty="0">
                <a:latin typeface="+mj-lt"/>
              </a:rPr>
              <a:t>Help recover geometry </a:t>
            </a:r>
            <a:br>
              <a:rPr lang="en-US" altLang="en-US" dirty="0">
                <a:latin typeface="+mj-lt"/>
              </a:rPr>
            </a:br>
            <a:r>
              <a:rPr lang="en-US" altLang="en-US" dirty="0">
                <a:latin typeface="+mj-lt"/>
              </a:rPr>
              <a:t>and viewpoint</a:t>
            </a:r>
          </a:p>
          <a:p>
            <a:endParaRPr lang="en-US" altLang="en-US" dirty="0">
              <a:latin typeface="+mj-lt"/>
            </a:endParaRPr>
          </a:p>
          <a:p>
            <a:r>
              <a:rPr lang="en-US" sz="3200" dirty="0">
                <a:latin typeface="+mj-lt"/>
              </a:rPr>
              <a:t>Edit images directly</a:t>
            </a:r>
          </a:p>
          <a:p>
            <a:pPr lvl="1"/>
            <a:r>
              <a:rPr lang="en-US" dirty="0">
                <a:latin typeface="+mj-lt"/>
              </a:rPr>
              <a:t>Artistic effects</a:t>
            </a:r>
          </a:p>
        </p:txBody>
      </p:sp>
      <p:sp>
        <p:nvSpPr>
          <p:cNvPr id="3" name="Text Placeholder 2">
            <a:extLst>
              <a:ext uri="{FF2B5EF4-FFF2-40B4-BE49-F238E27FC236}">
                <a16:creationId xmlns:a16="http://schemas.microsoft.com/office/drawing/2014/main" id="{297CB45B-E9F6-85BA-6DBC-3C615C9786A8}"/>
              </a:ext>
            </a:extLst>
          </p:cNvPr>
          <p:cNvSpPr>
            <a:spLocks noGrp="1"/>
          </p:cNvSpPr>
          <p:nvPr>
            <p:ph type="body" sz="quarter" idx="13"/>
          </p:nvPr>
        </p:nvSpPr>
        <p:spPr/>
        <p:txBody>
          <a:bodyPr/>
          <a:lstStyle/>
          <a:p>
            <a:endParaRPr lang="en-US">
              <a:latin typeface="+mj-lt"/>
            </a:endParaRPr>
          </a:p>
        </p:txBody>
      </p:sp>
      <p:graphicFrame>
        <p:nvGraphicFramePr>
          <p:cNvPr id="17412" name="Object 4"/>
          <p:cNvGraphicFramePr>
            <a:graphicFrameLocks noChangeAspect="1"/>
          </p:cNvGraphicFramePr>
          <p:nvPr>
            <p:extLst>
              <p:ext uri="{D42A27DB-BD31-4B8C-83A1-F6EECF244321}">
                <p14:modId xmlns:p14="http://schemas.microsoft.com/office/powerpoint/2010/main" val="2571412686"/>
              </p:ext>
            </p:extLst>
          </p:nvPr>
        </p:nvGraphicFramePr>
        <p:xfrm>
          <a:off x="7522920" y="1518164"/>
          <a:ext cx="1772331" cy="1905000"/>
        </p:xfrm>
        <a:graphic>
          <a:graphicData uri="http://schemas.openxmlformats.org/presentationml/2006/ole">
            <mc:AlternateContent xmlns:mc="http://schemas.openxmlformats.org/markup-compatibility/2006">
              <mc:Choice xmlns:v="urn:schemas-microsoft-com:vml" Requires="v">
                <p:oleObj spid="_x0000_s2051" name="Bitmap Image" r:id="rId4" imgW="2161905" imgH="2324424" progId="PBrush">
                  <p:embed/>
                </p:oleObj>
              </mc:Choice>
              <mc:Fallback>
                <p:oleObj name="Bitmap Image" r:id="rId4" imgW="2161905" imgH="2324424" progId="PBrush">
                  <p:embed/>
                  <p:pic>
                    <p:nvPicPr>
                      <p:cNvPr id="1741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2920" y="1518164"/>
                        <a:ext cx="1772331" cy="1905000"/>
                      </a:xfrm>
                      <a:prstGeom prst="rect">
                        <a:avLst/>
                      </a:prstGeom>
                      <a:noFill/>
                      <a:ln>
                        <a:noFill/>
                      </a:ln>
                      <a:effectLst/>
                    </p:spPr>
                  </p:pic>
                </p:oleObj>
              </mc:Fallback>
            </mc:AlternateContent>
          </a:graphicData>
        </a:graphic>
      </p:graphicFrame>
      <p:grpSp>
        <p:nvGrpSpPr>
          <p:cNvPr id="17413" name="Group 36"/>
          <p:cNvGrpSpPr>
            <a:grpSpLocks/>
          </p:cNvGrpSpPr>
          <p:nvPr/>
        </p:nvGrpSpPr>
        <p:grpSpPr bwMode="auto">
          <a:xfrm>
            <a:off x="6276954" y="3912037"/>
            <a:ext cx="4148724" cy="1862761"/>
            <a:chOff x="-200025" y="1676401"/>
            <a:chExt cx="9369427" cy="4756154"/>
          </a:xfrm>
        </p:grpSpPr>
        <p:graphicFrame>
          <p:nvGraphicFramePr>
            <p:cNvPr id="17414" name="Object 5"/>
            <p:cNvGraphicFramePr>
              <a:graphicFrameLocks noChangeAspect="1"/>
            </p:cNvGraphicFramePr>
            <p:nvPr>
              <p:extLst>
                <p:ext uri="{D42A27DB-BD31-4B8C-83A1-F6EECF244321}">
                  <p14:modId xmlns:p14="http://schemas.microsoft.com/office/powerpoint/2010/main" val="2729554870"/>
                </p:ext>
              </p:extLst>
            </p:nvPr>
          </p:nvGraphicFramePr>
          <p:xfrm>
            <a:off x="1743074" y="2590800"/>
            <a:ext cx="4962527" cy="3721099"/>
          </p:xfrm>
          <a:graphic>
            <a:graphicData uri="http://schemas.openxmlformats.org/presentationml/2006/ole">
              <mc:AlternateContent xmlns:mc="http://schemas.openxmlformats.org/markup-compatibility/2006">
                <mc:Choice xmlns:v="urn:schemas-microsoft-com:vml" Requires="v">
                  <p:oleObj spid="_x0000_s2052" name="Photo Editor Photo" r:id="rId6" imgW="9752381" imgH="7314286" progId="">
                    <p:embed/>
                  </p:oleObj>
                </mc:Choice>
                <mc:Fallback>
                  <p:oleObj name="Photo Editor Photo" r:id="rId6" imgW="9752381" imgH="7314286" progId="">
                    <p:embed/>
                    <p:pic>
                      <p:nvPicPr>
                        <p:cNvPr id="17414"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43074" y="2590800"/>
                          <a:ext cx="4962527" cy="372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5" name="Line 3"/>
            <p:cNvSpPr>
              <a:spLocks noChangeShapeType="1"/>
            </p:cNvSpPr>
            <p:nvPr/>
          </p:nvSpPr>
          <p:spPr bwMode="auto">
            <a:xfrm flipH="1">
              <a:off x="76200" y="3200400"/>
              <a:ext cx="5029200" cy="12954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16" name="Line 4"/>
            <p:cNvSpPr>
              <a:spLocks noChangeShapeType="1"/>
            </p:cNvSpPr>
            <p:nvPr/>
          </p:nvSpPr>
          <p:spPr bwMode="auto">
            <a:xfrm flipH="1" flipV="1">
              <a:off x="76200" y="4495800"/>
              <a:ext cx="3962400" cy="9906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17" name="Line 5"/>
            <p:cNvSpPr>
              <a:spLocks noChangeShapeType="1"/>
            </p:cNvSpPr>
            <p:nvPr/>
          </p:nvSpPr>
          <p:spPr bwMode="auto">
            <a:xfrm flipH="1">
              <a:off x="76200" y="4114800"/>
              <a:ext cx="4038600" cy="3810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18" name="Line 6"/>
            <p:cNvSpPr>
              <a:spLocks noChangeShapeType="1"/>
            </p:cNvSpPr>
            <p:nvPr/>
          </p:nvSpPr>
          <p:spPr bwMode="auto">
            <a:xfrm>
              <a:off x="76200" y="4495800"/>
              <a:ext cx="4419600" cy="3048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19" name="Line 7"/>
            <p:cNvSpPr>
              <a:spLocks noChangeShapeType="1"/>
            </p:cNvSpPr>
            <p:nvPr/>
          </p:nvSpPr>
          <p:spPr bwMode="auto">
            <a:xfrm flipV="1">
              <a:off x="76200" y="4267200"/>
              <a:ext cx="4419600" cy="228600"/>
            </a:xfrm>
            <a:prstGeom prst="line">
              <a:avLst/>
            </a:prstGeom>
            <a:noFill/>
            <a:ln w="28575">
              <a:solidFill>
                <a:srgbClr val="FFCC00"/>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20" name="Line 8"/>
            <p:cNvSpPr>
              <a:spLocks noChangeShapeType="1"/>
            </p:cNvSpPr>
            <p:nvPr/>
          </p:nvSpPr>
          <p:spPr bwMode="auto">
            <a:xfrm flipV="1">
              <a:off x="4800600" y="4648200"/>
              <a:ext cx="4267200" cy="6858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21" name="Line 9"/>
            <p:cNvSpPr>
              <a:spLocks noChangeShapeType="1"/>
            </p:cNvSpPr>
            <p:nvPr/>
          </p:nvSpPr>
          <p:spPr bwMode="auto">
            <a:xfrm>
              <a:off x="4800600" y="3581400"/>
              <a:ext cx="4267200" cy="6858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22" name="Line 10"/>
            <p:cNvSpPr>
              <a:spLocks noChangeShapeType="1"/>
            </p:cNvSpPr>
            <p:nvPr/>
          </p:nvSpPr>
          <p:spPr bwMode="auto">
            <a:xfrm>
              <a:off x="4800600" y="4343400"/>
              <a:ext cx="4267200" cy="762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23" name="Line 11"/>
            <p:cNvSpPr>
              <a:spLocks noChangeShapeType="1"/>
            </p:cNvSpPr>
            <p:nvPr/>
          </p:nvSpPr>
          <p:spPr bwMode="auto">
            <a:xfrm flipV="1">
              <a:off x="4800600" y="4572000"/>
              <a:ext cx="4267200" cy="5334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24" name="Line 12"/>
            <p:cNvSpPr>
              <a:spLocks noChangeShapeType="1"/>
            </p:cNvSpPr>
            <p:nvPr/>
          </p:nvSpPr>
          <p:spPr bwMode="auto">
            <a:xfrm>
              <a:off x="4800600" y="4038600"/>
              <a:ext cx="4267200" cy="304800"/>
            </a:xfrm>
            <a:prstGeom prst="line">
              <a:avLst/>
            </a:prstGeom>
            <a:noFill/>
            <a:ln w="28575">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grpSp>
          <p:nvGrpSpPr>
            <p:cNvPr id="17425" name="Group 16"/>
            <p:cNvGrpSpPr>
              <a:grpSpLocks/>
            </p:cNvGrpSpPr>
            <p:nvPr/>
          </p:nvGrpSpPr>
          <p:grpSpPr bwMode="auto">
            <a:xfrm>
              <a:off x="7115179" y="4953004"/>
              <a:ext cx="1800226" cy="1479551"/>
              <a:chOff x="4482" y="3120"/>
              <a:chExt cx="1134" cy="932"/>
            </a:xfrm>
          </p:grpSpPr>
          <p:sp>
            <p:nvSpPr>
              <p:cNvPr id="17444" name="Text Box 14"/>
              <p:cNvSpPr txBox="1">
                <a:spLocks noChangeArrowheads="1"/>
              </p:cNvSpPr>
              <p:nvPr/>
            </p:nvSpPr>
            <p:spPr bwMode="auto">
              <a:xfrm>
                <a:off x="4482" y="3408"/>
                <a:ext cx="1088"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rgbClr val="FF6600"/>
                    </a:solidFill>
                    <a:latin typeface="+mj-lt"/>
                  </a:rPr>
                  <a:t>Vanishing</a:t>
                </a:r>
              </a:p>
              <a:p>
                <a:pPr algn="ctr" eaLnBrk="1" hangingPunct="1">
                  <a:spcBef>
                    <a:spcPct val="0"/>
                  </a:spcBef>
                  <a:buFontTx/>
                  <a:buNone/>
                </a:pPr>
                <a:r>
                  <a:rPr lang="en-US" altLang="en-US" sz="1000" b="1">
                    <a:solidFill>
                      <a:srgbClr val="FF6600"/>
                    </a:solidFill>
                    <a:latin typeface="+mj-lt"/>
                  </a:rPr>
                  <a:t> point</a:t>
                </a:r>
              </a:p>
            </p:txBody>
          </p:sp>
          <p:sp>
            <p:nvSpPr>
              <p:cNvPr id="17445" name="Line 15"/>
              <p:cNvSpPr>
                <a:spLocks noChangeShapeType="1"/>
              </p:cNvSpPr>
              <p:nvPr/>
            </p:nvSpPr>
            <p:spPr bwMode="auto">
              <a:xfrm flipV="1">
                <a:off x="4848" y="3120"/>
                <a:ext cx="768" cy="2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latin typeface="+mj-lt"/>
                </a:endParaRPr>
              </a:p>
            </p:txBody>
          </p:sp>
        </p:grpSp>
        <p:sp>
          <p:nvSpPr>
            <p:cNvPr id="17426" name="Line 16"/>
            <p:cNvSpPr>
              <a:spLocks noChangeShapeType="1"/>
            </p:cNvSpPr>
            <p:nvPr/>
          </p:nvSpPr>
          <p:spPr bwMode="auto">
            <a:xfrm>
              <a:off x="0" y="4495800"/>
              <a:ext cx="9144000" cy="0"/>
            </a:xfrm>
            <a:prstGeom prst="line">
              <a:avLst/>
            </a:prstGeom>
            <a:noFill/>
            <a:ln w="57150">
              <a:solidFill>
                <a:srgbClr val="00FFFF"/>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grpSp>
          <p:nvGrpSpPr>
            <p:cNvPr id="17427" name="Group 17"/>
            <p:cNvGrpSpPr>
              <a:grpSpLocks/>
            </p:cNvGrpSpPr>
            <p:nvPr/>
          </p:nvGrpSpPr>
          <p:grpSpPr bwMode="auto">
            <a:xfrm>
              <a:off x="-200025" y="2617789"/>
              <a:ext cx="1828800" cy="1725614"/>
              <a:chOff x="-126" y="1649"/>
              <a:chExt cx="1152" cy="1087"/>
            </a:xfrm>
          </p:grpSpPr>
          <p:sp>
            <p:nvSpPr>
              <p:cNvPr id="17442" name="Text Box 18"/>
              <p:cNvSpPr txBox="1">
                <a:spLocks noChangeArrowheads="1"/>
              </p:cNvSpPr>
              <p:nvPr/>
            </p:nvSpPr>
            <p:spPr bwMode="auto">
              <a:xfrm>
                <a:off x="-126" y="1649"/>
                <a:ext cx="1152"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dirty="0">
                    <a:solidFill>
                      <a:schemeClr val="hlink"/>
                    </a:solidFill>
                    <a:latin typeface="+mj-lt"/>
                  </a:rPr>
                  <a:t>Vanishing</a:t>
                </a:r>
              </a:p>
              <a:p>
                <a:pPr algn="ctr" eaLnBrk="1" hangingPunct="1">
                  <a:spcBef>
                    <a:spcPct val="0"/>
                  </a:spcBef>
                  <a:buFontTx/>
                  <a:buNone/>
                </a:pPr>
                <a:r>
                  <a:rPr lang="en-US" altLang="en-US" sz="1000" b="1" dirty="0">
                    <a:solidFill>
                      <a:srgbClr val="333399"/>
                    </a:solidFill>
                    <a:latin typeface="+mj-lt"/>
                  </a:rPr>
                  <a:t> </a:t>
                </a:r>
                <a:r>
                  <a:rPr lang="en-US" altLang="en-US" sz="1000" b="1" dirty="0">
                    <a:solidFill>
                      <a:schemeClr val="hlink"/>
                    </a:solidFill>
                    <a:latin typeface="+mj-lt"/>
                  </a:rPr>
                  <a:t>line</a:t>
                </a:r>
              </a:p>
            </p:txBody>
          </p:sp>
          <p:sp>
            <p:nvSpPr>
              <p:cNvPr id="17443" name="Line 19"/>
              <p:cNvSpPr>
                <a:spLocks noChangeShapeType="1"/>
              </p:cNvSpPr>
              <p:nvPr/>
            </p:nvSpPr>
            <p:spPr bwMode="auto">
              <a:xfrm>
                <a:off x="528" y="2208"/>
                <a:ext cx="192" cy="528"/>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latin typeface="+mj-lt"/>
                </a:endParaRPr>
              </a:p>
            </p:txBody>
          </p:sp>
        </p:grpSp>
        <p:grpSp>
          <p:nvGrpSpPr>
            <p:cNvPr id="17428" name="Group 20"/>
            <p:cNvGrpSpPr>
              <a:grpSpLocks/>
            </p:cNvGrpSpPr>
            <p:nvPr/>
          </p:nvGrpSpPr>
          <p:grpSpPr bwMode="auto">
            <a:xfrm>
              <a:off x="28575" y="4451374"/>
              <a:ext cx="1727209" cy="1844685"/>
              <a:chOff x="18" y="2804"/>
              <a:chExt cx="1088" cy="1162"/>
            </a:xfrm>
          </p:grpSpPr>
          <p:sp>
            <p:nvSpPr>
              <p:cNvPr id="17439" name="Oval 21"/>
              <p:cNvSpPr>
                <a:spLocks noChangeAspect="1" noChangeArrowheads="1"/>
              </p:cNvSpPr>
              <p:nvPr/>
            </p:nvSpPr>
            <p:spPr bwMode="auto">
              <a:xfrm>
                <a:off x="28" y="2804"/>
                <a:ext cx="63" cy="63"/>
              </a:xfrm>
              <a:prstGeom prst="ellipse">
                <a:avLst/>
              </a:prstGeom>
              <a:solidFill>
                <a:srgbClr val="FF0000"/>
              </a:solidFill>
              <a:ln w="9525">
                <a:solidFill>
                  <a:srgbClr val="990000"/>
                </a:solidFill>
                <a:round/>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000">
                  <a:latin typeface="+mj-lt"/>
                </a:endParaRPr>
              </a:p>
            </p:txBody>
          </p:sp>
          <p:sp>
            <p:nvSpPr>
              <p:cNvPr id="17440" name="Text Box 22"/>
              <p:cNvSpPr txBox="1">
                <a:spLocks noChangeArrowheads="1"/>
              </p:cNvSpPr>
              <p:nvPr/>
            </p:nvSpPr>
            <p:spPr bwMode="auto">
              <a:xfrm>
                <a:off x="18" y="3322"/>
                <a:ext cx="1088" cy="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rgbClr val="FF6600"/>
                    </a:solidFill>
                    <a:latin typeface="+mj-lt"/>
                  </a:rPr>
                  <a:t>Vanishing</a:t>
                </a:r>
              </a:p>
              <a:p>
                <a:pPr algn="ctr" eaLnBrk="1" hangingPunct="1">
                  <a:spcBef>
                    <a:spcPct val="0"/>
                  </a:spcBef>
                  <a:buFontTx/>
                  <a:buNone/>
                </a:pPr>
                <a:r>
                  <a:rPr lang="en-US" altLang="en-US" sz="1000" b="1">
                    <a:solidFill>
                      <a:srgbClr val="FF6600"/>
                    </a:solidFill>
                    <a:latin typeface="+mj-lt"/>
                  </a:rPr>
                  <a:t> point</a:t>
                </a:r>
              </a:p>
            </p:txBody>
          </p:sp>
          <p:sp>
            <p:nvSpPr>
              <p:cNvPr id="17441" name="Line 23"/>
              <p:cNvSpPr>
                <a:spLocks noChangeShapeType="1"/>
              </p:cNvSpPr>
              <p:nvPr/>
            </p:nvSpPr>
            <p:spPr bwMode="auto">
              <a:xfrm flipH="1" flipV="1">
                <a:off x="96" y="2928"/>
                <a:ext cx="240" cy="43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latin typeface="+mj-lt"/>
                </a:endParaRPr>
              </a:p>
            </p:txBody>
          </p:sp>
        </p:grpSp>
        <p:sp>
          <p:nvSpPr>
            <p:cNvPr id="17429" name="Line 24"/>
            <p:cNvSpPr>
              <a:spLocks noChangeShapeType="1"/>
            </p:cNvSpPr>
            <p:nvPr/>
          </p:nvSpPr>
          <p:spPr bwMode="auto">
            <a:xfrm flipV="1">
              <a:off x="2438400" y="1981200"/>
              <a:ext cx="0" cy="31242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30" name="Line 25"/>
            <p:cNvSpPr>
              <a:spLocks noChangeShapeType="1"/>
            </p:cNvSpPr>
            <p:nvPr/>
          </p:nvSpPr>
          <p:spPr bwMode="auto">
            <a:xfrm flipV="1">
              <a:off x="2805113" y="1981200"/>
              <a:ext cx="0" cy="32004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31" name="Line 26"/>
            <p:cNvSpPr>
              <a:spLocks noChangeShapeType="1"/>
            </p:cNvSpPr>
            <p:nvPr/>
          </p:nvSpPr>
          <p:spPr bwMode="auto">
            <a:xfrm flipV="1">
              <a:off x="3325813" y="1981200"/>
              <a:ext cx="0" cy="33528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32" name="Line 27"/>
            <p:cNvSpPr>
              <a:spLocks noChangeShapeType="1"/>
            </p:cNvSpPr>
            <p:nvPr/>
          </p:nvSpPr>
          <p:spPr bwMode="auto">
            <a:xfrm flipV="1">
              <a:off x="4114800" y="1981200"/>
              <a:ext cx="0" cy="35052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33" name="Line 28"/>
            <p:cNvSpPr>
              <a:spLocks noChangeShapeType="1"/>
            </p:cNvSpPr>
            <p:nvPr/>
          </p:nvSpPr>
          <p:spPr bwMode="auto">
            <a:xfrm flipV="1">
              <a:off x="4724400" y="1981200"/>
              <a:ext cx="0" cy="34290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34" name="Line 29"/>
            <p:cNvSpPr>
              <a:spLocks noChangeShapeType="1"/>
            </p:cNvSpPr>
            <p:nvPr/>
          </p:nvSpPr>
          <p:spPr bwMode="auto">
            <a:xfrm flipV="1">
              <a:off x="5943600" y="1981200"/>
              <a:ext cx="0" cy="32766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sp>
          <p:nvSpPr>
            <p:cNvPr id="17435" name="Line 30"/>
            <p:cNvSpPr>
              <a:spLocks noChangeShapeType="1"/>
            </p:cNvSpPr>
            <p:nvPr/>
          </p:nvSpPr>
          <p:spPr bwMode="auto">
            <a:xfrm flipV="1">
              <a:off x="5181600" y="1981200"/>
              <a:ext cx="0" cy="205740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wrap="none"/>
            <a:lstStyle/>
            <a:p>
              <a:endParaRPr lang="en-US">
                <a:latin typeface="+mj-lt"/>
              </a:endParaRPr>
            </a:p>
          </p:txBody>
        </p:sp>
        <p:grpSp>
          <p:nvGrpSpPr>
            <p:cNvPr id="17436" name="Group 31"/>
            <p:cNvGrpSpPr>
              <a:grpSpLocks/>
            </p:cNvGrpSpPr>
            <p:nvPr/>
          </p:nvGrpSpPr>
          <p:grpSpPr bwMode="auto">
            <a:xfrm>
              <a:off x="6272214" y="1676401"/>
              <a:ext cx="2897188" cy="1414463"/>
              <a:chOff x="4074" y="1248"/>
              <a:chExt cx="1825" cy="891"/>
            </a:xfrm>
          </p:grpSpPr>
          <p:sp>
            <p:nvSpPr>
              <p:cNvPr id="17437" name="Text Box 32"/>
              <p:cNvSpPr txBox="1">
                <a:spLocks noChangeArrowheads="1"/>
              </p:cNvSpPr>
              <p:nvPr/>
            </p:nvSpPr>
            <p:spPr bwMode="auto">
              <a:xfrm>
                <a:off x="4074" y="1248"/>
                <a:ext cx="1825" cy="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b="1">
                    <a:solidFill>
                      <a:srgbClr val="FF6600"/>
                    </a:solidFill>
                    <a:latin typeface="+mj-lt"/>
                  </a:rPr>
                  <a:t> Vertical vanishing</a:t>
                </a:r>
              </a:p>
              <a:p>
                <a:pPr algn="ctr" eaLnBrk="1" hangingPunct="1">
                  <a:spcBef>
                    <a:spcPct val="0"/>
                  </a:spcBef>
                  <a:buFontTx/>
                  <a:buNone/>
                </a:pPr>
                <a:r>
                  <a:rPr lang="en-US" altLang="en-US" sz="1000" b="1">
                    <a:solidFill>
                      <a:srgbClr val="FF6600"/>
                    </a:solidFill>
                    <a:latin typeface="+mj-lt"/>
                  </a:rPr>
                  <a:t> point</a:t>
                </a:r>
              </a:p>
              <a:p>
                <a:pPr algn="ctr" eaLnBrk="1" hangingPunct="1">
                  <a:spcBef>
                    <a:spcPct val="0"/>
                  </a:spcBef>
                  <a:buFontTx/>
                  <a:buNone/>
                </a:pPr>
                <a:r>
                  <a:rPr lang="en-US" altLang="en-US" sz="1000" b="1">
                    <a:solidFill>
                      <a:srgbClr val="FF6600"/>
                    </a:solidFill>
                    <a:latin typeface="+mj-lt"/>
                  </a:rPr>
                  <a:t>(at infinity)</a:t>
                </a:r>
              </a:p>
            </p:txBody>
          </p:sp>
          <p:sp>
            <p:nvSpPr>
              <p:cNvPr id="17438" name="Line 33"/>
              <p:cNvSpPr>
                <a:spLocks noChangeShapeType="1"/>
              </p:cNvSpPr>
              <p:nvPr/>
            </p:nvSpPr>
            <p:spPr bwMode="auto">
              <a:xfrm flipH="1" flipV="1">
                <a:off x="4080" y="1248"/>
                <a:ext cx="0" cy="2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latin typeface="+mj-lt"/>
                </a:endParaRPr>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a:t>Closer Look at Edges</a:t>
            </a:r>
          </a:p>
        </p:txBody>
      </p:sp>
      <p:pic>
        <p:nvPicPr>
          <p:cNvPr id="20484" name="Picture 2" descr="C:\Documents and Settings\Derek Hoiem\My Documents\My Pictures\monte carlo\monaco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a:extLst>
              <a:ext uri="{FF2B5EF4-FFF2-40B4-BE49-F238E27FC236}">
                <a16:creationId xmlns:a16="http://schemas.microsoft.com/office/drawing/2014/main" id="{BF67241B-F004-6F4B-A65C-6DBB5ECE0701}"/>
              </a:ext>
            </a:extLst>
          </p:cNvPr>
          <p:cNvSpPr>
            <a:spLocks noGrp="1"/>
          </p:cNvSpPr>
          <p:nvPr>
            <p:ph type="body" sz="quarter" idx="13"/>
          </p:nvPr>
        </p:nvSpPr>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Closer Look at Edges</a:t>
            </a:r>
          </a:p>
        </p:txBody>
      </p:sp>
      <p:pic>
        <p:nvPicPr>
          <p:cNvPr id="21508" name="Picture 2" descr="C:\Documents and Settings\Derek Hoiem\My Documents\My Pictures\monte carlo\monaco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 descr="C:\Documents and Settings\Derek Hoiem\My Documents\My Pictures\monte carlo\monaco03.jpg"/>
          <p:cNvPicPr>
            <a:picLocks noChangeAspect="1" noChangeArrowheads="1"/>
          </p:cNvPicPr>
          <p:nvPr/>
        </p:nvPicPr>
        <p:blipFill>
          <a:blip r:embed="rId3">
            <a:extLst>
              <a:ext uri="{28A0092B-C50C-407E-A947-70E740481C1C}">
                <a14:useLocalDpi xmlns:a14="http://schemas.microsoft.com/office/drawing/2010/main" val="0"/>
              </a:ext>
            </a:extLst>
          </a:blip>
          <a:srcRect l="12254" t="59148" r="79703" b="36111"/>
          <a:stretch>
            <a:fillRect/>
          </a:stretch>
        </p:blipFill>
        <p:spPr bwMode="auto">
          <a:xfrm>
            <a:off x="7467600" y="2819400"/>
            <a:ext cx="1550988" cy="12192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2286000" y="44196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8" name="Straight Arrow Connector 7"/>
          <p:cNvCxnSpPr/>
          <p:nvPr/>
        </p:nvCxnSpPr>
        <p:spPr>
          <a:xfrm rot="5400000" flipH="1" flipV="1">
            <a:off x="6972300" y="42291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7353300" y="4229100"/>
            <a:ext cx="106680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7581900" y="42291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H="1" flipV="1">
            <a:off x="1562100" y="50673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8532377-0E7E-BE45-B496-20FF9D42A1E4}"/>
              </a:ext>
            </a:extLst>
          </p:cNvPr>
          <p:cNvSpPr>
            <a:spLocks noGrp="1"/>
          </p:cNvSpPr>
          <p:nvPr>
            <p:ph type="body" sz="quarter" idx="13"/>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t>Closer Look at Edges</a:t>
            </a:r>
          </a:p>
        </p:txBody>
      </p:sp>
      <p:pic>
        <p:nvPicPr>
          <p:cNvPr id="22532" name="Picture 2" descr="C:\Documents and Settings\Derek Hoiem\My Documents\My Pictures\monte carlo\monaco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181600" y="45720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8" name="Straight Arrow Connector 7"/>
          <p:cNvCxnSpPr/>
          <p:nvPr/>
        </p:nvCxnSpPr>
        <p:spPr>
          <a:xfrm rot="5400000" flipH="1" flipV="1">
            <a:off x="7277100" y="46101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22535" name="Picture 2" descr="C:\Documents and Settings\Derek Hoiem\My Documents\My Pictures\monte carlo\monaco03.jpg"/>
          <p:cNvPicPr>
            <a:picLocks noChangeAspect="1" noChangeArrowheads="1"/>
          </p:cNvPicPr>
          <p:nvPr/>
        </p:nvPicPr>
        <p:blipFill>
          <a:blip r:embed="rId3">
            <a:extLst>
              <a:ext uri="{28A0092B-C50C-407E-A947-70E740481C1C}">
                <a14:useLocalDpi xmlns:a14="http://schemas.microsoft.com/office/drawing/2010/main" val="0"/>
              </a:ext>
            </a:extLst>
          </a:blip>
          <a:srcRect l="81447" t="62500" r="7446" b="31944"/>
          <a:stretch>
            <a:fillRect/>
          </a:stretch>
        </p:blipFill>
        <p:spPr bwMode="auto">
          <a:xfrm>
            <a:off x="7162800" y="2895600"/>
            <a:ext cx="2057400" cy="13716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12" name="Straight Arrow Connector 11"/>
          <p:cNvCxnSpPr/>
          <p:nvPr/>
        </p:nvCxnSpPr>
        <p:spPr>
          <a:xfrm rot="5400000" flipH="1" flipV="1">
            <a:off x="4610100" y="51435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C704E50C-299B-D440-BA63-085E08C222B5}"/>
              </a:ext>
            </a:extLst>
          </p:cNvPr>
          <p:cNvSpPr>
            <a:spLocks noGrp="1"/>
          </p:cNvSpPr>
          <p:nvPr>
            <p:ph type="body" sz="quarter" idx="13"/>
          </p:nvPr>
        </p:nvSpPr>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a:t>Closer Look at Edges</a:t>
            </a:r>
          </a:p>
        </p:txBody>
      </p:sp>
      <p:pic>
        <p:nvPicPr>
          <p:cNvPr id="23556" name="Picture 2" descr="C:\Documents and Settings\Derek Hoiem\My Documents\My Pictures\monte carlo\monaco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352800" y="52578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23558" name="Picture 2" descr="C:\Documents and Settings\Derek Hoiem\My Documents\My Pictures\monte carlo\monaco03.jpg"/>
          <p:cNvPicPr>
            <a:picLocks noChangeAspect="1" noChangeArrowheads="1"/>
          </p:cNvPicPr>
          <p:nvPr/>
        </p:nvPicPr>
        <p:blipFill>
          <a:blip r:embed="rId3">
            <a:extLst>
              <a:ext uri="{28A0092B-C50C-407E-A947-70E740481C1C}">
                <a14:useLocalDpi xmlns:a14="http://schemas.microsoft.com/office/drawing/2010/main" val="0"/>
              </a:ext>
            </a:extLst>
          </a:blip>
          <a:srcRect l="37022" t="73611" r="53723" b="19444"/>
          <a:stretch>
            <a:fillRect/>
          </a:stretch>
        </p:blipFill>
        <p:spPr bwMode="auto">
          <a:xfrm>
            <a:off x="7162800" y="24384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a:extLst>
              <a:ext uri="{FF2B5EF4-FFF2-40B4-BE49-F238E27FC236}">
                <a16:creationId xmlns:a16="http://schemas.microsoft.com/office/drawing/2014/main" id="{B04AB695-A77D-E041-B58F-AA1616853B7B}"/>
              </a:ext>
            </a:extLst>
          </p:cNvPr>
          <p:cNvSpPr>
            <a:spLocks noGrp="1"/>
          </p:cNvSpPr>
          <p:nvPr>
            <p:ph type="body" sz="quarter" idx="13"/>
          </p:nvPr>
        </p:nvSpPr>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dirty="0">
                <a:latin typeface="+mj-lt"/>
              </a:rPr>
              <a:t>Characterizing Edges</a:t>
            </a:r>
          </a:p>
        </p:txBody>
      </p:sp>
      <p:sp>
        <p:nvSpPr>
          <p:cNvPr id="4" name="Content Placeholder 3">
            <a:extLst>
              <a:ext uri="{FF2B5EF4-FFF2-40B4-BE49-F238E27FC236}">
                <a16:creationId xmlns:a16="http://schemas.microsoft.com/office/drawing/2014/main" id="{D1EC2BD9-784A-94F8-E963-98833DAE08F3}"/>
              </a:ext>
            </a:extLst>
          </p:cNvPr>
          <p:cNvSpPr>
            <a:spLocks noGrp="1"/>
          </p:cNvSpPr>
          <p:nvPr>
            <p:ph idx="1"/>
          </p:nvPr>
        </p:nvSpPr>
        <p:spPr/>
        <p:txBody>
          <a:bodyPr/>
          <a:lstStyle/>
          <a:p>
            <a:pPr marL="0" indent="0" algn="ctr">
              <a:buNone/>
            </a:pPr>
            <a:r>
              <a:rPr lang="en-US" altLang="en-US" dirty="0">
                <a:latin typeface="+mj-lt"/>
              </a:rPr>
              <a:t>An edge is a place of sharp change (discontinuity) in the image intensity function. Simple algorithm for edge detection: find gradient.</a:t>
            </a:r>
          </a:p>
          <a:p>
            <a:endParaRPr lang="en-US" dirty="0">
              <a:latin typeface="+mj-lt"/>
            </a:endParaRPr>
          </a:p>
        </p:txBody>
      </p:sp>
      <p:sp>
        <p:nvSpPr>
          <p:cNvPr id="24581" name="Line 21"/>
          <p:cNvSpPr>
            <a:spLocks noChangeShapeType="1"/>
          </p:cNvSpPr>
          <p:nvPr/>
        </p:nvSpPr>
        <p:spPr bwMode="auto">
          <a:xfrm>
            <a:off x="1752600" y="3962400"/>
            <a:ext cx="27432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latin typeface="+mj-lt"/>
            </a:endParaRPr>
          </a:p>
        </p:txBody>
      </p:sp>
      <p:grpSp>
        <p:nvGrpSpPr>
          <p:cNvPr id="9" name="Group 8">
            <a:extLst>
              <a:ext uri="{FF2B5EF4-FFF2-40B4-BE49-F238E27FC236}">
                <a16:creationId xmlns:a16="http://schemas.microsoft.com/office/drawing/2014/main" id="{8AAC7802-5705-3707-DBE7-42FE285DB24F}"/>
              </a:ext>
            </a:extLst>
          </p:cNvPr>
          <p:cNvGrpSpPr/>
          <p:nvPr/>
        </p:nvGrpSpPr>
        <p:grpSpPr>
          <a:xfrm>
            <a:off x="1752600" y="2727883"/>
            <a:ext cx="8686800" cy="3783014"/>
            <a:chOff x="1752600" y="2491065"/>
            <a:chExt cx="8686800" cy="3783014"/>
          </a:xfrm>
        </p:grpSpPr>
        <p:grpSp>
          <p:nvGrpSpPr>
            <p:cNvPr id="8" name="Group 7">
              <a:extLst>
                <a:ext uri="{FF2B5EF4-FFF2-40B4-BE49-F238E27FC236}">
                  <a16:creationId xmlns:a16="http://schemas.microsoft.com/office/drawing/2014/main" id="{4CD0EC3C-6468-543F-8F99-9307BEBD2F97}"/>
                </a:ext>
              </a:extLst>
            </p:cNvPr>
            <p:cNvGrpSpPr/>
            <p:nvPr/>
          </p:nvGrpSpPr>
          <p:grpSpPr>
            <a:xfrm>
              <a:off x="1752600" y="2751416"/>
              <a:ext cx="2743200" cy="2463799"/>
              <a:chOff x="1752600" y="2751416"/>
              <a:chExt cx="2743200" cy="2463799"/>
            </a:xfrm>
          </p:grpSpPr>
          <p:pic>
            <p:nvPicPr>
              <p:cNvPr id="24580" name="Picture 10" descr="step_edg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132415"/>
                <a:ext cx="2743200" cy="2082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82" name="Text Box 22"/>
              <p:cNvSpPr txBox="1">
                <a:spLocks noChangeArrowheads="1"/>
              </p:cNvSpPr>
              <p:nvPr/>
            </p:nvSpPr>
            <p:spPr bwMode="auto">
              <a:xfrm>
                <a:off x="2741940" y="2751416"/>
                <a:ext cx="7200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mj-lt"/>
                  </a:rPr>
                  <a:t>image</a:t>
                </a:r>
              </a:p>
            </p:txBody>
          </p:sp>
        </p:grpSp>
        <p:grpSp>
          <p:nvGrpSpPr>
            <p:cNvPr id="2" name="Group 31"/>
            <p:cNvGrpSpPr>
              <a:grpSpLocks/>
            </p:cNvGrpSpPr>
            <p:nvPr/>
          </p:nvGrpSpPr>
          <p:grpSpPr bwMode="auto">
            <a:xfrm>
              <a:off x="4724400" y="2491065"/>
              <a:ext cx="2743200" cy="2725738"/>
              <a:chOff x="2016" y="1420"/>
              <a:chExt cx="1728" cy="1717"/>
            </a:xfrm>
          </p:grpSpPr>
          <p:sp>
            <p:nvSpPr>
              <p:cNvPr id="24594" name="Rectangle 11"/>
              <p:cNvSpPr>
                <a:spLocks noChangeArrowheads="1"/>
              </p:cNvSpPr>
              <p:nvPr/>
            </p:nvSpPr>
            <p:spPr bwMode="auto">
              <a:xfrm>
                <a:off x="2016" y="1824"/>
                <a:ext cx="1727" cy="1313"/>
              </a:xfrm>
              <a:prstGeom prst="rect">
                <a:avLst/>
              </a:prstGeom>
              <a:solidFill>
                <a:schemeClr val="bg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mj-lt"/>
                </a:endParaRPr>
              </a:p>
            </p:txBody>
          </p:sp>
          <p:sp>
            <p:nvSpPr>
              <p:cNvPr id="24595" name="Freeform 12"/>
              <p:cNvSpPr>
                <a:spLocks/>
              </p:cNvSpPr>
              <p:nvPr/>
            </p:nvSpPr>
            <p:spPr bwMode="auto">
              <a:xfrm>
                <a:off x="2016" y="2016"/>
                <a:ext cx="912" cy="1015"/>
              </a:xfrm>
              <a:custGeom>
                <a:avLst/>
                <a:gdLst>
                  <a:gd name="T0" fmla="*/ 0 w 912"/>
                  <a:gd name="T1" fmla="*/ 0 h 1015"/>
                  <a:gd name="T2" fmla="*/ 316 w 912"/>
                  <a:gd name="T3" fmla="*/ 0 h 1015"/>
                  <a:gd name="T4" fmla="*/ 435 w 912"/>
                  <a:gd name="T5" fmla="*/ 129 h 1015"/>
                  <a:gd name="T6" fmla="*/ 492 w 912"/>
                  <a:gd name="T7" fmla="*/ 579 h 1015"/>
                  <a:gd name="T8" fmla="*/ 549 w 912"/>
                  <a:gd name="T9" fmla="*/ 927 h 1015"/>
                  <a:gd name="T10" fmla="*/ 660 w 912"/>
                  <a:gd name="T11" fmla="*/ 1008 h 1015"/>
                  <a:gd name="T12" fmla="*/ 912 w 912"/>
                  <a:gd name="T13" fmla="*/ 1014 h 1015"/>
                  <a:gd name="T14" fmla="*/ 0 60000 65536"/>
                  <a:gd name="T15" fmla="*/ 0 60000 65536"/>
                  <a:gd name="T16" fmla="*/ 0 60000 65536"/>
                  <a:gd name="T17" fmla="*/ 0 60000 65536"/>
                  <a:gd name="T18" fmla="*/ 0 60000 65536"/>
                  <a:gd name="T19" fmla="*/ 0 60000 65536"/>
                  <a:gd name="T20" fmla="*/ 0 60000 65536"/>
                  <a:gd name="T21" fmla="*/ 0 w 912"/>
                  <a:gd name="T22" fmla="*/ 0 h 1015"/>
                  <a:gd name="T23" fmla="*/ 912 w 912"/>
                  <a:gd name="T24" fmla="*/ 1015 h 10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1015">
                    <a:moveTo>
                      <a:pt x="0" y="0"/>
                    </a:moveTo>
                    <a:cubicBezTo>
                      <a:pt x="0" y="0"/>
                      <a:pt x="252" y="0"/>
                      <a:pt x="316" y="0"/>
                    </a:cubicBezTo>
                    <a:cubicBezTo>
                      <a:pt x="380" y="0"/>
                      <a:pt x="405" y="28"/>
                      <a:pt x="435" y="129"/>
                    </a:cubicBezTo>
                    <a:cubicBezTo>
                      <a:pt x="465" y="230"/>
                      <a:pt x="480" y="444"/>
                      <a:pt x="492" y="579"/>
                    </a:cubicBezTo>
                    <a:cubicBezTo>
                      <a:pt x="504" y="714"/>
                      <a:pt x="521" y="856"/>
                      <a:pt x="549" y="927"/>
                    </a:cubicBezTo>
                    <a:cubicBezTo>
                      <a:pt x="577" y="998"/>
                      <a:pt x="602" y="1001"/>
                      <a:pt x="660" y="1008"/>
                    </a:cubicBezTo>
                    <a:cubicBezTo>
                      <a:pt x="718" y="1015"/>
                      <a:pt x="860" y="1013"/>
                      <a:pt x="912" y="101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j-lt"/>
                </a:endParaRPr>
              </a:p>
            </p:txBody>
          </p:sp>
          <p:sp>
            <p:nvSpPr>
              <p:cNvPr id="24596" name="Freeform 15"/>
              <p:cNvSpPr>
                <a:spLocks/>
              </p:cNvSpPr>
              <p:nvPr/>
            </p:nvSpPr>
            <p:spPr bwMode="auto">
              <a:xfrm flipH="1">
                <a:off x="2832" y="2016"/>
                <a:ext cx="912" cy="1015"/>
              </a:xfrm>
              <a:custGeom>
                <a:avLst/>
                <a:gdLst>
                  <a:gd name="T0" fmla="*/ 0 w 912"/>
                  <a:gd name="T1" fmla="*/ 0 h 1015"/>
                  <a:gd name="T2" fmla="*/ 316 w 912"/>
                  <a:gd name="T3" fmla="*/ 0 h 1015"/>
                  <a:gd name="T4" fmla="*/ 435 w 912"/>
                  <a:gd name="T5" fmla="*/ 129 h 1015"/>
                  <a:gd name="T6" fmla="*/ 492 w 912"/>
                  <a:gd name="T7" fmla="*/ 579 h 1015"/>
                  <a:gd name="T8" fmla="*/ 549 w 912"/>
                  <a:gd name="T9" fmla="*/ 927 h 1015"/>
                  <a:gd name="T10" fmla="*/ 660 w 912"/>
                  <a:gd name="T11" fmla="*/ 1008 h 1015"/>
                  <a:gd name="T12" fmla="*/ 912 w 912"/>
                  <a:gd name="T13" fmla="*/ 1014 h 1015"/>
                  <a:gd name="T14" fmla="*/ 0 60000 65536"/>
                  <a:gd name="T15" fmla="*/ 0 60000 65536"/>
                  <a:gd name="T16" fmla="*/ 0 60000 65536"/>
                  <a:gd name="T17" fmla="*/ 0 60000 65536"/>
                  <a:gd name="T18" fmla="*/ 0 60000 65536"/>
                  <a:gd name="T19" fmla="*/ 0 60000 65536"/>
                  <a:gd name="T20" fmla="*/ 0 60000 65536"/>
                  <a:gd name="T21" fmla="*/ 0 w 912"/>
                  <a:gd name="T22" fmla="*/ 0 h 1015"/>
                  <a:gd name="T23" fmla="*/ 912 w 912"/>
                  <a:gd name="T24" fmla="*/ 1015 h 10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1015">
                    <a:moveTo>
                      <a:pt x="0" y="0"/>
                    </a:moveTo>
                    <a:cubicBezTo>
                      <a:pt x="0" y="0"/>
                      <a:pt x="252" y="0"/>
                      <a:pt x="316" y="0"/>
                    </a:cubicBezTo>
                    <a:cubicBezTo>
                      <a:pt x="380" y="0"/>
                      <a:pt x="405" y="28"/>
                      <a:pt x="435" y="129"/>
                    </a:cubicBezTo>
                    <a:cubicBezTo>
                      <a:pt x="465" y="230"/>
                      <a:pt x="480" y="444"/>
                      <a:pt x="492" y="579"/>
                    </a:cubicBezTo>
                    <a:cubicBezTo>
                      <a:pt x="504" y="714"/>
                      <a:pt x="521" y="856"/>
                      <a:pt x="549" y="927"/>
                    </a:cubicBezTo>
                    <a:cubicBezTo>
                      <a:pt x="577" y="998"/>
                      <a:pt x="602" y="1001"/>
                      <a:pt x="660" y="1008"/>
                    </a:cubicBezTo>
                    <a:cubicBezTo>
                      <a:pt x="718" y="1015"/>
                      <a:pt x="860" y="1013"/>
                      <a:pt x="912" y="101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j-lt"/>
                </a:endParaRPr>
              </a:p>
            </p:txBody>
          </p:sp>
          <p:sp>
            <p:nvSpPr>
              <p:cNvPr id="24597" name="Text Box 24"/>
              <p:cNvSpPr txBox="1">
                <a:spLocks noChangeArrowheads="1"/>
              </p:cNvSpPr>
              <p:nvPr/>
            </p:nvSpPr>
            <p:spPr bwMode="auto">
              <a:xfrm>
                <a:off x="2037" y="1420"/>
                <a:ext cx="165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mj-lt"/>
                  </a:rPr>
                  <a:t>intensity function</a:t>
                </a:r>
                <a:br>
                  <a:rPr lang="en-US" altLang="en-US" sz="1800" dirty="0">
                    <a:latin typeface="+mj-lt"/>
                  </a:rPr>
                </a:br>
                <a:r>
                  <a:rPr lang="en-US" altLang="en-US" sz="1800" dirty="0">
                    <a:latin typeface="+mj-lt"/>
                  </a:rPr>
                  <a:t>(along horizontal scanline)</a:t>
                </a:r>
              </a:p>
            </p:txBody>
          </p:sp>
        </p:grpSp>
        <p:grpSp>
          <p:nvGrpSpPr>
            <p:cNvPr id="3" name="Group 32"/>
            <p:cNvGrpSpPr>
              <a:grpSpLocks/>
            </p:cNvGrpSpPr>
            <p:nvPr/>
          </p:nvGrpSpPr>
          <p:grpSpPr bwMode="auto">
            <a:xfrm>
              <a:off x="7696200" y="2765703"/>
              <a:ext cx="2743200" cy="2451100"/>
              <a:chOff x="3888" y="1593"/>
              <a:chExt cx="1728" cy="1544"/>
            </a:xfrm>
          </p:grpSpPr>
          <p:sp>
            <p:nvSpPr>
              <p:cNvPr id="24589" name="Rectangle 16"/>
              <p:cNvSpPr>
                <a:spLocks noChangeArrowheads="1"/>
              </p:cNvSpPr>
              <p:nvPr/>
            </p:nvSpPr>
            <p:spPr bwMode="auto">
              <a:xfrm>
                <a:off x="3888" y="1824"/>
                <a:ext cx="1727" cy="1313"/>
              </a:xfrm>
              <a:prstGeom prst="rect">
                <a:avLst/>
              </a:prstGeom>
              <a:solidFill>
                <a:schemeClr val="bg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mj-lt"/>
                </a:endParaRPr>
              </a:p>
            </p:txBody>
          </p:sp>
          <p:grpSp>
            <p:nvGrpSpPr>
              <p:cNvPr id="24590" name="Group 19"/>
              <p:cNvGrpSpPr>
                <a:grpSpLocks/>
              </p:cNvGrpSpPr>
              <p:nvPr/>
            </p:nvGrpSpPr>
            <p:grpSpPr bwMode="auto">
              <a:xfrm>
                <a:off x="3888" y="1854"/>
                <a:ext cx="1728" cy="1248"/>
                <a:chOff x="3888" y="2640"/>
                <a:chExt cx="1728" cy="1248"/>
              </a:xfrm>
            </p:grpSpPr>
            <p:sp>
              <p:nvSpPr>
                <p:cNvPr id="24592" name="Freeform 17"/>
                <p:cNvSpPr>
                  <a:spLocks/>
                </p:cNvSpPr>
                <p:nvPr/>
              </p:nvSpPr>
              <p:spPr bwMode="auto">
                <a:xfrm>
                  <a:off x="3888" y="3264"/>
                  <a:ext cx="909" cy="624"/>
                </a:xfrm>
                <a:custGeom>
                  <a:avLst/>
                  <a:gdLst>
                    <a:gd name="T0" fmla="*/ 0 w 909"/>
                    <a:gd name="T1" fmla="*/ 0 h 630"/>
                    <a:gd name="T2" fmla="*/ 288 w 909"/>
                    <a:gd name="T3" fmla="*/ 6 h 630"/>
                    <a:gd name="T4" fmla="*/ 354 w 909"/>
                    <a:gd name="T5" fmla="*/ 71 h 630"/>
                    <a:gd name="T6" fmla="*/ 399 w 909"/>
                    <a:gd name="T7" fmla="*/ 377 h 630"/>
                    <a:gd name="T8" fmla="*/ 459 w 909"/>
                    <a:gd name="T9" fmla="*/ 556 h 630"/>
                    <a:gd name="T10" fmla="*/ 528 w 909"/>
                    <a:gd name="T11" fmla="*/ 380 h 630"/>
                    <a:gd name="T12" fmla="*/ 564 w 909"/>
                    <a:gd name="T13" fmla="*/ 83 h 630"/>
                    <a:gd name="T14" fmla="*/ 642 w 909"/>
                    <a:gd name="T15" fmla="*/ 15 h 630"/>
                    <a:gd name="T16" fmla="*/ 909 w 909"/>
                    <a:gd name="T17" fmla="*/ 3 h 6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9"/>
                    <a:gd name="T28" fmla="*/ 0 h 630"/>
                    <a:gd name="T29" fmla="*/ 909 w 909"/>
                    <a:gd name="T30" fmla="*/ 630 h 6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9" h="630">
                      <a:moveTo>
                        <a:pt x="0" y="0"/>
                      </a:moveTo>
                      <a:cubicBezTo>
                        <a:pt x="48" y="1"/>
                        <a:pt x="231" y="0"/>
                        <a:pt x="288" y="6"/>
                      </a:cubicBezTo>
                      <a:cubicBezTo>
                        <a:pt x="345" y="12"/>
                        <a:pt x="351" y="57"/>
                        <a:pt x="354" y="84"/>
                      </a:cubicBezTo>
                      <a:cubicBezTo>
                        <a:pt x="357" y="111"/>
                        <a:pt x="382" y="338"/>
                        <a:pt x="399" y="429"/>
                      </a:cubicBezTo>
                      <a:cubicBezTo>
                        <a:pt x="416" y="520"/>
                        <a:pt x="438" y="630"/>
                        <a:pt x="459" y="630"/>
                      </a:cubicBezTo>
                      <a:cubicBezTo>
                        <a:pt x="483" y="630"/>
                        <a:pt x="504" y="536"/>
                        <a:pt x="528" y="432"/>
                      </a:cubicBezTo>
                      <a:cubicBezTo>
                        <a:pt x="546" y="343"/>
                        <a:pt x="545" y="165"/>
                        <a:pt x="564" y="96"/>
                      </a:cubicBezTo>
                      <a:cubicBezTo>
                        <a:pt x="581" y="24"/>
                        <a:pt x="585" y="28"/>
                        <a:pt x="642" y="15"/>
                      </a:cubicBezTo>
                      <a:cubicBezTo>
                        <a:pt x="699" y="2"/>
                        <a:pt x="854" y="5"/>
                        <a:pt x="909" y="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j-lt"/>
                  </a:endParaRPr>
                </a:p>
              </p:txBody>
            </p:sp>
            <p:sp>
              <p:nvSpPr>
                <p:cNvPr id="24593" name="Freeform 18"/>
                <p:cNvSpPr>
                  <a:spLocks/>
                </p:cNvSpPr>
                <p:nvPr/>
              </p:nvSpPr>
              <p:spPr bwMode="auto">
                <a:xfrm flipV="1">
                  <a:off x="4707" y="2640"/>
                  <a:ext cx="909" cy="624"/>
                </a:xfrm>
                <a:custGeom>
                  <a:avLst/>
                  <a:gdLst>
                    <a:gd name="T0" fmla="*/ 0 w 909"/>
                    <a:gd name="T1" fmla="*/ 0 h 630"/>
                    <a:gd name="T2" fmla="*/ 288 w 909"/>
                    <a:gd name="T3" fmla="*/ 6 h 630"/>
                    <a:gd name="T4" fmla="*/ 354 w 909"/>
                    <a:gd name="T5" fmla="*/ 71 h 630"/>
                    <a:gd name="T6" fmla="*/ 399 w 909"/>
                    <a:gd name="T7" fmla="*/ 377 h 630"/>
                    <a:gd name="T8" fmla="*/ 459 w 909"/>
                    <a:gd name="T9" fmla="*/ 556 h 630"/>
                    <a:gd name="T10" fmla="*/ 528 w 909"/>
                    <a:gd name="T11" fmla="*/ 380 h 630"/>
                    <a:gd name="T12" fmla="*/ 564 w 909"/>
                    <a:gd name="T13" fmla="*/ 83 h 630"/>
                    <a:gd name="T14" fmla="*/ 642 w 909"/>
                    <a:gd name="T15" fmla="*/ 15 h 630"/>
                    <a:gd name="T16" fmla="*/ 909 w 909"/>
                    <a:gd name="T17" fmla="*/ 3 h 6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9"/>
                    <a:gd name="T28" fmla="*/ 0 h 630"/>
                    <a:gd name="T29" fmla="*/ 909 w 909"/>
                    <a:gd name="T30" fmla="*/ 630 h 6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9" h="630">
                      <a:moveTo>
                        <a:pt x="0" y="0"/>
                      </a:moveTo>
                      <a:cubicBezTo>
                        <a:pt x="48" y="1"/>
                        <a:pt x="231" y="0"/>
                        <a:pt x="288" y="6"/>
                      </a:cubicBezTo>
                      <a:cubicBezTo>
                        <a:pt x="345" y="12"/>
                        <a:pt x="351" y="57"/>
                        <a:pt x="354" y="84"/>
                      </a:cubicBezTo>
                      <a:cubicBezTo>
                        <a:pt x="357" y="111"/>
                        <a:pt x="382" y="338"/>
                        <a:pt x="399" y="429"/>
                      </a:cubicBezTo>
                      <a:cubicBezTo>
                        <a:pt x="416" y="520"/>
                        <a:pt x="438" y="630"/>
                        <a:pt x="459" y="630"/>
                      </a:cubicBezTo>
                      <a:cubicBezTo>
                        <a:pt x="483" y="630"/>
                        <a:pt x="504" y="536"/>
                        <a:pt x="528" y="432"/>
                      </a:cubicBezTo>
                      <a:cubicBezTo>
                        <a:pt x="546" y="343"/>
                        <a:pt x="545" y="165"/>
                        <a:pt x="564" y="96"/>
                      </a:cubicBezTo>
                      <a:cubicBezTo>
                        <a:pt x="581" y="24"/>
                        <a:pt x="585" y="28"/>
                        <a:pt x="642" y="15"/>
                      </a:cubicBezTo>
                      <a:cubicBezTo>
                        <a:pt x="699" y="2"/>
                        <a:pt x="854" y="5"/>
                        <a:pt x="909" y="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j-lt"/>
                  </a:endParaRPr>
                </a:p>
              </p:txBody>
            </p:sp>
          </p:grpSp>
          <p:sp>
            <p:nvSpPr>
              <p:cNvPr id="24591" name="Text Box 25"/>
              <p:cNvSpPr txBox="1">
                <a:spLocks noChangeArrowheads="1"/>
              </p:cNvSpPr>
              <p:nvPr/>
            </p:nvSpPr>
            <p:spPr bwMode="auto">
              <a:xfrm>
                <a:off x="4240" y="1593"/>
                <a:ext cx="95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a:latin typeface="+mj-lt"/>
                  </a:rPr>
                  <a:t>first derivative</a:t>
                </a:r>
              </a:p>
            </p:txBody>
          </p:sp>
        </p:grpSp>
        <p:grpSp>
          <p:nvGrpSpPr>
            <p:cNvPr id="5" name="Group 33"/>
            <p:cNvGrpSpPr>
              <a:grpSpLocks/>
            </p:cNvGrpSpPr>
            <p:nvPr/>
          </p:nvGrpSpPr>
          <p:grpSpPr bwMode="auto">
            <a:xfrm>
              <a:off x="8050213" y="3513416"/>
              <a:ext cx="2178050" cy="2760663"/>
              <a:chOff x="4111" y="2064"/>
              <a:chExt cx="1372" cy="1739"/>
            </a:xfrm>
          </p:grpSpPr>
          <p:sp>
            <p:nvSpPr>
              <p:cNvPr id="24586" name="Line 28"/>
              <p:cNvSpPr>
                <a:spLocks noChangeShapeType="1"/>
              </p:cNvSpPr>
              <p:nvPr/>
            </p:nvSpPr>
            <p:spPr bwMode="auto">
              <a:xfrm flipH="1" flipV="1">
                <a:off x="4368" y="3168"/>
                <a:ext cx="67" cy="2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24587" name="Line 29"/>
              <p:cNvSpPr>
                <a:spLocks noChangeShapeType="1"/>
              </p:cNvSpPr>
              <p:nvPr/>
            </p:nvSpPr>
            <p:spPr bwMode="auto">
              <a:xfrm flipV="1">
                <a:off x="5054" y="2064"/>
                <a:ext cx="130" cy="133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j-lt"/>
                </a:endParaRPr>
              </a:p>
            </p:txBody>
          </p:sp>
          <p:sp>
            <p:nvSpPr>
              <p:cNvPr id="24588" name="Text Box 30"/>
              <p:cNvSpPr txBox="1">
                <a:spLocks noChangeArrowheads="1"/>
              </p:cNvSpPr>
              <p:nvPr/>
            </p:nvSpPr>
            <p:spPr bwMode="auto">
              <a:xfrm>
                <a:off x="4111" y="3396"/>
                <a:ext cx="137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mj-lt"/>
                  </a:rPr>
                  <a:t>edges correspond to</a:t>
                </a:r>
                <a:br>
                  <a:rPr lang="en-US" altLang="en-US" sz="1800" dirty="0">
                    <a:latin typeface="+mj-lt"/>
                  </a:rPr>
                </a:br>
                <a:r>
                  <a:rPr lang="en-US" altLang="en-US" sz="1800" dirty="0">
                    <a:latin typeface="+mj-lt"/>
                  </a:rPr>
                  <a:t>extrema of derivative</a:t>
                </a:r>
              </a:p>
            </p:txBody>
          </p:sp>
        </p:grpSp>
      </p:grpSp>
      <p:sp>
        <p:nvSpPr>
          <p:cNvPr id="7" name="Text Placeholder 6">
            <a:extLst>
              <a:ext uri="{FF2B5EF4-FFF2-40B4-BE49-F238E27FC236}">
                <a16:creationId xmlns:a16="http://schemas.microsoft.com/office/drawing/2014/main" id="{A83856B0-C2CF-E04C-A899-1AE4C22E4FA8}"/>
              </a:ext>
            </a:extLst>
          </p:cNvPr>
          <p:cNvSpPr>
            <a:spLocks noGrp="1"/>
          </p:cNvSpPr>
          <p:nvPr>
            <p:ph type="body" sz="quarter" idx="13"/>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Documents and Settings\Derek Hoiem\My Documents\Classes\Spring10 - Computer Vision\figs\7\monaco_noise.png">
            <a:extLst>
              <a:ext uri="{FF2B5EF4-FFF2-40B4-BE49-F238E27FC236}">
                <a16:creationId xmlns:a16="http://schemas.microsoft.com/office/drawing/2014/main" id="{8332AA70-D4BB-DB8F-FB59-92A94C12A4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1" y="1143000"/>
            <a:ext cx="411956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1D78BEEA-611E-BC4D-EB6C-642079DD9322}"/>
              </a:ext>
            </a:extLst>
          </p:cNvPr>
          <p:cNvCxnSpPr/>
          <p:nvPr/>
        </p:nvCxnSpPr>
        <p:spPr bwMode="auto">
          <a:xfrm>
            <a:off x="1752600" y="4572000"/>
            <a:ext cx="41148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626" name="Title 1"/>
          <p:cNvSpPr>
            <a:spLocks noGrp="1"/>
          </p:cNvSpPr>
          <p:nvPr>
            <p:ph type="title"/>
          </p:nvPr>
        </p:nvSpPr>
        <p:spPr/>
        <p:txBody>
          <a:bodyPr/>
          <a:lstStyle/>
          <a:p>
            <a:r>
              <a:rPr lang="en-US" altLang="en-US" dirty="0"/>
              <a:t>Intensity Profile</a:t>
            </a:r>
          </a:p>
        </p:txBody>
      </p:sp>
      <p:pic>
        <p:nvPicPr>
          <p:cNvPr id="26627" name="Picture 3" descr="C:\Documents and Settings\Derek Hoiem\My Documents\Classes\Spring10 - Computer Vision\figs\7\monaco_500.png"/>
          <p:cNvPicPr>
            <a:picLocks noChangeAspect="1" noChangeArrowheads="1"/>
          </p:cNvPicPr>
          <p:nvPr/>
        </p:nvPicPr>
        <p:blipFill rotWithShape="1">
          <a:blip r:embed="rId4">
            <a:extLst>
              <a:ext uri="{28A0092B-C50C-407E-A947-70E740481C1C}">
                <a14:useLocalDpi xmlns:a14="http://schemas.microsoft.com/office/drawing/2010/main" val="0"/>
              </a:ext>
            </a:extLst>
          </a:blip>
          <a:srcRect l="7143" t="4270" r="7143"/>
          <a:stretch/>
        </p:blipFill>
        <p:spPr bwMode="auto">
          <a:xfrm>
            <a:off x="6096000" y="-1"/>
            <a:ext cx="4572000" cy="382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a:xfrm>
            <a:off x="6553200" y="457200"/>
            <a:ext cx="381000" cy="762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73733" name="Picture 5" descr="C:\Documents and Settings\Derek Hoiem\My Documents\Classes\Spring10 - Computer Vision\figs\7\monaco_500_gx.png"/>
          <p:cNvPicPr>
            <a:picLocks noChangeAspect="1" noChangeArrowheads="1"/>
          </p:cNvPicPr>
          <p:nvPr/>
        </p:nvPicPr>
        <p:blipFill>
          <a:blip r:embed="rId5">
            <a:extLst>
              <a:ext uri="{28A0092B-C50C-407E-A947-70E740481C1C}">
                <a14:useLocalDpi xmlns:a14="http://schemas.microsoft.com/office/drawing/2010/main" val="0"/>
              </a:ext>
            </a:extLst>
          </a:blip>
          <a:srcRect l="7307" t="2856" r="7130" b="5714"/>
          <a:stretch>
            <a:fillRect/>
          </a:stretch>
        </p:blipFill>
        <p:spPr bwMode="auto">
          <a:xfrm>
            <a:off x="6103374" y="3172696"/>
            <a:ext cx="4572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p:cNvCxnSpPr/>
          <p:nvPr/>
        </p:nvCxnSpPr>
        <p:spPr>
          <a:xfrm>
            <a:off x="6550382" y="4730186"/>
            <a:ext cx="381000" cy="1524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0F3271D-3925-4008-9E0C-79D2942E2CC4}"/>
              </a:ext>
            </a:extLst>
          </p:cNvPr>
          <p:cNvSpPr txBox="1"/>
          <p:nvPr/>
        </p:nvSpPr>
        <p:spPr>
          <a:xfrm>
            <a:off x="7991168" y="6555658"/>
            <a:ext cx="457200" cy="369332"/>
          </a:xfrm>
          <a:prstGeom prst="rect">
            <a:avLst/>
          </a:prstGeom>
          <a:noFill/>
        </p:spPr>
        <p:txBody>
          <a:bodyPr wrap="square" rtlCol="0">
            <a:spAutoFit/>
          </a:bodyPr>
          <a:lstStyle/>
          <a:p>
            <a:r>
              <a:rPr lang="en-US" dirty="0"/>
              <a:t>x</a:t>
            </a:r>
          </a:p>
        </p:txBody>
      </p:sp>
      <p:sp>
        <p:nvSpPr>
          <p:cNvPr id="13" name="TextBox 12">
            <a:extLst>
              <a:ext uri="{FF2B5EF4-FFF2-40B4-BE49-F238E27FC236}">
                <a16:creationId xmlns:a16="http://schemas.microsoft.com/office/drawing/2014/main" id="{C6558043-2B87-4225-B61A-87FF1DE95267}"/>
              </a:ext>
            </a:extLst>
          </p:cNvPr>
          <p:cNvSpPr txBox="1"/>
          <p:nvPr/>
        </p:nvSpPr>
        <p:spPr>
          <a:xfrm rot="16200000">
            <a:off x="5297693" y="1547958"/>
            <a:ext cx="1336623" cy="369332"/>
          </a:xfrm>
          <a:prstGeom prst="rect">
            <a:avLst/>
          </a:prstGeom>
          <a:noFill/>
        </p:spPr>
        <p:txBody>
          <a:bodyPr wrap="square" rtlCol="0">
            <a:spAutoFit/>
          </a:bodyPr>
          <a:lstStyle/>
          <a:p>
            <a:r>
              <a:rPr lang="en-US" dirty="0"/>
              <a:t>Intensity</a:t>
            </a:r>
          </a:p>
        </p:txBody>
      </p:sp>
      <p:sp>
        <p:nvSpPr>
          <p:cNvPr id="14" name="TextBox 13">
            <a:extLst>
              <a:ext uri="{FF2B5EF4-FFF2-40B4-BE49-F238E27FC236}">
                <a16:creationId xmlns:a16="http://schemas.microsoft.com/office/drawing/2014/main" id="{317AAEB8-16E0-41D7-902C-D501B1094F15}"/>
              </a:ext>
            </a:extLst>
          </p:cNvPr>
          <p:cNvSpPr txBox="1"/>
          <p:nvPr/>
        </p:nvSpPr>
        <p:spPr>
          <a:xfrm rot="16200000">
            <a:off x="4899205" y="5016571"/>
            <a:ext cx="2133599" cy="369332"/>
          </a:xfrm>
          <a:prstGeom prst="rect">
            <a:avLst/>
          </a:prstGeom>
          <a:noFill/>
        </p:spPr>
        <p:txBody>
          <a:bodyPr wrap="square" rtlCol="0">
            <a:spAutoFit/>
          </a:bodyPr>
          <a:lstStyle/>
          <a:p>
            <a:r>
              <a:rPr lang="en-US" dirty="0"/>
              <a:t>Intensity derivative</a:t>
            </a:r>
          </a:p>
        </p:txBody>
      </p:sp>
      <p:cxnSp>
        <p:nvCxnSpPr>
          <p:cNvPr id="6" name="Straight Arrow Connector 5">
            <a:extLst>
              <a:ext uri="{FF2B5EF4-FFF2-40B4-BE49-F238E27FC236}">
                <a16:creationId xmlns:a16="http://schemas.microsoft.com/office/drawing/2014/main" id="{3AA8A04E-DC71-5AE6-6906-332CBB8FFCE9}"/>
              </a:ext>
            </a:extLst>
          </p:cNvPr>
          <p:cNvCxnSpPr>
            <a:cxnSpLocks/>
          </p:cNvCxnSpPr>
          <p:nvPr/>
        </p:nvCxnSpPr>
        <p:spPr>
          <a:xfrm>
            <a:off x="1326145" y="4146358"/>
            <a:ext cx="919419" cy="367767"/>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F43D235B-8278-0943-A0EE-0B3217B5091A}"/>
              </a:ext>
            </a:extLst>
          </p:cNvPr>
          <p:cNvSpPr>
            <a:spLocks noGrp="1"/>
          </p:cNvSpPr>
          <p:nvPr>
            <p:ph type="body" sz="quarter" idx="13"/>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37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Adding Gaussian noise</a:t>
            </a:r>
          </a:p>
        </p:txBody>
      </p:sp>
      <p:pic>
        <p:nvPicPr>
          <p:cNvPr id="27651" name="Picture 2" descr="C:\Documents and Settings\Derek Hoiem\My Documents\Classes\Spring10 - Computer Vision\figs\7\monaco_500_gx_noise.png"/>
          <p:cNvPicPr>
            <a:picLocks noChangeAspect="1" noChangeArrowheads="1"/>
          </p:cNvPicPr>
          <p:nvPr/>
        </p:nvPicPr>
        <p:blipFill>
          <a:blip r:embed="rId3">
            <a:extLst>
              <a:ext uri="{28A0092B-C50C-407E-A947-70E740481C1C}">
                <a14:useLocalDpi xmlns:a14="http://schemas.microsoft.com/office/drawing/2010/main" val="0"/>
              </a:ext>
            </a:extLst>
          </a:blip>
          <a:srcRect l="7143" t="3810" r="7143"/>
          <a:stretch>
            <a:fillRect/>
          </a:stretch>
        </p:blipFill>
        <p:spPr bwMode="auto">
          <a:xfrm>
            <a:off x="6096000" y="2209800"/>
            <a:ext cx="4572000"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3" descr="C:\Documents and Settings\Derek Hoiem\My Documents\Classes\Spring10 - Computer Vision\figs\7\monaco_nois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1" y="1143000"/>
            <a:ext cx="411956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Box 5"/>
          <p:cNvSpPr txBox="1">
            <a:spLocks noChangeArrowheads="1"/>
          </p:cNvSpPr>
          <p:nvPr/>
        </p:nvSpPr>
        <p:spPr bwMode="auto">
          <a:xfrm>
            <a:off x="8325465" y="582069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x</a:t>
            </a:r>
          </a:p>
        </p:txBody>
      </p:sp>
      <p:cxnSp>
        <p:nvCxnSpPr>
          <p:cNvPr id="6" name="Straight Connector 5"/>
          <p:cNvCxnSpPr/>
          <p:nvPr/>
        </p:nvCxnSpPr>
        <p:spPr bwMode="auto">
          <a:xfrm>
            <a:off x="1752600" y="4572000"/>
            <a:ext cx="41148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796AD2A-90B4-4E5C-97B7-F999B6396E1F}"/>
              </a:ext>
            </a:extLst>
          </p:cNvPr>
          <p:cNvSpPr txBox="1"/>
          <p:nvPr/>
        </p:nvSpPr>
        <p:spPr>
          <a:xfrm rot="16200000">
            <a:off x="4948367" y="3994016"/>
            <a:ext cx="2133599" cy="369332"/>
          </a:xfrm>
          <a:prstGeom prst="rect">
            <a:avLst/>
          </a:prstGeom>
          <a:noFill/>
        </p:spPr>
        <p:txBody>
          <a:bodyPr wrap="square" rtlCol="0">
            <a:spAutoFit/>
          </a:bodyPr>
          <a:lstStyle/>
          <a:p>
            <a:r>
              <a:rPr lang="en-US" dirty="0"/>
              <a:t>Intensity derivative</a:t>
            </a:r>
          </a:p>
        </p:txBody>
      </p:sp>
      <p:sp>
        <p:nvSpPr>
          <p:cNvPr id="4" name="Text Placeholder 3">
            <a:extLst>
              <a:ext uri="{FF2B5EF4-FFF2-40B4-BE49-F238E27FC236}">
                <a16:creationId xmlns:a16="http://schemas.microsoft.com/office/drawing/2014/main" id="{3428E945-6E9E-FF49-96BE-96612D70DB50}"/>
              </a:ext>
            </a:extLst>
          </p:cNvPr>
          <p:cNvSpPr>
            <a:spLocks noGrp="1"/>
          </p:cNvSpPr>
          <p:nvPr>
            <p:ph type="body" sz="quarter" idx="13"/>
          </p:nvPr>
        </p:nvSpPr>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en-US" dirty="0">
                <a:latin typeface="+mj-lt"/>
              </a:rPr>
              <a:t>Effects of Noise</a:t>
            </a:r>
          </a:p>
        </p:txBody>
      </p:sp>
      <p:sp>
        <p:nvSpPr>
          <p:cNvPr id="3" name="Content Placeholder 2">
            <a:extLst>
              <a:ext uri="{FF2B5EF4-FFF2-40B4-BE49-F238E27FC236}">
                <a16:creationId xmlns:a16="http://schemas.microsoft.com/office/drawing/2014/main" id="{6AF86AEC-97C3-8413-5982-C91A51B3A4FC}"/>
              </a:ext>
            </a:extLst>
          </p:cNvPr>
          <p:cNvSpPr>
            <a:spLocks noGrp="1"/>
          </p:cNvSpPr>
          <p:nvPr>
            <p:ph idx="1"/>
          </p:nvPr>
        </p:nvSpPr>
        <p:spPr/>
        <p:txBody>
          <a:bodyPr/>
          <a:lstStyle/>
          <a:p>
            <a:pPr marL="0" indent="0">
              <a:buNone/>
              <a:defRPr/>
            </a:pPr>
            <a:r>
              <a:rPr lang="en-US" dirty="0">
                <a:latin typeface="+mj-lt"/>
              </a:rPr>
              <a:t>Consider a noisy signal</a:t>
            </a:r>
          </a:p>
          <a:p>
            <a:pPr lvl="1">
              <a:defRPr/>
            </a:pPr>
            <a:r>
              <a:rPr lang="en-US" dirty="0">
                <a:latin typeface="+mj-lt"/>
              </a:rPr>
              <a:t>Here’s how the derivative looks like</a:t>
            </a:r>
          </a:p>
          <a:p>
            <a:endParaRPr lang="en-US" dirty="0">
              <a:latin typeface="+mj-lt"/>
            </a:endParaRPr>
          </a:p>
        </p:txBody>
      </p:sp>
      <p:grpSp>
        <p:nvGrpSpPr>
          <p:cNvPr id="5" name="Group 4">
            <a:extLst>
              <a:ext uri="{FF2B5EF4-FFF2-40B4-BE49-F238E27FC236}">
                <a16:creationId xmlns:a16="http://schemas.microsoft.com/office/drawing/2014/main" id="{AD9138E9-7ADE-288B-8D58-EBEC897905D4}"/>
              </a:ext>
            </a:extLst>
          </p:cNvPr>
          <p:cNvGrpSpPr/>
          <p:nvPr/>
        </p:nvGrpSpPr>
        <p:grpSpPr>
          <a:xfrm>
            <a:off x="2583656" y="2365377"/>
            <a:ext cx="6081713" cy="1892300"/>
            <a:chOff x="2300288" y="1917700"/>
            <a:chExt cx="6081713" cy="1892300"/>
          </a:xfrm>
        </p:grpSpPr>
        <p:graphicFrame>
          <p:nvGraphicFramePr>
            <p:cNvPr id="28676" name="Object 4"/>
            <p:cNvGraphicFramePr>
              <a:graphicFrameLocks noChangeAspect="1"/>
            </p:cNvGraphicFramePr>
            <p:nvPr>
              <p:extLst>
                <p:ext uri="{D42A27DB-BD31-4B8C-83A1-F6EECF244321}">
                  <p14:modId xmlns:p14="http://schemas.microsoft.com/office/powerpoint/2010/main" val="2873763148"/>
                </p:ext>
              </p:extLst>
            </p:nvPr>
          </p:nvGraphicFramePr>
          <p:xfrm>
            <a:off x="3363914" y="1917700"/>
            <a:ext cx="5018087" cy="1892300"/>
          </p:xfrm>
          <a:graphic>
            <a:graphicData uri="http://schemas.openxmlformats.org/presentationml/2006/ole">
              <mc:AlternateContent xmlns:mc="http://schemas.openxmlformats.org/markup-compatibility/2006">
                <mc:Choice xmlns:v="urn:schemas-microsoft-com:vml" Requires="v">
                  <p:oleObj spid="_x0000_s3075" name="Photo Editor Photo" r:id="rId6" imgW="5885714" imgH="2219635" progId="">
                    <p:embed/>
                  </p:oleObj>
                </mc:Choice>
                <mc:Fallback>
                  <p:oleObj name="Photo Editor Photo" r:id="rId6" imgW="5885714" imgH="2219635" progId="">
                    <p:embed/>
                    <p:pic>
                      <p:nvPicPr>
                        <p:cNvPr id="286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63914" y="1917700"/>
                          <a:ext cx="5018087"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8677" name="Picture 5" descr="txp_fig"/>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2300288" y="2546350"/>
              <a:ext cx="6508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Group 6"/>
          <p:cNvGrpSpPr>
            <a:grpSpLocks/>
          </p:cNvGrpSpPr>
          <p:nvPr/>
        </p:nvGrpSpPr>
        <p:grpSpPr bwMode="auto">
          <a:xfrm>
            <a:off x="2415382" y="4526215"/>
            <a:ext cx="6249988" cy="1751013"/>
            <a:chOff x="335" y="2529"/>
            <a:chExt cx="3937" cy="1103"/>
          </a:xfrm>
        </p:grpSpPr>
        <p:graphicFrame>
          <p:nvGraphicFramePr>
            <p:cNvPr id="28680" name="Object 7"/>
            <p:cNvGraphicFramePr>
              <a:graphicFrameLocks noChangeAspect="1"/>
            </p:cNvGraphicFramePr>
            <p:nvPr>
              <p:extLst>
                <p:ext uri="{D42A27DB-BD31-4B8C-83A1-F6EECF244321}">
                  <p14:modId xmlns:p14="http://schemas.microsoft.com/office/powerpoint/2010/main" val="1491030239"/>
                </p:ext>
              </p:extLst>
            </p:nvPr>
          </p:nvGraphicFramePr>
          <p:xfrm>
            <a:off x="1055" y="2529"/>
            <a:ext cx="3217" cy="1103"/>
          </p:xfrm>
          <a:graphic>
            <a:graphicData uri="http://schemas.openxmlformats.org/presentationml/2006/ole">
              <mc:AlternateContent xmlns:mc="http://schemas.openxmlformats.org/markup-compatibility/2006">
                <mc:Choice xmlns:v="urn:schemas-microsoft-com:vml" Requires="v">
                  <p:oleObj spid="_x0000_s3076" name="Photo Editor Photo" r:id="rId9" imgW="5915851" imgH="2029108" progId="">
                    <p:embed/>
                  </p:oleObj>
                </mc:Choice>
                <mc:Fallback>
                  <p:oleObj name="Photo Editor Photo" r:id="rId9" imgW="5915851" imgH="2029108" progId="">
                    <p:embed/>
                    <p:pic>
                      <p:nvPicPr>
                        <p:cNvPr id="2868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5" y="2529"/>
                          <a:ext cx="3217" cy="1103"/>
                        </a:xfrm>
                        <a:prstGeom prst="rect">
                          <a:avLst/>
                        </a:prstGeom>
                        <a:noFill/>
                        <a:ln>
                          <a:noFill/>
                        </a:ln>
                        <a:effectLst/>
                      </p:spPr>
                    </p:pic>
                  </p:oleObj>
                </mc:Fallback>
              </mc:AlternateContent>
            </a:graphicData>
          </a:graphic>
        </p:graphicFrame>
        <p:pic>
          <p:nvPicPr>
            <p:cNvPr id="28681" name="Picture 8" descr="txp_fig"/>
            <p:cNvPicPr>
              <a:picLocks noChangeAspect="1" noChangeArrowheads="1"/>
            </p:cNvPicPr>
            <p:nvPr>
              <p:custDataLst>
                <p:tags r:id="rId2"/>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335" y="2878"/>
              <a:ext cx="622"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ext Placeholder 6">
            <a:extLst>
              <a:ext uri="{FF2B5EF4-FFF2-40B4-BE49-F238E27FC236}">
                <a16:creationId xmlns:a16="http://schemas.microsoft.com/office/drawing/2014/main" id="{9D6F92B1-657F-EC47-9681-5B113552AA06}"/>
              </a:ext>
            </a:extLst>
          </p:cNvPr>
          <p:cNvSpPr>
            <a:spLocks noGrp="1"/>
          </p:cNvSpPr>
          <p:nvPr>
            <p:ph type="body" sz="quarter" idx="13"/>
          </p:nvPr>
        </p:nvSpPr>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9638" y="990600"/>
            <a:ext cx="5313362" cy="139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7"/>
          <p:cNvGrpSpPr>
            <a:grpSpLocks/>
          </p:cNvGrpSpPr>
          <p:nvPr/>
        </p:nvGrpSpPr>
        <p:grpSpPr bwMode="auto">
          <a:xfrm>
            <a:off x="3162300" y="2392364"/>
            <a:ext cx="5600700" cy="1120775"/>
            <a:chOff x="1032" y="1507"/>
            <a:chExt cx="3528" cy="706"/>
          </a:xfrm>
        </p:grpSpPr>
        <p:pic>
          <p:nvPicPr>
            <p:cNvPr id="32782"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3" y="1507"/>
              <a:ext cx="3347" cy="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3" name="Text Box 18"/>
            <p:cNvSpPr txBox="1">
              <a:spLocks noChangeArrowheads="1"/>
            </p:cNvSpPr>
            <p:nvPr/>
          </p:nvSpPr>
          <p:spPr bwMode="auto">
            <a:xfrm>
              <a:off x="1032" y="1684"/>
              <a:ext cx="18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g</a:t>
              </a:r>
            </a:p>
          </p:txBody>
        </p:sp>
      </p:grpSp>
      <p:grpSp>
        <p:nvGrpSpPr>
          <p:cNvPr id="4" name="Group 28"/>
          <p:cNvGrpSpPr>
            <a:grpSpLocks/>
          </p:cNvGrpSpPr>
          <p:nvPr/>
        </p:nvGrpSpPr>
        <p:grpSpPr bwMode="auto">
          <a:xfrm>
            <a:off x="2816226" y="3530600"/>
            <a:ext cx="5946775" cy="1104900"/>
            <a:chOff x="814" y="2224"/>
            <a:chExt cx="3746" cy="696"/>
          </a:xfrm>
        </p:grpSpPr>
        <p:pic>
          <p:nvPicPr>
            <p:cNvPr id="32780"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3" y="2224"/>
              <a:ext cx="3347" cy="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1" name="Text Box 19"/>
            <p:cNvSpPr txBox="1">
              <a:spLocks noChangeArrowheads="1"/>
            </p:cNvSpPr>
            <p:nvPr/>
          </p:nvSpPr>
          <p:spPr bwMode="auto">
            <a:xfrm>
              <a:off x="814" y="2346"/>
              <a:ext cx="37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 * g</a:t>
              </a:r>
            </a:p>
          </p:txBody>
        </p:sp>
      </p:grpSp>
      <p:grpSp>
        <p:nvGrpSpPr>
          <p:cNvPr id="5" name="Group 29"/>
          <p:cNvGrpSpPr>
            <a:grpSpLocks/>
          </p:cNvGrpSpPr>
          <p:nvPr/>
        </p:nvGrpSpPr>
        <p:grpSpPr bwMode="auto">
          <a:xfrm>
            <a:off x="2438400" y="4635500"/>
            <a:ext cx="6324600" cy="1155700"/>
            <a:chOff x="576" y="2920"/>
            <a:chExt cx="3984" cy="728"/>
          </a:xfrm>
        </p:grpSpPr>
        <p:pic>
          <p:nvPicPr>
            <p:cNvPr id="32778"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3" y="2920"/>
              <a:ext cx="3347" cy="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779" name="Object 23"/>
            <p:cNvGraphicFramePr>
              <a:graphicFrameLocks noChangeAspect="1"/>
            </p:cNvGraphicFramePr>
            <p:nvPr/>
          </p:nvGraphicFramePr>
          <p:xfrm>
            <a:off x="576" y="3008"/>
            <a:ext cx="636" cy="421"/>
          </p:xfrm>
          <a:graphic>
            <a:graphicData uri="http://schemas.openxmlformats.org/presentationml/2006/ole">
              <mc:AlternateContent xmlns:mc="http://schemas.openxmlformats.org/markup-compatibility/2006">
                <mc:Choice xmlns:v="urn:schemas-microsoft-com:vml" Requires="v">
                  <p:oleObj spid="_x0000_s4099" name="Equation" r:id="rId8" imgW="660113" imgH="393529" progId="Equation.3">
                    <p:embed/>
                  </p:oleObj>
                </mc:Choice>
                <mc:Fallback>
                  <p:oleObj name="Equation" r:id="rId8" imgW="660113" imgH="393529" progId="Equation.3">
                    <p:embed/>
                    <p:pic>
                      <p:nvPicPr>
                        <p:cNvPr id="32779" name="Object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6" y="3008"/>
                          <a:ext cx="636"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2770" name="Rectangle 3"/>
          <p:cNvSpPr>
            <a:spLocks noGrp="1" noChangeArrowheads="1"/>
          </p:cNvSpPr>
          <p:nvPr>
            <p:ph type="title"/>
          </p:nvPr>
        </p:nvSpPr>
        <p:spPr/>
        <p:txBody>
          <a:bodyPr/>
          <a:lstStyle/>
          <a:p>
            <a:r>
              <a:rPr lang="en-US" altLang="en-US" dirty="0"/>
              <a:t>Solution: Smoothing Filter</a:t>
            </a:r>
          </a:p>
        </p:txBody>
      </p:sp>
      <p:sp>
        <p:nvSpPr>
          <p:cNvPr id="7" name="Text Placeholder 6">
            <a:extLst>
              <a:ext uri="{FF2B5EF4-FFF2-40B4-BE49-F238E27FC236}">
                <a16:creationId xmlns:a16="http://schemas.microsoft.com/office/drawing/2014/main" id="{FD0F1557-E5AA-7FDF-9FFE-CFB15BA94F0D}"/>
              </a:ext>
            </a:extLst>
          </p:cNvPr>
          <p:cNvSpPr>
            <a:spLocks noGrp="1"/>
          </p:cNvSpPr>
          <p:nvPr>
            <p:ph type="body" sz="quarter" idx="13"/>
          </p:nvPr>
        </p:nvSpPr>
        <p:spPr/>
        <p:txBody>
          <a:bodyPr/>
          <a:lstStyle/>
          <a:p>
            <a:r>
              <a:rPr lang="en-US" dirty="0"/>
              <a:t>Steve Seitz</a:t>
            </a:r>
          </a:p>
        </p:txBody>
      </p:sp>
      <p:grpSp>
        <p:nvGrpSpPr>
          <p:cNvPr id="2" name="Group 30"/>
          <p:cNvGrpSpPr>
            <a:grpSpLocks/>
          </p:cNvGrpSpPr>
          <p:nvPr/>
        </p:nvGrpSpPr>
        <p:grpSpPr bwMode="auto">
          <a:xfrm>
            <a:off x="1828800" y="5943601"/>
            <a:ext cx="7772400" cy="771525"/>
            <a:chOff x="192" y="3744"/>
            <a:chExt cx="4896" cy="486"/>
          </a:xfrm>
        </p:grpSpPr>
        <p:sp>
          <p:nvSpPr>
            <p:cNvPr id="32784" name="Rectangle 2"/>
            <p:cNvSpPr>
              <a:spLocks noChangeArrowheads="1"/>
            </p:cNvSpPr>
            <p:nvPr/>
          </p:nvSpPr>
          <p:spPr bwMode="auto">
            <a:xfrm>
              <a:off x="192" y="3798"/>
              <a:ext cx="48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eaLnBrk="1" hangingPunct="1">
                <a:buNone/>
              </a:pPr>
              <a:r>
                <a:rPr lang="en-US" altLang="en-US" dirty="0">
                  <a:latin typeface="+mj-lt"/>
                </a:rPr>
                <a:t>         To find edges, look for peaks in</a:t>
              </a:r>
              <a:endParaRPr lang="en-US" altLang="en-US" i="1" dirty="0">
                <a:latin typeface="+mj-lt"/>
              </a:endParaRPr>
            </a:p>
          </p:txBody>
        </p:sp>
        <p:graphicFrame>
          <p:nvGraphicFramePr>
            <p:cNvPr id="32785" name="Object 21"/>
            <p:cNvGraphicFramePr>
              <a:graphicFrameLocks noChangeAspect="1"/>
            </p:cNvGraphicFramePr>
            <p:nvPr/>
          </p:nvGraphicFramePr>
          <p:xfrm>
            <a:off x="3696" y="3744"/>
            <a:ext cx="816" cy="486"/>
          </p:xfrm>
          <a:graphic>
            <a:graphicData uri="http://schemas.openxmlformats.org/presentationml/2006/ole">
              <mc:AlternateContent xmlns:mc="http://schemas.openxmlformats.org/markup-compatibility/2006">
                <mc:Choice xmlns:v="urn:schemas-microsoft-com:vml" Requires="v">
                  <p:oleObj spid="_x0000_s4100" name="Equation" r:id="rId10" imgW="660113" imgH="393529" progId="Equation.3">
                    <p:embed/>
                  </p:oleObj>
                </mc:Choice>
                <mc:Fallback>
                  <p:oleObj name="Equation" r:id="rId10" imgW="660113" imgH="393529" progId="Equation.3">
                    <p:embed/>
                    <p:pic>
                      <p:nvPicPr>
                        <p:cNvPr id="32785" name="Object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96" y="3744"/>
                          <a:ext cx="816" cy="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2773" name="Text Box 17"/>
          <p:cNvSpPr txBox="1">
            <a:spLocks noChangeArrowheads="1"/>
          </p:cNvSpPr>
          <p:nvPr/>
        </p:nvSpPr>
        <p:spPr bwMode="auto">
          <a:xfrm>
            <a:off x="3162300" y="1517650"/>
            <a:ext cx="2487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DE70B3-B7A4-3814-F93F-A14860F2C975}"/>
              </a:ext>
            </a:extLst>
          </p:cNvPr>
          <p:cNvSpPr>
            <a:spLocks noGrp="1"/>
          </p:cNvSpPr>
          <p:nvPr>
            <p:ph type="body" sz="quarter" idx="15"/>
          </p:nvPr>
        </p:nvSpPr>
        <p:spPr/>
        <p:txBody>
          <a:bodyPr/>
          <a:lstStyle/>
          <a:p>
            <a:pPr marL="0" indent="0">
              <a:buNone/>
            </a:pPr>
            <a:r>
              <a:rPr lang="en-US" altLang="en-US" sz="3200" dirty="0"/>
              <a:t>Convolution is differentiable:</a:t>
            </a:r>
          </a:p>
          <a:p>
            <a:pPr marL="0" indent="0">
              <a:buNone/>
            </a:pPr>
            <a:endParaRPr lang="en-US" altLang="en-US" sz="3200" dirty="0"/>
          </a:p>
          <a:p>
            <a:endParaRPr lang="en-US" dirty="0"/>
          </a:p>
        </p:txBody>
      </p:sp>
      <p:sp>
        <p:nvSpPr>
          <p:cNvPr id="34820" name="Rectangle 3"/>
          <p:cNvSpPr>
            <a:spLocks noGrp="1" noChangeArrowheads="1"/>
          </p:cNvSpPr>
          <p:nvPr>
            <p:ph type="title"/>
          </p:nvPr>
        </p:nvSpPr>
        <p:spPr/>
        <p:txBody>
          <a:bodyPr/>
          <a:lstStyle/>
          <a:p>
            <a:r>
              <a:rPr lang="en-US" altLang="en-US" dirty="0"/>
              <a:t>Derivative Theorem of Convolution</a:t>
            </a:r>
          </a:p>
        </p:txBody>
      </p:sp>
      <p:sp>
        <p:nvSpPr>
          <p:cNvPr id="3" name="Text Placeholder 2">
            <a:extLst>
              <a:ext uri="{FF2B5EF4-FFF2-40B4-BE49-F238E27FC236}">
                <a16:creationId xmlns:a16="http://schemas.microsoft.com/office/drawing/2014/main" id="{A7EEDFCC-E20B-D745-58C7-797AF4A19791}"/>
              </a:ext>
            </a:extLst>
          </p:cNvPr>
          <p:cNvSpPr>
            <a:spLocks noGrp="1"/>
          </p:cNvSpPr>
          <p:nvPr>
            <p:ph type="body" sz="quarter" idx="14"/>
          </p:nvPr>
        </p:nvSpPr>
        <p:spPr/>
        <p:txBody>
          <a:bodyPr/>
          <a:lstStyle/>
          <a:p>
            <a:r>
              <a:rPr lang="en-US" dirty="0"/>
              <a:t>Steve Seitz</a:t>
            </a:r>
          </a:p>
        </p:txBody>
      </p:sp>
      <p:graphicFrame>
        <p:nvGraphicFramePr>
          <p:cNvPr id="34819" name="Object 2"/>
          <p:cNvGraphicFramePr>
            <a:graphicFrameLocks noChangeAspect="1"/>
          </p:cNvGraphicFramePr>
          <p:nvPr>
            <p:extLst>
              <p:ext uri="{D42A27DB-BD31-4B8C-83A1-F6EECF244321}">
                <p14:modId xmlns:p14="http://schemas.microsoft.com/office/powerpoint/2010/main" val="109885874"/>
              </p:ext>
            </p:extLst>
          </p:nvPr>
        </p:nvGraphicFramePr>
        <p:xfrm>
          <a:off x="5902633" y="1789142"/>
          <a:ext cx="1859899" cy="658715"/>
        </p:xfrm>
        <a:graphic>
          <a:graphicData uri="http://schemas.openxmlformats.org/presentationml/2006/ole">
            <mc:AlternateContent xmlns:mc="http://schemas.openxmlformats.org/markup-compatibility/2006">
              <mc:Choice xmlns:v="urn:schemas-microsoft-com:vml" Requires="v">
                <p:oleObj spid="_x0000_s5126" name="Equation" r:id="rId4" imgW="1320227" imgH="393529" progId="Equation.3">
                  <p:embed/>
                </p:oleObj>
              </mc:Choice>
              <mc:Fallback>
                <p:oleObj name="Equation" r:id="rId4" imgW="1320227" imgH="393529" progId="Equation.3">
                  <p:embed/>
                  <p:pic>
                    <p:nvPicPr>
                      <p:cNvPr id="34819"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2633" y="1789142"/>
                        <a:ext cx="1859899" cy="658715"/>
                      </a:xfrm>
                      <a:prstGeom prst="rect">
                        <a:avLst/>
                      </a:prstGeom>
                      <a:noFill/>
                      <a:ln>
                        <a:noFill/>
                      </a:ln>
                    </p:spPr>
                  </p:pic>
                </p:oleObj>
              </mc:Fallback>
            </mc:AlternateContent>
          </a:graphicData>
        </a:graphic>
      </p:graphicFrame>
      <p:grpSp>
        <p:nvGrpSpPr>
          <p:cNvPr id="34821" name="Group 7"/>
          <p:cNvGrpSpPr>
            <a:grpSpLocks/>
          </p:cNvGrpSpPr>
          <p:nvPr/>
        </p:nvGrpSpPr>
        <p:grpSpPr bwMode="auto">
          <a:xfrm>
            <a:off x="2854633" y="2565366"/>
            <a:ext cx="6096000" cy="3810000"/>
            <a:chOff x="720" y="1317"/>
            <a:chExt cx="4474" cy="2907"/>
          </a:xfrm>
        </p:grpSpPr>
        <p:graphicFrame>
          <p:nvGraphicFramePr>
            <p:cNvPr id="34823" name="Object 8"/>
            <p:cNvGraphicFramePr>
              <a:graphicFrameLocks noChangeAspect="1"/>
            </p:cNvGraphicFramePr>
            <p:nvPr>
              <p:extLst>
                <p:ext uri="{D42A27DB-BD31-4B8C-83A1-F6EECF244321}">
                  <p14:modId xmlns:p14="http://schemas.microsoft.com/office/powerpoint/2010/main" val="274216292"/>
                </p:ext>
              </p:extLst>
            </p:nvPr>
          </p:nvGraphicFramePr>
          <p:xfrm>
            <a:off x="1595" y="1317"/>
            <a:ext cx="3599" cy="2907"/>
          </p:xfrm>
          <a:graphic>
            <a:graphicData uri="http://schemas.openxmlformats.org/presentationml/2006/ole">
              <mc:AlternateContent xmlns:mc="http://schemas.openxmlformats.org/markup-compatibility/2006">
                <mc:Choice xmlns:v="urn:schemas-microsoft-com:vml" Requires="v">
                  <p:oleObj spid="_x0000_s5127" name="Photo Editor Photo" r:id="rId6" imgW="6001588" imgH="4847619" progId="">
                    <p:embed/>
                  </p:oleObj>
                </mc:Choice>
                <mc:Fallback>
                  <p:oleObj name="Photo Editor Photo" r:id="rId6" imgW="6001588" imgH="4847619" progId="">
                    <p:embed/>
                    <p:pic>
                      <p:nvPicPr>
                        <p:cNvPr id="34823"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5" y="1317"/>
                          <a:ext cx="3599" cy="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4" name="Object 9"/>
            <p:cNvGraphicFramePr>
              <a:graphicFrameLocks noChangeAspect="1"/>
            </p:cNvGraphicFramePr>
            <p:nvPr/>
          </p:nvGraphicFramePr>
          <p:xfrm>
            <a:off x="720" y="3408"/>
            <a:ext cx="720" cy="507"/>
          </p:xfrm>
          <a:graphic>
            <a:graphicData uri="http://schemas.openxmlformats.org/presentationml/2006/ole">
              <mc:AlternateContent xmlns:mc="http://schemas.openxmlformats.org/markup-compatibility/2006">
                <mc:Choice xmlns:v="urn:schemas-microsoft-com:vml" Requires="v">
                  <p:oleObj spid="_x0000_s5128" name="Equation" r:id="rId8" imgW="558558" imgH="393529" progId="Equation.3">
                    <p:embed/>
                  </p:oleObj>
                </mc:Choice>
                <mc:Fallback>
                  <p:oleObj name="Equation" r:id="rId8" imgW="558558" imgH="393529" progId="Equation.3">
                    <p:embed/>
                    <p:pic>
                      <p:nvPicPr>
                        <p:cNvPr id="34824"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0" y="3408"/>
                          <a:ext cx="720"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25" name="Text Box 10"/>
            <p:cNvSpPr txBox="1">
              <a:spLocks noChangeArrowheads="1"/>
            </p:cNvSpPr>
            <p:nvPr/>
          </p:nvSpPr>
          <p:spPr bwMode="auto">
            <a:xfrm>
              <a:off x="1079" y="1680"/>
              <a:ext cx="183"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graphicFrame>
          <p:nvGraphicFramePr>
            <p:cNvPr id="34826" name="Object 11"/>
            <p:cNvGraphicFramePr>
              <a:graphicFrameLocks noChangeAspect="1"/>
            </p:cNvGraphicFramePr>
            <p:nvPr/>
          </p:nvGraphicFramePr>
          <p:xfrm>
            <a:off x="997" y="2496"/>
            <a:ext cx="443" cy="528"/>
          </p:xfrm>
          <a:graphic>
            <a:graphicData uri="http://schemas.openxmlformats.org/presentationml/2006/ole">
              <mc:AlternateContent xmlns:mc="http://schemas.openxmlformats.org/markup-compatibility/2006">
                <mc:Choice xmlns:v="urn:schemas-microsoft-com:vml" Requires="v">
                  <p:oleObj spid="_x0000_s5129" name="Equation" r:id="rId10" imgW="330057" imgH="393529" progId="Equation.3">
                    <p:embed/>
                  </p:oleObj>
                </mc:Choice>
                <mc:Fallback>
                  <p:oleObj name="Equation" r:id="rId10" imgW="330057" imgH="393529" progId="Equation.3">
                    <p:embed/>
                    <p:pic>
                      <p:nvPicPr>
                        <p:cNvPr id="34826"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7" y="2496"/>
                          <a:ext cx="443"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4" name="Group 29">
            <a:extLst>
              <a:ext uri="{FF2B5EF4-FFF2-40B4-BE49-F238E27FC236}">
                <a16:creationId xmlns:a16="http://schemas.microsoft.com/office/drawing/2014/main" id="{96143A4E-1C6C-1207-A45E-729F48E9CE7D}"/>
              </a:ext>
            </a:extLst>
          </p:cNvPr>
          <p:cNvGrpSpPr>
            <a:grpSpLocks/>
          </p:cNvGrpSpPr>
          <p:nvPr/>
        </p:nvGrpSpPr>
        <p:grpSpPr bwMode="auto">
          <a:xfrm>
            <a:off x="2799028" y="3996204"/>
            <a:ext cx="6324600" cy="1155700"/>
            <a:chOff x="576" y="2920"/>
            <a:chExt cx="3984" cy="728"/>
          </a:xfrm>
        </p:grpSpPr>
        <p:pic>
          <p:nvPicPr>
            <p:cNvPr id="5" name="Picture 16">
              <a:extLst>
                <a:ext uri="{FF2B5EF4-FFF2-40B4-BE49-F238E27FC236}">
                  <a16:creationId xmlns:a16="http://schemas.microsoft.com/office/drawing/2014/main" id="{E0532ECC-067A-11A8-4C16-908F7EC017A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13" y="2920"/>
              <a:ext cx="3347" cy="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23">
              <a:extLst>
                <a:ext uri="{FF2B5EF4-FFF2-40B4-BE49-F238E27FC236}">
                  <a16:creationId xmlns:a16="http://schemas.microsoft.com/office/drawing/2014/main" id="{26B4AC71-53BC-795D-5FCD-B8451BC52E2C}"/>
                </a:ext>
              </a:extLst>
            </p:cNvPr>
            <p:cNvGraphicFramePr>
              <a:graphicFrameLocks noChangeAspect="1"/>
            </p:cNvGraphicFramePr>
            <p:nvPr>
              <p:extLst>
                <p:ext uri="{D42A27DB-BD31-4B8C-83A1-F6EECF244321}">
                  <p14:modId xmlns:p14="http://schemas.microsoft.com/office/powerpoint/2010/main" val="3234335639"/>
                </p:ext>
              </p:extLst>
            </p:nvPr>
          </p:nvGraphicFramePr>
          <p:xfrm>
            <a:off x="576" y="3008"/>
            <a:ext cx="636" cy="421"/>
          </p:xfrm>
          <a:graphic>
            <a:graphicData uri="http://schemas.openxmlformats.org/presentationml/2006/ole">
              <mc:AlternateContent xmlns:mc="http://schemas.openxmlformats.org/markup-compatibility/2006">
                <mc:Choice xmlns:v="urn:schemas-microsoft-com:vml" Requires="v">
                  <p:oleObj spid="_x0000_s5130" name="Equation" r:id="rId13" imgW="660113" imgH="393529" progId="Equation.3">
                    <p:embed/>
                  </p:oleObj>
                </mc:Choice>
                <mc:Fallback>
                  <p:oleObj name="Equation" r:id="rId13" imgW="660113" imgH="393529" progId="Equation.3">
                    <p:embed/>
                    <p:pic>
                      <p:nvPicPr>
                        <p:cNvPr id="32779" name="Object 2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76" y="3008"/>
                          <a:ext cx="636" cy="421"/>
                        </a:xfrm>
                        <a:prstGeom prst="rect">
                          <a:avLst/>
                        </a:prstGeom>
                        <a:solidFill>
                          <a:schemeClr val="bg1"/>
                        </a:solidFill>
                        <a:ln>
                          <a:noFill/>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FE15F-B499-29EA-39B2-C886F06428B4}"/>
              </a:ext>
            </a:extLst>
          </p:cNvPr>
          <p:cNvSpPr>
            <a:spLocks noGrp="1"/>
          </p:cNvSpPr>
          <p:nvPr>
            <p:ph type="title"/>
          </p:nvPr>
        </p:nvSpPr>
        <p:spPr/>
        <p:txBody>
          <a:bodyPr/>
          <a:lstStyle/>
          <a:p>
            <a:r>
              <a:rPr lang="en-US" dirty="0"/>
              <a:t>Derivatives in Practice</a:t>
            </a:r>
          </a:p>
        </p:txBody>
      </p:sp>
      <p:sp>
        <p:nvSpPr>
          <p:cNvPr id="3" name="Content Placeholder 2">
            <a:extLst>
              <a:ext uri="{FF2B5EF4-FFF2-40B4-BE49-F238E27FC236}">
                <a16:creationId xmlns:a16="http://schemas.microsoft.com/office/drawing/2014/main" id="{713B47E8-6534-D907-2B98-100E0602A617}"/>
              </a:ext>
            </a:extLst>
          </p:cNvPr>
          <p:cNvSpPr>
            <a:spLocks noGrp="1"/>
          </p:cNvSpPr>
          <p:nvPr>
            <p:ph idx="1"/>
          </p:nvPr>
        </p:nvSpPr>
        <p:spPr/>
        <p:txBody>
          <a:bodyPr/>
          <a:lstStyle/>
          <a:p>
            <a:pPr marL="0" indent="0">
              <a:buNone/>
            </a:pPr>
            <a:r>
              <a:rPr lang="en-US" dirty="0"/>
              <a:t>Digital images are discrete signals</a:t>
            </a:r>
          </a:p>
          <a:p>
            <a:endParaRPr lang="en-US" dirty="0"/>
          </a:p>
          <a:p>
            <a:pPr marL="0" indent="0">
              <a:buNone/>
            </a:pPr>
            <a:r>
              <a:rPr lang="en-US" dirty="0"/>
              <a:t>Derivative</a:t>
            </a:r>
          </a:p>
          <a:p>
            <a:endParaRPr lang="en-US" dirty="0"/>
          </a:p>
          <a:p>
            <a:pPr marL="0" indent="0">
              <a:buNone/>
            </a:pPr>
            <a:r>
              <a:rPr lang="en-US" dirty="0"/>
              <a:t>We approximate the true derivative with finite differences. </a:t>
            </a:r>
            <a:br>
              <a:rPr lang="en-US" dirty="0"/>
            </a:br>
            <a:r>
              <a:rPr lang="en-US" dirty="0"/>
              <a:t>The smallest sampled ‘h’ in images is 1 (one pixel).</a:t>
            </a:r>
          </a:p>
        </p:txBody>
      </p:sp>
      <p:sp>
        <p:nvSpPr>
          <p:cNvPr id="4" name="Text Placeholder 3">
            <a:extLst>
              <a:ext uri="{FF2B5EF4-FFF2-40B4-BE49-F238E27FC236}">
                <a16:creationId xmlns:a16="http://schemas.microsoft.com/office/drawing/2014/main" id="{F4DB72EC-3C07-5133-0B70-A0C6D73C3A05}"/>
              </a:ext>
            </a:extLst>
          </p:cNvPr>
          <p:cNvSpPr>
            <a:spLocks noGrp="1"/>
          </p:cNvSpPr>
          <p:nvPr>
            <p:ph type="body" sz="quarter" idx="13"/>
          </p:nvPr>
        </p:nvSpPr>
        <p:spPr/>
        <p:txBody>
          <a:bodyPr/>
          <a:lstStyle/>
          <a:p>
            <a:endParaRPr lang="en-US"/>
          </a:p>
        </p:txBody>
      </p:sp>
      <p:pic>
        <p:nvPicPr>
          <p:cNvPr id="8" name="Picture 7" descr="IguanaTex Bitmap Display&#10;&#10;\documentclass{article}&#10;\usepackage{amsmath}&#10;\pagestyle{empty}&#10;\begin{document}&#10;&#10;$f'(x) = \lim_{h \to 0} \, \frac{f(x+h) - f(x)}{h}.$&#10;&#10;&#10;\end{document}">
            <a:extLst>
              <a:ext uri="{FF2B5EF4-FFF2-40B4-BE49-F238E27FC236}">
                <a16:creationId xmlns:a16="http://schemas.microsoft.com/office/drawing/2014/main" id="{BBC1047D-3F07-C797-39F6-F1C6D6822642}"/>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2645033" y="2440459"/>
            <a:ext cx="4929828" cy="551010"/>
          </a:xfrm>
          <a:prstGeom prst="rect">
            <a:avLst/>
          </a:prstGeom>
        </p:spPr>
      </p:pic>
      <p:pic>
        <p:nvPicPr>
          <p:cNvPr id="11" name="Picture 10" descr="IguanaTex Bitmap Display&#10;&#10;\documentclass{article}&#10;\usepackage{amsmath}&#10;\pagestyle{empty}&#10;\begin{document}&#10;&#10;$f'(x) \approx f(x+1) - f(x).$&#10;&#10;&#10;\end{document}">
            <a:extLst>
              <a:ext uri="{FF2B5EF4-FFF2-40B4-BE49-F238E27FC236}">
                <a16:creationId xmlns:a16="http://schemas.microsoft.com/office/drawing/2014/main" id="{1E09649C-6DC8-942F-959C-555F73AB22ED}"/>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2975395" y="4921012"/>
            <a:ext cx="4269103" cy="407162"/>
          </a:xfrm>
          <a:prstGeom prst="rect">
            <a:avLst/>
          </a:prstGeom>
        </p:spPr>
      </p:pic>
      <p:pic>
        <p:nvPicPr>
          <p:cNvPr id="14" name="Picture 13" descr="IguanaTex Bitmap Display&#10;&#10;\documentclass{article}&#10;\usepackage{amsmath}&#10;\pagestyle{empty}&#10;\begin{document}&#10;&#10;$f'(x) \approx f(x-1) - f(x+1).$&#10;&#10;&#10;\end{document}">
            <a:extLst>
              <a:ext uri="{FF2B5EF4-FFF2-40B4-BE49-F238E27FC236}">
                <a16:creationId xmlns:a16="http://schemas.microsoft.com/office/drawing/2014/main" id="{E2A8C53C-EBC8-453C-2809-FD1C19FFDA99}"/>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645033" y="5754349"/>
            <a:ext cx="4966397" cy="407162"/>
          </a:xfrm>
          <a:prstGeom prst="rect">
            <a:avLst/>
          </a:prstGeom>
        </p:spPr>
      </p:pic>
      <p:sp>
        <p:nvSpPr>
          <p:cNvPr id="15" name="TextBox 14">
            <a:extLst>
              <a:ext uri="{FF2B5EF4-FFF2-40B4-BE49-F238E27FC236}">
                <a16:creationId xmlns:a16="http://schemas.microsoft.com/office/drawing/2014/main" id="{E57ABD90-07C1-B0AD-5FF8-ED7C6729061C}"/>
              </a:ext>
            </a:extLst>
          </p:cNvPr>
          <p:cNvSpPr txBox="1"/>
          <p:nvPr/>
        </p:nvSpPr>
        <p:spPr>
          <a:xfrm>
            <a:off x="8163432" y="5754349"/>
            <a:ext cx="3995989" cy="923330"/>
          </a:xfrm>
          <a:prstGeom prst="rect">
            <a:avLst/>
          </a:prstGeom>
          <a:noFill/>
        </p:spPr>
        <p:txBody>
          <a:bodyPr wrap="square" rtlCol="0">
            <a:spAutoFit/>
          </a:bodyPr>
          <a:lstStyle/>
          <a:p>
            <a:r>
              <a:rPr lang="en-US" i="1" dirty="0"/>
              <a:t>Symmetric form produces derivative estimate at x exactly, rather than at the border between (x+1) and x as above.</a:t>
            </a:r>
          </a:p>
        </p:txBody>
      </p:sp>
    </p:spTree>
    <p:extLst>
      <p:ext uri="{BB962C8B-B14F-4D97-AF65-F5344CB8AC3E}">
        <p14:creationId xmlns:p14="http://schemas.microsoft.com/office/powerpoint/2010/main" val="276722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a:t>Derivative of 2D Gaussian Filter</a:t>
            </a:r>
          </a:p>
        </p:txBody>
      </p:sp>
      <p:graphicFrame>
        <p:nvGraphicFramePr>
          <p:cNvPr id="36867" name="Object 8"/>
          <p:cNvGraphicFramePr>
            <a:graphicFrameLocks noGrp="1" noChangeAspect="1"/>
          </p:cNvGraphicFramePr>
          <p:nvPr>
            <p:ph idx="1"/>
            <p:extLst>
              <p:ext uri="{D42A27DB-BD31-4B8C-83A1-F6EECF244321}">
                <p14:modId xmlns:p14="http://schemas.microsoft.com/office/powerpoint/2010/main" val="1293657045"/>
              </p:ext>
            </p:extLst>
          </p:nvPr>
        </p:nvGraphicFramePr>
        <p:xfrm>
          <a:off x="1828800" y="1219200"/>
          <a:ext cx="3632200" cy="2552700"/>
        </p:xfrm>
        <a:graphic>
          <a:graphicData uri="http://schemas.openxmlformats.org/presentationml/2006/ole">
            <mc:AlternateContent xmlns:mc="http://schemas.openxmlformats.org/markup-compatibility/2006">
              <mc:Choice xmlns:v="urn:schemas-microsoft-com:vml" Requires="v">
                <p:oleObj spid="_x0000_s6147" name="Photo Editor Photo" r:id="rId4" imgW="4133333" imgH="2905531" progId="">
                  <p:embed/>
                </p:oleObj>
              </mc:Choice>
              <mc:Fallback>
                <p:oleObj name="Photo Editor Photo" r:id="rId4" imgW="4133333" imgH="2905531" progId="">
                  <p:embed/>
                  <p:pic>
                    <p:nvPicPr>
                      <p:cNvPr id="36867"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219200"/>
                        <a:ext cx="363220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 Placeholder 2">
            <a:extLst>
              <a:ext uri="{FF2B5EF4-FFF2-40B4-BE49-F238E27FC236}">
                <a16:creationId xmlns:a16="http://schemas.microsoft.com/office/drawing/2014/main" id="{40E33D7F-861E-0F6D-A9F3-94EFF8D9172D}"/>
              </a:ext>
            </a:extLst>
          </p:cNvPr>
          <p:cNvSpPr>
            <a:spLocks noGrp="1"/>
          </p:cNvSpPr>
          <p:nvPr>
            <p:ph type="body" sz="quarter" idx="13"/>
          </p:nvPr>
        </p:nvSpPr>
        <p:spPr/>
        <p:txBody>
          <a:bodyPr/>
          <a:lstStyle/>
          <a:p>
            <a:r>
              <a:rPr lang="en-US" dirty="0"/>
              <a:t>James Hays</a:t>
            </a:r>
          </a:p>
        </p:txBody>
      </p:sp>
      <p:graphicFrame>
        <p:nvGraphicFramePr>
          <p:cNvPr id="36869" name="Object 10"/>
          <p:cNvGraphicFramePr>
            <a:graphicFrameLocks noGrp="1" noChangeAspect="1"/>
          </p:cNvGraphicFramePr>
          <p:nvPr>
            <p:ph sz="quarter" idx="4294967295"/>
            <p:extLst>
              <p:ext uri="{D42A27DB-BD31-4B8C-83A1-F6EECF244321}">
                <p14:modId xmlns:p14="http://schemas.microsoft.com/office/powerpoint/2010/main" val="2205777991"/>
              </p:ext>
            </p:extLst>
          </p:nvPr>
        </p:nvGraphicFramePr>
        <p:xfrm>
          <a:off x="8382000" y="1833563"/>
          <a:ext cx="3810000" cy="1668462"/>
        </p:xfrm>
        <a:graphic>
          <a:graphicData uri="http://schemas.openxmlformats.org/presentationml/2006/ole">
            <mc:AlternateContent xmlns:mc="http://schemas.openxmlformats.org/markup-compatibility/2006">
              <mc:Choice xmlns:v="urn:schemas-microsoft-com:vml" Requires="v">
                <p:oleObj spid="_x0000_s6148" name="Photo Editor Photo" r:id="rId6" imgW="6001588" imgH="2629267" progId="">
                  <p:embed/>
                </p:oleObj>
              </mc:Choice>
              <mc:Fallback>
                <p:oleObj name="Photo Editor Photo" r:id="rId6" imgW="6001588" imgH="2629267" progId="">
                  <p:embed/>
                  <p:pic>
                    <p:nvPicPr>
                      <p:cNvPr id="36869"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0" y="1833563"/>
                        <a:ext cx="3810000" cy="1668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868" name="Text Box 7"/>
          <p:cNvSpPr txBox="1">
            <a:spLocks noChangeArrowheads="1"/>
          </p:cNvSpPr>
          <p:nvPr/>
        </p:nvSpPr>
        <p:spPr bwMode="auto">
          <a:xfrm>
            <a:off x="5334000" y="2209800"/>
            <a:ext cx="1127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 [1 -1] = </a:t>
            </a:r>
          </a:p>
        </p:txBody>
      </p:sp>
      <p:grpSp>
        <p:nvGrpSpPr>
          <p:cNvPr id="2" name="Group 1">
            <a:extLst>
              <a:ext uri="{FF2B5EF4-FFF2-40B4-BE49-F238E27FC236}">
                <a16:creationId xmlns:a16="http://schemas.microsoft.com/office/drawing/2014/main" id="{3E1F9AA3-534D-4E79-8A07-E839E7F22578}"/>
              </a:ext>
            </a:extLst>
          </p:cNvPr>
          <p:cNvGrpSpPr/>
          <p:nvPr/>
        </p:nvGrpSpPr>
        <p:grpSpPr>
          <a:xfrm>
            <a:off x="3247231" y="3962400"/>
            <a:ext cx="5600700" cy="2522538"/>
            <a:chOff x="1846262" y="4371182"/>
            <a:chExt cx="5600700" cy="2522538"/>
          </a:xfrm>
        </p:grpSpPr>
        <p:pic>
          <p:nvPicPr>
            <p:cNvPr id="7" name="Picture 9">
              <a:extLst>
                <a:ext uri="{FF2B5EF4-FFF2-40B4-BE49-F238E27FC236}">
                  <a16:creationId xmlns:a16="http://schemas.microsoft.com/office/drawing/2014/main" id="{1EC51651-CC0A-40E0-97FC-26223A313CC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4371182"/>
              <a:ext cx="5313362" cy="139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27">
              <a:extLst>
                <a:ext uri="{FF2B5EF4-FFF2-40B4-BE49-F238E27FC236}">
                  <a16:creationId xmlns:a16="http://schemas.microsoft.com/office/drawing/2014/main" id="{463ACD2E-06C4-434D-92C0-3F86EFB65B86}"/>
                </a:ext>
              </a:extLst>
            </p:cNvPr>
            <p:cNvGrpSpPr>
              <a:grpSpLocks/>
            </p:cNvGrpSpPr>
            <p:nvPr/>
          </p:nvGrpSpPr>
          <p:grpSpPr bwMode="auto">
            <a:xfrm>
              <a:off x="1846262" y="5772945"/>
              <a:ext cx="5600700" cy="1120775"/>
              <a:chOff x="1032" y="1507"/>
              <a:chExt cx="3528" cy="706"/>
            </a:xfrm>
          </p:grpSpPr>
          <p:pic>
            <p:nvPicPr>
              <p:cNvPr id="9" name="Picture 10">
                <a:extLst>
                  <a:ext uri="{FF2B5EF4-FFF2-40B4-BE49-F238E27FC236}">
                    <a16:creationId xmlns:a16="http://schemas.microsoft.com/office/drawing/2014/main" id="{6C26AB2D-149B-44BE-AE89-0A9848FE5D7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3" y="1507"/>
                <a:ext cx="3347" cy="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8">
                <a:extLst>
                  <a:ext uri="{FF2B5EF4-FFF2-40B4-BE49-F238E27FC236}">
                    <a16:creationId xmlns:a16="http://schemas.microsoft.com/office/drawing/2014/main" id="{154EFFF7-E594-4E6E-845F-732FE361E189}"/>
                  </a:ext>
                </a:extLst>
              </p:cNvPr>
              <p:cNvSpPr txBox="1">
                <a:spLocks noChangeArrowheads="1"/>
              </p:cNvSpPr>
              <p:nvPr/>
            </p:nvSpPr>
            <p:spPr bwMode="auto">
              <a:xfrm>
                <a:off x="1032" y="1684"/>
                <a:ext cx="18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g</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1" name="Rectangle 9"/>
          <p:cNvSpPr>
            <a:spLocks noGrp="1" noChangeArrowheads="1"/>
          </p:cNvSpPr>
          <p:nvPr>
            <p:ph type="title"/>
          </p:nvPr>
        </p:nvSpPr>
        <p:spPr/>
        <p:txBody>
          <a:bodyPr/>
          <a:lstStyle/>
          <a:p>
            <a:r>
              <a:rPr lang="en-US" altLang="en-US" sz="3000" dirty="0">
                <a:latin typeface="+mj-lt"/>
              </a:rPr>
              <a:t>Smoothing-Localization Tradeoff</a:t>
            </a:r>
          </a:p>
        </p:txBody>
      </p:sp>
      <p:sp>
        <p:nvSpPr>
          <p:cNvPr id="2" name="Content Placeholder 1">
            <a:extLst>
              <a:ext uri="{FF2B5EF4-FFF2-40B4-BE49-F238E27FC236}">
                <a16:creationId xmlns:a16="http://schemas.microsoft.com/office/drawing/2014/main" id="{119C8C12-6BD6-644E-7B55-78DEF0B70BCE}"/>
              </a:ext>
            </a:extLst>
          </p:cNvPr>
          <p:cNvSpPr>
            <a:spLocks noGrp="1"/>
          </p:cNvSpPr>
          <p:nvPr>
            <p:ph idx="1"/>
          </p:nvPr>
        </p:nvSpPr>
        <p:spPr/>
        <p:txBody>
          <a:bodyPr/>
          <a:lstStyle/>
          <a:p>
            <a:pPr marL="0" indent="0" algn="ctr">
              <a:buNone/>
            </a:pPr>
            <a:r>
              <a:rPr lang="en-US" dirty="0">
                <a:latin typeface="+mj-lt"/>
              </a:rPr>
              <a:t>Smoothed derivative removes noise, but blurs edge. </a:t>
            </a:r>
            <a:br>
              <a:rPr lang="en-US" dirty="0">
                <a:latin typeface="+mj-lt"/>
              </a:rPr>
            </a:br>
            <a:r>
              <a:rPr lang="en-US" dirty="0">
                <a:latin typeface="+mj-lt"/>
              </a:rPr>
              <a:t>Also finds edges at different frequencies.</a:t>
            </a:r>
          </a:p>
          <a:p>
            <a:endParaRPr lang="en-US" dirty="0">
              <a:latin typeface="+mj-lt"/>
            </a:endParaRPr>
          </a:p>
        </p:txBody>
      </p:sp>
      <p:sp>
        <p:nvSpPr>
          <p:cNvPr id="3" name="Text Placeholder 2">
            <a:extLst>
              <a:ext uri="{FF2B5EF4-FFF2-40B4-BE49-F238E27FC236}">
                <a16:creationId xmlns:a16="http://schemas.microsoft.com/office/drawing/2014/main" id="{3460B4F9-48E1-D261-D62F-3B269350A46B}"/>
              </a:ext>
            </a:extLst>
          </p:cNvPr>
          <p:cNvSpPr>
            <a:spLocks noGrp="1"/>
          </p:cNvSpPr>
          <p:nvPr>
            <p:ph type="body" sz="quarter" idx="13"/>
          </p:nvPr>
        </p:nvSpPr>
        <p:spPr/>
        <p:txBody>
          <a:bodyPr/>
          <a:lstStyle/>
          <a:p>
            <a:r>
              <a:rPr lang="en-US" dirty="0">
                <a:latin typeface="+mj-lt"/>
              </a:rPr>
              <a:t>David Forsyth</a:t>
            </a:r>
          </a:p>
          <a:p>
            <a:endParaRPr lang="en-US" dirty="0">
              <a:latin typeface="+mj-lt"/>
            </a:endParaRPr>
          </a:p>
        </p:txBody>
      </p:sp>
      <p:pic>
        <p:nvPicPr>
          <p:cNvPr id="389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7988" y="2473409"/>
            <a:ext cx="2970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9788" y="2473409"/>
            <a:ext cx="2970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1588" y="2473409"/>
            <a:ext cx="29702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 Box 6"/>
          <p:cNvSpPr txBox="1">
            <a:spLocks noChangeArrowheads="1"/>
          </p:cNvSpPr>
          <p:nvPr/>
        </p:nvSpPr>
        <p:spPr bwMode="auto">
          <a:xfrm>
            <a:off x="2638426" y="5823034"/>
            <a:ext cx="801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mj-lt"/>
              </a:rPr>
              <a:t>1 pixel</a:t>
            </a:r>
          </a:p>
        </p:txBody>
      </p:sp>
      <p:sp>
        <p:nvSpPr>
          <p:cNvPr id="38919" name="Text Box 7"/>
          <p:cNvSpPr txBox="1">
            <a:spLocks noChangeArrowheads="1"/>
          </p:cNvSpPr>
          <p:nvPr/>
        </p:nvSpPr>
        <p:spPr bwMode="auto">
          <a:xfrm>
            <a:off x="5643564" y="5823034"/>
            <a:ext cx="8895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mj-lt"/>
              </a:rPr>
              <a:t>3 pixels</a:t>
            </a:r>
          </a:p>
        </p:txBody>
      </p:sp>
      <p:sp>
        <p:nvSpPr>
          <p:cNvPr id="38920" name="Text Box 8"/>
          <p:cNvSpPr txBox="1">
            <a:spLocks noChangeArrowheads="1"/>
          </p:cNvSpPr>
          <p:nvPr/>
        </p:nvSpPr>
        <p:spPr bwMode="auto">
          <a:xfrm>
            <a:off x="8615364" y="5823034"/>
            <a:ext cx="8895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mj-lt"/>
              </a:rPr>
              <a:t>7 pixels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dirty="0"/>
              <a:t>Designing an Edge Detector</a:t>
            </a:r>
          </a:p>
        </p:txBody>
      </p:sp>
      <p:sp>
        <p:nvSpPr>
          <p:cNvPr id="2" name="Content Placeholder 1">
            <a:extLst>
              <a:ext uri="{FF2B5EF4-FFF2-40B4-BE49-F238E27FC236}">
                <a16:creationId xmlns:a16="http://schemas.microsoft.com/office/drawing/2014/main" id="{962B2672-A952-1A88-1CF2-F68D63BC109C}"/>
              </a:ext>
            </a:extLst>
          </p:cNvPr>
          <p:cNvSpPr>
            <a:spLocks noGrp="1"/>
          </p:cNvSpPr>
          <p:nvPr>
            <p:ph idx="1"/>
          </p:nvPr>
        </p:nvSpPr>
        <p:spPr/>
        <p:txBody>
          <a:bodyPr>
            <a:normAutofit/>
          </a:bodyPr>
          <a:lstStyle/>
          <a:p>
            <a:pPr marL="0" indent="0">
              <a:buNone/>
              <a:defRPr/>
            </a:pPr>
            <a:r>
              <a:rPr lang="en-US" sz="2800" dirty="0"/>
              <a:t>Criteria for a good edge detector:</a:t>
            </a:r>
          </a:p>
          <a:p>
            <a:pPr lvl="1">
              <a:buFont typeface="Arial" charset="0"/>
              <a:buChar char="–"/>
              <a:defRPr/>
            </a:pPr>
            <a:r>
              <a:rPr lang="en-US" sz="2400" b="1" dirty="0"/>
              <a:t>Good detection:</a:t>
            </a:r>
            <a:r>
              <a:rPr lang="en-US" sz="2400" dirty="0"/>
              <a:t> the optimal detector should find all real edges, ignoring noise or other artifacts</a:t>
            </a:r>
          </a:p>
          <a:p>
            <a:pPr lvl="1">
              <a:buFont typeface="Arial" charset="0"/>
              <a:buChar char="–"/>
              <a:defRPr/>
            </a:pPr>
            <a:r>
              <a:rPr lang="en-US" sz="2400" b="1" dirty="0"/>
              <a:t>Good localization</a:t>
            </a:r>
          </a:p>
          <a:p>
            <a:pPr lvl="2">
              <a:buFont typeface="Arial" charset="0"/>
              <a:buChar char="•"/>
              <a:defRPr/>
            </a:pPr>
            <a:r>
              <a:rPr lang="en-US" dirty="0"/>
              <a:t>the edges detected must be as close as possible to the true edges</a:t>
            </a:r>
          </a:p>
          <a:p>
            <a:pPr lvl="2">
              <a:buFont typeface="Arial" charset="0"/>
              <a:buChar char="•"/>
              <a:defRPr/>
            </a:pPr>
            <a:r>
              <a:rPr lang="en-US" dirty="0"/>
              <a:t>the detector must return one point only for each true edge point</a:t>
            </a:r>
          </a:p>
          <a:p>
            <a:pPr lvl="2">
              <a:buFont typeface="Arial" charset="0"/>
              <a:buChar char="•"/>
              <a:defRPr/>
            </a:pPr>
            <a:endParaRPr lang="en-US" dirty="0"/>
          </a:p>
          <a:p>
            <a:pPr marL="0" indent="0">
              <a:buNone/>
              <a:defRPr/>
            </a:pPr>
            <a:r>
              <a:rPr lang="en-US" dirty="0"/>
              <a:t>Cues of edge detection</a:t>
            </a:r>
          </a:p>
          <a:p>
            <a:pPr lvl="1">
              <a:buFont typeface="Arial" charset="0"/>
              <a:buChar char="–"/>
              <a:defRPr/>
            </a:pPr>
            <a:r>
              <a:rPr lang="en-US" sz="2400" dirty="0"/>
              <a:t>Differences in color, intensity, or texture across the boundary</a:t>
            </a:r>
          </a:p>
          <a:p>
            <a:pPr lvl="1">
              <a:buFont typeface="Arial" charset="0"/>
              <a:buChar char="–"/>
              <a:defRPr/>
            </a:pPr>
            <a:r>
              <a:rPr lang="en-US" sz="2400" dirty="0"/>
              <a:t>Continuity and closure</a:t>
            </a:r>
          </a:p>
          <a:p>
            <a:pPr lvl="1">
              <a:buFont typeface="Arial" charset="0"/>
              <a:buChar char="–"/>
              <a:defRPr/>
            </a:pPr>
            <a:r>
              <a:rPr lang="en-US" sz="2400" dirty="0"/>
              <a:t>High-level knowledge</a:t>
            </a:r>
          </a:p>
          <a:p>
            <a:pPr lvl="1">
              <a:buFont typeface="Arial" charset="0"/>
              <a:buChar char="–"/>
              <a:defRPr/>
            </a:pPr>
            <a:endParaRPr lang="en-US" sz="2400" dirty="0"/>
          </a:p>
          <a:p>
            <a:endParaRPr lang="en-US" sz="2800" dirty="0"/>
          </a:p>
        </p:txBody>
      </p:sp>
      <p:sp>
        <p:nvSpPr>
          <p:cNvPr id="3" name="Text Placeholder 2">
            <a:extLst>
              <a:ext uri="{FF2B5EF4-FFF2-40B4-BE49-F238E27FC236}">
                <a16:creationId xmlns:a16="http://schemas.microsoft.com/office/drawing/2014/main" id="{A18093F1-ED4C-D31A-CA64-3F4CAECD2B24}"/>
              </a:ext>
            </a:extLst>
          </p:cNvPr>
          <p:cNvSpPr>
            <a:spLocks noGrp="1"/>
          </p:cNvSpPr>
          <p:nvPr>
            <p:ph type="body" sz="quarter" idx="13"/>
          </p:nvPr>
        </p:nvSpPr>
        <p:spPr/>
        <p:txBody>
          <a:bodyPr/>
          <a:lstStyle/>
          <a:p>
            <a:r>
              <a:rPr lang="en-US" dirty="0"/>
              <a:t>Fei-Fei Li</a:t>
            </a:r>
          </a:p>
        </p:txBody>
      </p:sp>
    </p:spTree>
    <p:extLst>
      <p:ext uri="{BB962C8B-B14F-4D97-AF65-F5344CB8AC3E}">
        <p14:creationId xmlns:p14="http://schemas.microsoft.com/office/powerpoint/2010/main" val="298457345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dirty="0"/>
              <a:t>Designing an Edge Detector</a:t>
            </a:r>
          </a:p>
        </p:txBody>
      </p:sp>
      <p:sp>
        <p:nvSpPr>
          <p:cNvPr id="2" name="Content Placeholder 1">
            <a:extLst>
              <a:ext uri="{FF2B5EF4-FFF2-40B4-BE49-F238E27FC236}">
                <a16:creationId xmlns:a16="http://schemas.microsoft.com/office/drawing/2014/main" id="{C4225FE8-CD06-4948-F912-8FCAD0889968}"/>
              </a:ext>
            </a:extLst>
          </p:cNvPr>
          <p:cNvSpPr>
            <a:spLocks noGrp="1"/>
          </p:cNvSpPr>
          <p:nvPr>
            <p:ph idx="1"/>
          </p:nvPr>
        </p:nvSpPr>
        <p:spPr/>
        <p:txBody>
          <a:bodyPr/>
          <a:lstStyle/>
          <a:p>
            <a:pPr marL="0" indent="0">
              <a:buNone/>
              <a:defRPr/>
            </a:pPr>
            <a:r>
              <a:rPr lang="en-US" dirty="0"/>
              <a:t>“All real edges”</a:t>
            </a:r>
          </a:p>
          <a:p>
            <a:pPr lvl="1">
              <a:buFontTx/>
              <a:buChar char="•"/>
              <a:defRPr/>
            </a:pPr>
            <a:r>
              <a:rPr lang="en-US" dirty="0"/>
              <a:t>We can aim to differentiate later which edges are ‘useful’ for our applications.</a:t>
            </a:r>
            <a:endParaRPr lang="en-US" i="1" dirty="0"/>
          </a:p>
          <a:p>
            <a:pPr lvl="1">
              <a:buFontTx/>
              <a:buChar char="•"/>
              <a:defRPr/>
            </a:pPr>
            <a:endParaRPr lang="en-US" i="1" dirty="0"/>
          </a:p>
          <a:p>
            <a:pPr lvl="1">
              <a:buFontTx/>
              <a:buChar char="•"/>
              <a:defRPr/>
            </a:pPr>
            <a:r>
              <a:rPr lang="en-US" dirty="0"/>
              <a:t>Our perceptual system can complete shapes even when no edge exists.</a:t>
            </a:r>
          </a:p>
          <a:p>
            <a:pPr lvl="1">
              <a:buFontTx/>
              <a:buChar char="•"/>
              <a:defRPr/>
            </a:pPr>
            <a:endParaRPr lang="en-US" i="1" dirty="0"/>
          </a:p>
          <a:p>
            <a:pPr lvl="1">
              <a:buFontTx/>
              <a:buChar char="•"/>
              <a:defRPr/>
            </a:pPr>
            <a:r>
              <a:rPr lang="en-US" i="1" dirty="0"/>
              <a:t>No correct answer</a:t>
            </a:r>
          </a:p>
        </p:txBody>
      </p:sp>
      <p:sp>
        <p:nvSpPr>
          <p:cNvPr id="1098755" name="Rectangle 3"/>
          <p:cNvSpPr>
            <a:spLocks noGrp="1" noChangeArrowheads="1"/>
          </p:cNvSpPr>
          <p:nvPr>
            <p:ph type="body" sz="quarter" idx="13"/>
          </p:nvPr>
        </p:nvSpPr>
        <p:spPr/>
        <p:txBody>
          <a:bodyPr>
            <a:normAutofit fontScale="85000" lnSpcReduction="20000"/>
          </a:bodyPr>
          <a:lstStyle/>
          <a:p>
            <a:pPr marL="0" indent="0">
              <a:buNone/>
              <a:defRPr/>
            </a:pPr>
            <a:endParaRPr lang="en-US" dirty="0"/>
          </a:p>
        </p:txBody>
      </p:sp>
      <p:sp>
        <p:nvSpPr>
          <p:cNvPr id="5" name="TextBox 4">
            <a:extLst>
              <a:ext uri="{FF2B5EF4-FFF2-40B4-BE49-F238E27FC236}">
                <a16:creationId xmlns:a16="http://schemas.microsoft.com/office/drawing/2014/main" id="{DDA7F356-1465-4074-B0C3-7B3147C3F8C3}"/>
              </a:ext>
            </a:extLst>
          </p:cNvPr>
          <p:cNvSpPr txBox="1"/>
          <p:nvPr/>
        </p:nvSpPr>
        <p:spPr>
          <a:xfrm>
            <a:off x="571018" y="5138708"/>
            <a:ext cx="6553200" cy="954107"/>
          </a:xfrm>
          <a:prstGeom prst="rect">
            <a:avLst/>
          </a:prstGeom>
          <a:noFill/>
        </p:spPr>
        <p:txBody>
          <a:bodyPr wrap="square">
            <a:spAutoFit/>
          </a:bodyPr>
          <a:lstStyle/>
          <a:p>
            <a:pPr>
              <a:defRPr/>
            </a:pPr>
            <a:r>
              <a:rPr lang="en-US" sz="2800" dirty="0"/>
              <a:t>“Edges are imposed, not detected.” </a:t>
            </a:r>
            <a:br>
              <a:rPr lang="en-US" sz="2800" dirty="0"/>
            </a:br>
            <a:r>
              <a:rPr lang="en-US" sz="2800" dirty="0"/>
              <a:t>				- </a:t>
            </a:r>
            <a:r>
              <a:rPr lang="en-US" sz="2800" dirty="0" err="1"/>
              <a:t>Koenderink</a:t>
            </a:r>
            <a:endParaRPr lang="en-US" sz="2800" dirty="0"/>
          </a:p>
        </p:txBody>
      </p:sp>
      <p:pic>
        <p:nvPicPr>
          <p:cNvPr id="1026" name="Picture 2" descr="Vision">
            <a:extLst>
              <a:ext uri="{FF2B5EF4-FFF2-40B4-BE49-F238E27FC236}">
                <a16:creationId xmlns:a16="http://schemas.microsoft.com/office/drawing/2014/main" id="{414D56D9-4DAB-AE4D-CA6F-1959164DF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32962" y="4800426"/>
            <a:ext cx="1376625" cy="17694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Picture 2" descr="Vision">
            <a:extLst>
              <a:ext uri="{FF2B5EF4-FFF2-40B4-BE49-F238E27FC236}">
                <a16:creationId xmlns:a16="http://schemas.microsoft.com/office/drawing/2014/main" id="{EDB1FE28-8FDA-B815-1C13-A0EFBC554A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672" t="26988" r="23862" b="41403"/>
          <a:stretch/>
        </p:blipFill>
        <p:spPr bwMode="auto">
          <a:xfrm>
            <a:off x="7503289" y="4112449"/>
            <a:ext cx="2650602" cy="20525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E2C3ACE2-60D5-BA87-940A-ACAFF08C81EA}"/>
              </a:ext>
            </a:extLst>
          </p:cNvPr>
          <p:cNvCxnSpPr>
            <a:cxnSpLocks/>
          </p:cNvCxnSpPr>
          <p:nvPr/>
        </p:nvCxnSpPr>
        <p:spPr>
          <a:xfrm>
            <a:off x="10150997" y="4120587"/>
            <a:ext cx="1469985" cy="1203767"/>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10122CC-5746-98A4-B42D-3C3D268FE793}"/>
              </a:ext>
            </a:extLst>
          </p:cNvPr>
          <p:cNvSpPr/>
          <p:nvPr/>
        </p:nvSpPr>
        <p:spPr>
          <a:xfrm>
            <a:off x="10868628" y="5301205"/>
            <a:ext cx="752354" cy="60188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DE271BE8-33E2-F35B-C989-818111A28E19}"/>
              </a:ext>
            </a:extLst>
          </p:cNvPr>
          <p:cNvCxnSpPr>
            <a:cxnSpLocks/>
          </p:cNvCxnSpPr>
          <p:nvPr/>
        </p:nvCxnSpPr>
        <p:spPr>
          <a:xfrm flipV="1">
            <a:off x="10162572" y="5914663"/>
            <a:ext cx="1469985" cy="266218"/>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433CDD9-4794-0294-4DA3-C72D32032A15}"/>
              </a:ext>
            </a:extLst>
          </p:cNvPr>
          <p:cNvSpPr txBox="1"/>
          <p:nvPr/>
        </p:nvSpPr>
        <p:spPr>
          <a:xfrm>
            <a:off x="7503289" y="6180881"/>
            <a:ext cx="3029673" cy="369332"/>
          </a:xfrm>
          <a:prstGeom prst="rect">
            <a:avLst/>
          </a:prstGeom>
          <a:noFill/>
        </p:spPr>
        <p:txBody>
          <a:bodyPr wrap="square" rtlCol="0">
            <a:spAutoFit/>
          </a:bodyPr>
          <a:lstStyle/>
          <a:p>
            <a:r>
              <a:rPr lang="en-US" dirty="0"/>
              <a:t>Marr’s famous Vision book!</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098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8755" grpId="0" build="p" bldLvl="2"/>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Closer Look at Edges</a:t>
            </a:r>
          </a:p>
        </p:txBody>
      </p:sp>
      <p:sp>
        <p:nvSpPr>
          <p:cNvPr id="3" name="Text Placeholder 2">
            <a:extLst>
              <a:ext uri="{FF2B5EF4-FFF2-40B4-BE49-F238E27FC236}">
                <a16:creationId xmlns:a16="http://schemas.microsoft.com/office/drawing/2014/main" id="{2C0D4D10-797A-E391-F2A5-B96C838E69DA}"/>
              </a:ext>
            </a:extLst>
          </p:cNvPr>
          <p:cNvSpPr>
            <a:spLocks noGrp="1"/>
          </p:cNvSpPr>
          <p:nvPr>
            <p:ph type="body" sz="quarter" idx="13"/>
          </p:nvPr>
        </p:nvSpPr>
        <p:spPr/>
        <p:txBody>
          <a:bodyPr/>
          <a:lstStyle/>
          <a:p>
            <a:r>
              <a:rPr lang="en-US" dirty="0"/>
              <a:t>Derek </a:t>
            </a:r>
            <a:r>
              <a:rPr lang="en-US" dirty="0" err="1"/>
              <a:t>Hoiem</a:t>
            </a:r>
            <a:endParaRPr lang="en-US" dirty="0"/>
          </a:p>
        </p:txBody>
      </p:sp>
      <p:pic>
        <p:nvPicPr>
          <p:cNvPr id="21508" name="Picture 2" descr="C:\Documents and Settings\Derek Hoiem\My Documents\My Pictures\monte carlo\monaco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143000"/>
            <a:ext cx="41163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 descr="C:\Documents and Settings\Derek Hoiem\My Documents\My Pictures\monte carlo\monaco03.jpg"/>
          <p:cNvPicPr>
            <a:picLocks noChangeAspect="1" noChangeArrowheads="1"/>
          </p:cNvPicPr>
          <p:nvPr/>
        </p:nvPicPr>
        <p:blipFill>
          <a:blip r:embed="rId3">
            <a:extLst>
              <a:ext uri="{28A0092B-C50C-407E-A947-70E740481C1C}">
                <a14:useLocalDpi xmlns:a14="http://schemas.microsoft.com/office/drawing/2010/main" val="0"/>
              </a:ext>
            </a:extLst>
          </a:blip>
          <a:srcRect l="12254" t="59148" r="79703" b="36111"/>
          <a:stretch>
            <a:fillRect/>
          </a:stretch>
        </p:blipFill>
        <p:spPr bwMode="auto">
          <a:xfrm>
            <a:off x="7467600" y="2819400"/>
            <a:ext cx="1550988" cy="12192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p:cNvSpPr/>
          <p:nvPr/>
        </p:nvSpPr>
        <p:spPr>
          <a:xfrm>
            <a:off x="2286000" y="4419600"/>
            <a:ext cx="381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8" name="Straight Arrow Connector 7"/>
          <p:cNvCxnSpPr/>
          <p:nvPr/>
        </p:nvCxnSpPr>
        <p:spPr>
          <a:xfrm rot="5400000" flipH="1" flipV="1">
            <a:off x="6972300" y="42291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7353300" y="4229100"/>
            <a:ext cx="106680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7581900" y="4229100"/>
            <a:ext cx="1066800" cy="533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H="1" flipV="1">
            <a:off x="1562100" y="5067300"/>
            <a:ext cx="1066800" cy="533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1785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ltLang="en-US">
                <a:latin typeface="+mj-lt"/>
              </a:rPr>
              <a:t>Where do humans see boundaries?</a:t>
            </a:r>
          </a:p>
        </p:txBody>
      </p:sp>
      <p:sp>
        <p:nvSpPr>
          <p:cNvPr id="6" name="Text Placeholder 5">
            <a:extLst>
              <a:ext uri="{FF2B5EF4-FFF2-40B4-BE49-F238E27FC236}">
                <a16:creationId xmlns:a16="http://schemas.microsoft.com/office/drawing/2014/main" id="{F7CE7E92-D1B5-D249-FFF2-76BDE22F1B99}"/>
              </a:ext>
            </a:extLst>
          </p:cNvPr>
          <p:cNvSpPr>
            <a:spLocks noGrp="1"/>
          </p:cNvSpPr>
          <p:nvPr>
            <p:ph type="body" sz="quarter" idx="13"/>
          </p:nvPr>
        </p:nvSpPr>
        <p:spPr/>
        <p:txBody>
          <a:bodyPr/>
          <a:lstStyle/>
          <a:p>
            <a:r>
              <a:rPr lang="en-US" dirty="0">
                <a:latin typeface="+mj-lt"/>
              </a:rPr>
              <a:t>James Hays. </a:t>
            </a:r>
            <a:r>
              <a:rPr lang="en-US" dirty="0">
                <a:latin typeface="+mj-lt"/>
                <a:hlinkClick r:id="rId3"/>
              </a:rPr>
              <a:t>http://www.eecs.berkeley.edu/Research/Projects/CS/vision/grouping/segbench/</a:t>
            </a:r>
            <a:endParaRPr lang="en-US" dirty="0">
              <a:latin typeface="+mj-lt"/>
            </a:endParaRPr>
          </a:p>
        </p:txBody>
      </p:sp>
      <p:pic>
        <p:nvPicPr>
          <p:cNvPr id="727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5964" y="2177966"/>
            <a:ext cx="2662237"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2177965"/>
            <a:ext cx="2667000" cy="177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Picture 6" descr="buffal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13650" y="2177965"/>
            <a:ext cx="2673350" cy="1784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2711"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4132179"/>
            <a:ext cx="266700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2"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4132179"/>
            <a:ext cx="266700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3" name="Picture 10" descr="boy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13650" y="4132179"/>
            <a:ext cx="2667000" cy="17795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2714" name="Text Box 11"/>
          <p:cNvSpPr txBox="1">
            <a:spLocks noChangeArrowheads="1"/>
          </p:cNvSpPr>
          <p:nvPr/>
        </p:nvSpPr>
        <p:spPr bwMode="auto">
          <a:xfrm>
            <a:off x="2870200" y="1720766"/>
            <a:ext cx="7200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mj-lt"/>
              </a:rPr>
              <a:t>image</a:t>
            </a:r>
          </a:p>
        </p:txBody>
      </p:sp>
      <p:sp>
        <p:nvSpPr>
          <p:cNvPr id="72715" name="Text Box 12"/>
          <p:cNvSpPr txBox="1">
            <a:spLocks noChangeArrowheads="1"/>
          </p:cNvSpPr>
          <p:nvPr/>
        </p:nvSpPr>
        <p:spPr bwMode="auto">
          <a:xfrm>
            <a:off x="4997450" y="1717591"/>
            <a:ext cx="21162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mj-lt"/>
              </a:rPr>
              <a:t>human segmentation</a:t>
            </a:r>
          </a:p>
        </p:txBody>
      </p:sp>
      <p:sp>
        <p:nvSpPr>
          <p:cNvPr id="72716" name="Text Box 13"/>
          <p:cNvSpPr txBox="1">
            <a:spLocks noChangeArrowheads="1"/>
          </p:cNvSpPr>
          <p:nvPr/>
        </p:nvSpPr>
        <p:spPr bwMode="auto">
          <a:xfrm>
            <a:off x="7842250" y="1720766"/>
            <a:ext cx="19672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mj-lt"/>
              </a:rPr>
              <a:t>gradient magnitude</a:t>
            </a:r>
          </a:p>
        </p:txBody>
      </p:sp>
    </p:spTree>
    <p:extLst>
      <p:ext uri="{BB962C8B-B14F-4D97-AF65-F5344CB8AC3E}">
        <p14:creationId xmlns:p14="http://schemas.microsoft.com/office/powerpoint/2010/main" val="1970834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altLang="en-US" sz="3200" dirty="0" err="1"/>
              <a:t>pB</a:t>
            </a:r>
            <a:r>
              <a:rPr lang="en-US" altLang="en-US" sz="3200" dirty="0"/>
              <a:t> Boundary Detector vs. Humans</a:t>
            </a:r>
            <a:endParaRPr lang="en-US" altLang="en-US" sz="3200" dirty="0">
              <a:latin typeface="+mj-lt"/>
            </a:endParaRPr>
          </a:p>
        </p:txBody>
      </p:sp>
      <p:sp>
        <p:nvSpPr>
          <p:cNvPr id="5" name="Text Placeholder 4">
            <a:extLst>
              <a:ext uri="{FF2B5EF4-FFF2-40B4-BE49-F238E27FC236}">
                <a16:creationId xmlns:a16="http://schemas.microsoft.com/office/drawing/2014/main" id="{C73115E2-1434-BBB2-D9C0-E6DB356A4A01}"/>
              </a:ext>
            </a:extLst>
          </p:cNvPr>
          <p:cNvSpPr>
            <a:spLocks noGrp="1"/>
          </p:cNvSpPr>
          <p:nvPr>
            <p:ph type="body" sz="quarter" idx="13"/>
          </p:nvPr>
        </p:nvSpPr>
        <p:spPr/>
        <p:txBody>
          <a:bodyPr/>
          <a:lstStyle/>
          <a:p>
            <a:r>
              <a:rPr lang="en-US" dirty="0">
                <a:latin typeface="+mj-lt"/>
                <a:hlinkClick r:id="rId3"/>
              </a:rPr>
              <a:t>http://www.eecs.berkeley.edu/Research/Projects/CS/vision/grouping/papers/mfm-pami-boundary.pdf</a:t>
            </a:r>
            <a:endParaRPr lang="en-US" dirty="0">
              <a:latin typeface="+mj-lt"/>
            </a:endParaRPr>
          </a:p>
        </p:txBody>
      </p:sp>
      <p:pic>
        <p:nvPicPr>
          <p:cNvPr id="78851" name="Picture 2" descr="http://www.cs.berkeley.edu/projects/vision/grouping/segbench/BSDS300/html/images/plain/normal/color/16706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3280" y="1163054"/>
            <a:ext cx="342543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a:extLst>
              <a:ext uri="{FF2B5EF4-FFF2-40B4-BE49-F238E27FC236}">
                <a16:creationId xmlns:a16="http://schemas.microsoft.com/office/drawing/2014/main" id="{3549A5F5-FBBE-2234-4E1C-0DD70B2ADFC1}"/>
              </a:ext>
            </a:extLst>
          </p:cNvPr>
          <p:cNvGrpSpPr/>
          <p:nvPr/>
        </p:nvGrpSpPr>
        <p:grpSpPr>
          <a:xfrm>
            <a:off x="2167965" y="3906538"/>
            <a:ext cx="3425439" cy="2286000"/>
            <a:chOff x="1298961" y="3816031"/>
            <a:chExt cx="3425439" cy="2286000"/>
          </a:xfrm>
        </p:grpSpPr>
        <p:pic>
          <p:nvPicPr>
            <p:cNvPr id="78852" name="Picture 4" descr="http://www.eecs.berkeley.edu/Research/Projects/CS/vision/bsds/bench/color/human/167062.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8961" y="3816031"/>
              <a:ext cx="342543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3" name="TextBox 3"/>
            <p:cNvSpPr txBox="1">
              <a:spLocks noChangeArrowheads="1"/>
            </p:cNvSpPr>
            <p:nvPr/>
          </p:nvSpPr>
          <p:spPr bwMode="auto">
            <a:xfrm>
              <a:off x="1347181" y="3816031"/>
              <a:ext cx="14718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FFFF"/>
                  </a:solidFill>
                  <a:latin typeface="+mj-lt"/>
                </a:rPr>
                <a:t>Human (0.95)</a:t>
              </a:r>
            </a:p>
          </p:txBody>
        </p:sp>
      </p:grpSp>
      <p:grpSp>
        <p:nvGrpSpPr>
          <p:cNvPr id="6" name="Group 5">
            <a:extLst>
              <a:ext uri="{FF2B5EF4-FFF2-40B4-BE49-F238E27FC236}">
                <a16:creationId xmlns:a16="http://schemas.microsoft.com/office/drawing/2014/main" id="{9B406F33-E13F-7360-8034-43D9C3587294}"/>
              </a:ext>
            </a:extLst>
          </p:cNvPr>
          <p:cNvGrpSpPr/>
          <p:nvPr/>
        </p:nvGrpSpPr>
        <p:grpSpPr>
          <a:xfrm>
            <a:off x="6624000" y="3906538"/>
            <a:ext cx="3425211" cy="2286000"/>
            <a:chOff x="6372226" y="2455864"/>
            <a:chExt cx="3425211" cy="2286000"/>
          </a:xfrm>
        </p:grpSpPr>
        <p:pic>
          <p:nvPicPr>
            <p:cNvPr id="78854" name="Picture 6" descr="http://www.eecs.berkeley.edu/Research/Projects/CS/vision/bsds/bench/color/bgtg/167062.b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72226" y="2455864"/>
              <a:ext cx="342521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TextBox 7"/>
            <p:cNvSpPr txBox="1">
              <a:spLocks noChangeArrowheads="1"/>
            </p:cNvSpPr>
            <p:nvPr/>
          </p:nvSpPr>
          <p:spPr bwMode="auto">
            <a:xfrm>
              <a:off x="6386514" y="2463800"/>
              <a:ext cx="1029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mj-lt"/>
                </a:rPr>
                <a:t>Pb (0.88)</a:t>
              </a:r>
            </a:p>
          </p:txBody>
        </p:sp>
      </p:grpSp>
      <p:sp>
        <p:nvSpPr>
          <p:cNvPr id="2" name="TextBox 1">
            <a:extLst>
              <a:ext uri="{FF2B5EF4-FFF2-40B4-BE49-F238E27FC236}">
                <a16:creationId xmlns:a16="http://schemas.microsoft.com/office/drawing/2014/main" id="{5651FB9D-DA61-4356-9547-EE0D57785A49}"/>
              </a:ext>
            </a:extLst>
          </p:cNvPr>
          <p:cNvSpPr txBox="1"/>
          <p:nvPr/>
        </p:nvSpPr>
        <p:spPr>
          <a:xfrm>
            <a:off x="8207927" y="1904630"/>
            <a:ext cx="3886200" cy="923330"/>
          </a:xfrm>
          <a:prstGeom prst="rect">
            <a:avLst/>
          </a:prstGeom>
          <a:noFill/>
        </p:spPr>
        <p:txBody>
          <a:bodyPr wrap="square" rtlCol="0">
            <a:spAutoFit/>
          </a:bodyPr>
          <a:lstStyle/>
          <a:p>
            <a:pPr algn="ctr"/>
            <a:r>
              <a:rPr lang="en-US" dirty="0">
                <a:latin typeface="+mj-lt"/>
              </a:rPr>
              <a:t>Score = confidence of edge.</a:t>
            </a:r>
          </a:p>
          <a:p>
            <a:pPr algn="ctr"/>
            <a:r>
              <a:rPr lang="en-US" dirty="0">
                <a:latin typeface="+mj-lt"/>
              </a:rPr>
              <a:t>For humans, this is averaged across multiple participants.</a:t>
            </a:r>
          </a:p>
        </p:txBody>
      </p:sp>
    </p:spTree>
    <p:extLst>
      <p:ext uri="{BB962C8B-B14F-4D97-AF65-F5344CB8AC3E}">
        <p14:creationId xmlns:p14="http://schemas.microsoft.com/office/powerpoint/2010/main" val="4290115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sz="3200" dirty="0" err="1"/>
              <a:t>pB</a:t>
            </a:r>
            <a:r>
              <a:rPr lang="en-US" altLang="en-US" sz="3200" dirty="0"/>
              <a:t> Boundary Detector vs. Humans</a:t>
            </a:r>
          </a:p>
        </p:txBody>
      </p:sp>
      <p:sp>
        <p:nvSpPr>
          <p:cNvPr id="4" name="Text Placeholder 3">
            <a:extLst>
              <a:ext uri="{FF2B5EF4-FFF2-40B4-BE49-F238E27FC236}">
                <a16:creationId xmlns:a16="http://schemas.microsoft.com/office/drawing/2014/main" id="{9F435631-09E1-666C-8B51-334FC75E7793}"/>
              </a:ext>
            </a:extLst>
          </p:cNvPr>
          <p:cNvSpPr>
            <a:spLocks noGrp="1"/>
          </p:cNvSpPr>
          <p:nvPr>
            <p:ph type="body" sz="quarter" idx="13"/>
          </p:nvPr>
        </p:nvSpPr>
        <p:spPr/>
        <p:txBody>
          <a:bodyPr/>
          <a:lstStyle/>
          <a:p>
            <a:r>
              <a:rPr lang="en-US" dirty="0">
                <a:latin typeface="+mj-lt"/>
                <a:hlinkClick r:id="rId3"/>
              </a:rPr>
              <a:t>http://www.eecs.berkeley.edu/Research/Projects/CS/vision/grouping/papers/mfm-pami-boundary.pdf</a:t>
            </a:r>
            <a:endParaRPr lang="en-US" dirty="0">
              <a:latin typeface="+mj-lt"/>
            </a:endParaRPr>
          </a:p>
          <a:p>
            <a:endParaRPr lang="en-US" dirty="0"/>
          </a:p>
        </p:txBody>
      </p:sp>
      <p:sp>
        <p:nvSpPr>
          <p:cNvPr id="79875" name="TextBox 3"/>
          <p:cNvSpPr txBox="1">
            <a:spLocks noChangeArrowheads="1"/>
          </p:cNvSpPr>
          <p:nvPr/>
        </p:nvSpPr>
        <p:spPr bwMode="auto">
          <a:xfrm>
            <a:off x="1531939" y="3935414"/>
            <a:ext cx="928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a:t>
            </a:r>
          </a:p>
        </p:txBody>
      </p:sp>
      <p:sp>
        <p:nvSpPr>
          <p:cNvPr id="79876" name="TextBox 7"/>
          <p:cNvSpPr txBox="1">
            <a:spLocks noChangeArrowheads="1"/>
          </p:cNvSpPr>
          <p:nvPr/>
        </p:nvSpPr>
        <p:spPr bwMode="auto">
          <a:xfrm>
            <a:off x="6296026" y="2271714"/>
            <a:ext cx="466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a:t>
            </a:r>
          </a:p>
        </p:txBody>
      </p:sp>
      <p:pic>
        <p:nvPicPr>
          <p:cNvPr id="79877" name="Picture 2" descr="http://www.cs.berkeley.edu/projects/vision/grouping/segbench/BSDS300/html/images/plain/normal/color/4204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3280" y="1508607"/>
            <a:ext cx="342543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0" name="TextBox 12"/>
          <p:cNvSpPr txBox="1">
            <a:spLocks noChangeArrowheads="1"/>
          </p:cNvSpPr>
          <p:nvPr/>
        </p:nvSpPr>
        <p:spPr bwMode="auto">
          <a:xfrm>
            <a:off x="9423401" y="2455864"/>
            <a:ext cx="11985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Global Pb</a:t>
            </a:r>
          </a:p>
        </p:txBody>
      </p:sp>
      <p:grpSp>
        <p:nvGrpSpPr>
          <p:cNvPr id="7" name="Group 6">
            <a:extLst>
              <a:ext uri="{FF2B5EF4-FFF2-40B4-BE49-F238E27FC236}">
                <a16:creationId xmlns:a16="http://schemas.microsoft.com/office/drawing/2014/main" id="{425859FF-BDB4-D711-30BE-347376C33DF4}"/>
              </a:ext>
            </a:extLst>
          </p:cNvPr>
          <p:cNvGrpSpPr/>
          <p:nvPr/>
        </p:nvGrpSpPr>
        <p:grpSpPr>
          <a:xfrm>
            <a:off x="2293016" y="4068502"/>
            <a:ext cx="7605966" cy="2304466"/>
            <a:chOff x="2416716" y="3894138"/>
            <a:chExt cx="7605966" cy="2304466"/>
          </a:xfrm>
        </p:grpSpPr>
        <p:grpSp>
          <p:nvGrpSpPr>
            <p:cNvPr id="6" name="Group 5">
              <a:extLst>
                <a:ext uri="{FF2B5EF4-FFF2-40B4-BE49-F238E27FC236}">
                  <a16:creationId xmlns:a16="http://schemas.microsoft.com/office/drawing/2014/main" id="{AB3E310C-942C-4205-F7CC-505ACACD389F}"/>
                </a:ext>
              </a:extLst>
            </p:cNvPr>
            <p:cNvGrpSpPr/>
            <p:nvPr/>
          </p:nvGrpSpPr>
          <p:grpSpPr>
            <a:xfrm>
              <a:off x="2416716" y="3894138"/>
              <a:ext cx="3522122" cy="2304466"/>
              <a:chOff x="2416716" y="3894138"/>
              <a:chExt cx="3522122" cy="2304466"/>
            </a:xfrm>
          </p:grpSpPr>
          <p:pic>
            <p:nvPicPr>
              <p:cNvPr id="79878" name="Picture 4" descr="http://www.eecs.berkeley.edu/Research/Projects/CS/vision/bsds/bench/color/human/42049.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6716" y="3912604"/>
                <a:ext cx="342543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9" name="TextBox 11"/>
              <p:cNvSpPr txBox="1">
                <a:spLocks noChangeArrowheads="1"/>
              </p:cNvSpPr>
              <p:nvPr/>
            </p:nvSpPr>
            <p:spPr bwMode="auto">
              <a:xfrm>
                <a:off x="4343400" y="3894138"/>
                <a:ext cx="1595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FFFF"/>
                    </a:solidFill>
                    <a:latin typeface="Arial" panose="020B0604020202020204" pitchFamily="34" charset="0"/>
                  </a:rPr>
                  <a:t>Human (0.96)</a:t>
                </a:r>
              </a:p>
            </p:txBody>
          </p:sp>
        </p:grpSp>
        <p:grpSp>
          <p:nvGrpSpPr>
            <p:cNvPr id="5" name="Group 4">
              <a:extLst>
                <a:ext uri="{FF2B5EF4-FFF2-40B4-BE49-F238E27FC236}">
                  <a16:creationId xmlns:a16="http://schemas.microsoft.com/office/drawing/2014/main" id="{656EF91C-6EC8-4707-580B-A822E1815248}"/>
                </a:ext>
              </a:extLst>
            </p:cNvPr>
            <p:cNvGrpSpPr/>
            <p:nvPr/>
          </p:nvGrpSpPr>
          <p:grpSpPr>
            <a:xfrm>
              <a:off x="6597397" y="3912604"/>
              <a:ext cx="3425285" cy="2286000"/>
              <a:chOff x="7188741" y="2404479"/>
              <a:chExt cx="3425285" cy="2286000"/>
            </a:xfrm>
          </p:grpSpPr>
          <p:pic>
            <p:nvPicPr>
              <p:cNvPr id="79881" name="Picture 8" descr="http://www.eecs.berkeley.edu/Research/Projects/CS/vision/bsds/bench/color/bgtg/42049.b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8741" y="2404479"/>
                <a:ext cx="342528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2" name="TextBox 14"/>
              <p:cNvSpPr txBox="1">
                <a:spLocks noChangeArrowheads="1"/>
              </p:cNvSpPr>
              <p:nvPr/>
            </p:nvSpPr>
            <p:spPr bwMode="auto">
              <a:xfrm>
                <a:off x="9480551" y="2420938"/>
                <a:ext cx="1133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FFFF"/>
                    </a:solidFill>
                    <a:latin typeface="Arial" panose="020B0604020202020204" pitchFamily="34" charset="0"/>
                  </a:rPr>
                  <a:t>Pb (0.88)</a:t>
                </a:r>
              </a:p>
            </p:txBody>
          </p:sp>
        </p:grpSp>
      </p:grpSp>
      <p:sp>
        <p:nvSpPr>
          <p:cNvPr id="11" name="TextBox 10">
            <a:extLst>
              <a:ext uri="{FF2B5EF4-FFF2-40B4-BE49-F238E27FC236}">
                <a16:creationId xmlns:a16="http://schemas.microsoft.com/office/drawing/2014/main" id="{E0F37B92-464B-4FBE-82CC-7EC6E7FDAAC5}"/>
              </a:ext>
            </a:extLst>
          </p:cNvPr>
          <p:cNvSpPr txBox="1"/>
          <p:nvPr/>
        </p:nvSpPr>
        <p:spPr>
          <a:xfrm>
            <a:off x="7955882" y="2199175"/>
            <a:ext cx="3886200" cy="923330"/>
          </a:xfrm>
          <a:prstGeom prst="rect">
            <a:avLst/>
          </a:prstGeom>
          <a:noFill/>
        </p:spPr>
        <p:txBody>
          <a:bodyPr wrap="square" rtlCol="0">
            <a:spAutoFit/>
          </a:bodyPr>
          <a:lstStyle/>
          <a:p>
            <a:pPr algn="ctr"/>
            <a:r>
              <a:rPr lang="en-US" dirty="0"/>
              <a:t>Score = confidence of edge.</a:t>
            </a:r>
          </a:p>
          <a:p>
            <a:pPr algn="ctr"/>
            <a:r>
              <a:rPr lang="en-US" dirty="0"/>
              <a:t>For humans, this is averaged across multiple participants.</a:t>
            </a:r>
          </a:p>
        </p:txBody>
      </p:sp>
    </p:spTree>
    <p:extLst>
      <p:ext uri="{BB962C8B-B14F-4D97-AF65-F5344CB8AC3E}">
        <p14:creationId xmlns:p14="http://schemas.microsoft.com/office/powerpoint/2010/main" val="3648827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5A705-86AC-EB40-6C27-6F750F44E84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DFE2A9D-361F-19D5-0A40-A0EA14301878}"/>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5D0C9A2E-0A7C-56C1-2C02-F2EA80A57D7C}"/>
              </a:ext>
            </a:extLst>
          </p:cNvPr>
          <p:cNvSpPr>
            <a:spLocks noGrp="1"/>
          </p:cNvSpPr>
          <p:nvPr>
            <p:ph type="body" sz="quarter" idx="13"/>
          </p:nvPr>
        </p:nvSpPr>
        <p:spPr/>
        <p:txBody>
          <a:bodyPr/>
          <a:lstStyle/>
          <a:p>
            <a:endParaRPr lang="en-US"/>
          </a:p>
        </p:txBody>
      </p:sp>
      <p:pic>
        <p:nvPicPr>
          <p:cNvPr id="80899" name="Picture 2" descr="http://www.cs.berkeley.edu/projects/vision/grouping/segbench/BSDS300/html/images/plain/normal/color/2530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533401"/>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4" descr="http://www.eecs.berkeley.edu/Research/Projects/CS/vision/bsds/bench/color/human/253055.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8764" y="3619501"/>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6" descr="http://www.eecs.berkeley.edu/Research/Projects/CS/vision/bsds/bench/color/cgtg/253055.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2520951"/>
            <a:ext cx="4343400"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TextBox 6"/>
          <p:cNvSpPr txBox="1">
            <a:spLocks noChangeArrowheads="1"/>
          </p:cNvSpPr>
          <p:nvPr/>
        </p:nvSpPr>
        <p:spPr bwMode="auto">
          <a:xfrm>
            <a:off x="4343400" y="3894138"/>
            <a:ext cx="1595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Human (0.95)</a:t>
            </a:r>
          </a:p>
        </p:txBody>
      </p:sp>
      <p:sp>
        <p:nvSpPr>
          <p:cNvPr id="80903" name="TextBox 7"/>
          <p:cNvSpPr txBox="1">
            <a:spLocks noChangeArrowheads="1"/>
          </p:cNvSpPr>
          <p:nvPr/>
        </p:nvSpPr>
        <p:spPr bwMode="auto">
          <a:xfrm>
            <a:off x="9466264" y="2551114"/>
            <a:ext cx="1133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Arial" panose="020B0604020202020204" pitchFamily="34" charset="0"/>
              </a:rPr>
              <a:t>Pb (0.63)</a:t>
            </a:r>
          </a:p>
        </p:txBody>
      </p:sp>
      <p:sp>
        <p:nvSpPr>
          <p:cNvPr id="8" name="TextBox 7">
            <a:extLst>
              <a:ext uri="{FF2B5EF4-FFF2-40B4-BE49-F238E27FC236}">
                <a16:creationId xmlns:a16="http://schemas.microsoft.com/office/drawing/2014/main" id="{93D7B732-BC89-4A25-8232-24D58AE08A56}"/>
              </a:ext>
            </a:extLst>
          </p:cNvPr>
          <p:cNvSpPr txBox="1"/>
          <p:nvPr/>
        </p:nvSpPr>
        <p:spPr>
          <a:xfrm>
            <a:off x="6483590" y="561584"/>
            <a:ext cx="3886200" cy="923330"/>
          </a:xfrm>
          <a:prstGeom prst="rect">
            <a:avLst/>
          </a:prstGeom>
          <a:noFill/>
        </p:spPr>
        <p:txBody>
          <a:bodyPr wrap="square" rtlCol="0">
            <a:spAutoFit/>
          </a:bodyPr>
          <a:lstStyle/>
          <a:p>
            <a:r>
              <a:rPr lang="en-US" dirty="0"/>
              <a:t>Score = confidence of edge.</a:t>
            </a:r>
          </a:p>
          <a:p>
            <a:r>
              <a:rPr lang="en-US" dirty="0"/>
              <a:t>For humans, this is averaged across multiple participants.</a:t>
            </a:r>
          </a:p>
        </p:txBody>
      </p:sp>
    </p:spTree>
    <p:extLst>
      <p:ext uri="{BB962C8B-B14F-4D97-AF65-F5344CB8AC3E}">
        <p14:creationId xmlns:p14="http://schemas.microsoft.com/office/powerpoint/2010/main" val="3555353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CFAD562-28B6-9752-285C-37DCF332CA11}"/>
              </a:ext>
            </a:extLst>
          </p:cNvPr>
          <p:cNvSpPr>
            <a:spLocks noGrp="1"/>
          </p:cNvSpPr>
          <p:nvPr>
            <p:ph type="body" sz="quarter" idx="13"/>
          </p:nvPr>
        </p:nvSpPr>
        <p:spPr/>
        <p:txBody>
          <a:bodyPr/>
          <a:lstStyle/>
          <a:p>
            <a:endParaRPr lang="en-US"/>
          </a:p>
        </p:txBody>
      </p:sp>
      <p:pic>
        <p:nvPicPr>
          <p:cNvPr id="81923" name="Picture 2" descr="http://www.eecs.berkeley.edu/Research/Projects/CS/vision/bsds/bench/color/bgtg/108082.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012951"/>
            <a:ext cx="4419600"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Picture 4" descr="http://www.cs.berkeley.edu/projects/vision/grouping/segbench/BSDS300/html/images/plain/normal/color/10808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533401"/>
            <a:ext cx="4581525"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6" descr="http://www.eecs.berkeley.edu/Research/Projects/CS/vision/bsds/bench/color/human/108082.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1137" y="3783014"/>
            <a:ext cx="4581526"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TextBox 6"/>
          <p:cNvSpPr txBox="1">
            <a:spLocks noChangeArrowheads="1"/>
          </p:cNvSpPr>
          <p:nvPr/>
        </p:nvSpPr>
        <p:spPr bwMode="auto">
          <a:xfrm>
            <a:off x="4343400" y="3894138"/>
            <a:ext cx="14718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mj-lt"/>
              </a:rPr>
              <a:t>Human (0.90)</a:t>
            </a:r>
          </a:p>
        </p:txBody>
      </p:sp>
      <p:sp>
        <p:nvSpPr>
          <p:cNvPr id="81927" name="TextBox 7"/>
          <p:cNvSpPr txBox="1">
            <a:spLocks noChangeArrowheads="1"/>
          </p:cNvSpPr>
          <p:nvPr/>
        </p:nvSpPr>
        <p:spPr bwMode="auto">
          <a:xfrm>
            <a:off x="9466264" y="2238375"/>
            <a:ext cx="1029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FFFFFF"/>
                </a:solidFill>
                <a:latin typeface="+mj-lt"/>
              </a:rPr>
              <a:t>Pb (0.35)</a:t>
            </a:r>
          </a:p>
        </p:txBody>
      </p:sp>
      <p:sp>
        <p:nvSpPr>
          <p:cNvPr id="81928" name="Rectangle 8"/>
          <p:cNvSpPr>
            <a:spLocks noChangeArrowheads="1"/>
          </p:cNvSpPr>
          <p:nvPr/>
        </p:nvSpPr>
        <p:spPr bwMode="auto">
          <a:xfrm>
            <a:off x="6096000" y="6008688"/>
            <a:ext cx="4572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solidFill>
                  <a:srgbClr val="000000"/>
                </a:solidFill>
                <a:latin typeface="+mj-lt"/>
              </a:rPr>
              <a:t>For more: </a:t>
            </a:r>
            <a:r>
              <a:rPr lang="en-US" altLang="en-US" sz="1600">
                <a:solidFill>
                  <a:srgbClr val="000000"/>
                </a:solidFill>
                <a:latin typeface="+mj-lt"/>
                <a:hlinkClick r:id="rId6"/>
              </a:rPr>
              <a:t>http://www.eecs.berkeley.edu/Research/Projects/CS/vision/bsds/bench/html/108082-color.html</a:t>
            </a:r>
            <a:endParaRPr lang="en-US" altLang="en-US" sz="1600">
              <a:solidFill>
                <a:srgbClr val="000000"/>
              </a:solidFill>
              <a:latin typeface="+mj-lt"/>
            </a:endParaRPr>
          </a:p>
        </p:txBody>
      </p:sp>
      <p:sp>
        <p:nvSpPr>
          <p:cNvPr id="9" name="TextBox 8">
            <a:extLst>
              <a:ext uri="{FF2B5EF4-FFF2-40B4-BE49-F238E27FC236}">
                <a16:creationId xmlns:a16="http://schemas.microsoft.com/office/drawing/2014/main" id="{DE29AC64-8BB1-4963-847B-D464119CA54B}"/>
              </a:ext>
            </a:extLst>
          </p:cNvPr>
          <p:cNvSpPr txBox="1"/>
          <p:nvPr/>
        </p:nvSpPr>
        <p:spPr>
          <a:xfrm>
            <a:off x="6483590" y="561584"/>
            <a:ext cx="3886200" cy="923330"/>
          </a:xfrm>
          <a:prstGeom prst="rect">
            <a:avLst/>
          </a:prstGeom>
          <a:noFill/>
        </p:spPr>
        <p:txBody>
          <a:bodyPr wrap="square" rtlCol="0">
            <a:spAutoFit/>
          </a:bodyPr>
          <a:lstStyle/>
          <a:p>
            <a:r>
              <a:rPr lang="en-US" dirty="0">
                <a:latin typeface="+mj-lt"/>
              </a:rPr>
              <a:t>Score = confidence of edge.</a:t>
            </a:r>
          </a:p>
          <a:p>
            <a:r>
              <a:rPr lang="en-US" dirty="0">
                <a:latin typeface="+mj-lt"/>
              </a:rPr>
              <a:t>For humans, this is averaged across multiple participants.</a:t>
            </a:r>
          </a:p>
        </p:txBody>
      </p:sp>
    </p:spTree>
    <p:extLst>
      <p:ext uri="{BB962C8B-B14F-4D97-AF65-F5344CB8AC3E}">
        <p14:creationId xmlns:p14="http://schemas.microsoft.com/office/powerpoint/2010/main" val="31197842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altLang="en-US" dirty="0"/>
              <a:t>45 Years of Boundary Detection*</a:t>
            </a:r>
          </a:p>
        </p:txBody>
      </p:sp>
      <p:sp>
        <p:nvSpPr>
          <p:cNvPr id="6" name="Text Placeholder 5">
            <a:extLst>
              <a:ext uri="{FF2B5EF4-FFF2-40B4-BE49-F238E27FC236}">
                <a16:creationId xmlns:a16="http://schemas.microsoft.com/office/drawing/2014/main" id="{713CA9CE-E7F3-9683-9854-9BDE35D2A7F5}"/>
              </a:ext>
            </a:extLst>
          </p:cNvPr>
          <p:cNvSpPr>
            <a:spLocks noGrp="1"/>
          </p:cNvSpPr>
          <p:nvPr>
            <p:ph type="body" sz="quarter" idx="13"/>
          </p:nvPr>
        </p:nvSpPr>
        <p:spPr/>
        <p:txBody>
          <a:bodyPr/>
          <a:lstStyle/>
          <a:p>
            <a:r>
              <a:rPr lang="en-US" dirty="0"/>
              <a:t>Arbelaez, Maire, Fowlkes, and Malik, TPAMI 2011.</a:t>
            </a:r>
          </a:p>
        </p:txBody>
      </p:sp>
      <p:pic>
        <p:nvPicPr>
          <p:cNvPr id="83971" name="Picture 2" descr="C:\Users\hays\Desktop\143 Computer Vision\slides\10\boundary_detector_performanc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3125" y="1422400"/>
            <a:ext cx="5365750" cy="522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5A363C9-025E-4C41-85DE-7EB7416F95E2}"/>
              </a:ext>
            </a:extLst>
          </p:cNvPr>
          <p:cNvSpPr txBox="1"/>
          <p:nvPr/>
        </p:nvSpPr>
        <p:spPr>
          <a:xfrm>
            <a:off x="10204315" y="6488668"/>
            <a:ext cx="1987685" cy="369332"/>
          </a:xfrm>
          <a:prstGeom prst="rect">
            <a:avLst/>
          </a:prstGeom>
          <a:noFill/>
        </p:spPr>
        <p:txBody>
          <a:bodyPr wrap="square" rtlCol="0">
            <a:spAutoFit/>
          </a:bodyPr>
          <a:lstStyle/>
          <a:p>
            <a:pPr algn="r"/>
            <a:r>
              <a:rPr lang="en-US" dirty="0"/>
              <a:t>* Pre-deep learning</a:t>
            </a:r>
          </a:p>
        </p:txBody>
      </p:sp>
    </p:spTree>
    <p:extLst>
      <p:ext uri="{BB962C8B-B14F-4D97-AF65-F5344CB8AC3E}">
        <p14:creationId xmlns:p14="http://schemas.microsoft.com/office/powerpoint/2010/main" val="3796685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5764AC-B850-44B2-B8AE-834D88B394AF}"/>
              </a:ext>
            </a:extLst>
          </p:cNvPr>
          <p:cNvPicPr>
            <a:picLocks noChangeAspect="1"/>
          </p:cNvPicPr>
          <p:nvPr/>
        </p:nvPicPr>
        <p:blipFill>
          <a:blip r:embed="rId3"/>
          <a:stretch>
            <a:fillRect/>
          </a:stretch>
        </p:blipFill>
        <p:spPr>
          <a:xfrm>
            <a:off x="1019306" y="1216842"/>
            <a:ext cx="10153387" cy="5107369"/>
          </a:xfrm>
          <a:prstGeom prst="rect">
            <a:avLst/>
          </a:prstGeom>
        </p:spPr>
      </p:pic>
      <p:sp>
        <p:nvSpPr>
          <p:cNvPr id="10" name="Title 9">
            <a:extLst>
              <a:ext uri="{FF2B5EF4-FFF2-40B4-BE49-F238E27FC236}">
                <a16:creationId xmlns:a16="http://schemas.microsoft.com/office/drawing/2014/main" id="{0F4D811F-64D3-7F3D-6E30-CA3565C3523E}"/>
              </a:ext>
            </a:extLst>
          </p:cNvPr>
          <p:cNvSpPr>
            <a:spLocks noGrp="1"/>
          </p:cNvSpPr>
          <p:nvPr>
            <p:ph type="title"/>
          </p:nvPr>
        </p:nvSpPr>
        <p:spPr/>
        <p:txBody>
          <a:bodyPr/>
          <a:lstStyle/>
          <a:p>
            <a:r>
              <a:rPr lang="en-US" dirty="0"/>
              <a:t>Image Editing</a:t>
            </a:r>
          </a:p>
        </p:txBody>
      </p:sp>
      <p:sp>
        <p:nvSpPr>
          <p:cNvPr id="7" name="Text Placeholder 6">
            <a:extLst>
              <a:ext uri="{FF2B5EF4-FFF2-40B4-BE49-F238E27FC236}">
                <a16:creationId xmlns:a16="http://schemas.microsoft.com/office/drawing/2014/main" id="{1F4B3081-A1A2-C1C2-EE61-8CAA6FF57CCC}"/>
              </a:ext>
            </a:extLst>
          </p:cNvPr>
          <p:cNvSpPr>
            <a:spLocks noGrp="1"/>
          </p:cNvSpPr>
          <p:nvPr>
            <p:ph type="body" sz="quarter" idx="13"/>
          </p:nvPr>
        </p:nvSpPr>
        <p:spPr/>
        <p:txBody>
          <a:bodyPr/>
          <a:lstStyle/>
          <a:p>
            <a:r>
              <a:rPr lang="en-US" dirty="0"/>
              <a:t>Image Editing in the Contour Domain, TPAMI 2001.</a:t>
            </a:r>
          </a:p>
          <a:p>
            <a:endParaRPr lang="en-US" dirty="0"/>
          </a:p>
        </p:txBody>
      </p:sp>
    </p:spTree>
    <p:extLst>
      <p:ext uri="{BB962C8B-B14F-4D97-AF65-F5344CB8AC3E}">
        <p14:creationId xmlns:p14="http://schemas.microsoft.com/office/powerpoint/2010/main" val="38838184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B5DB8-4384-7A01-9670-393D22560088}"/>
              </a:ext>
            </a:extLst>
          </p:cNvPr>
          <p:cNvSpPr>
            <a:spLocks noGrp="1"/>
          </p:cNvSpPr>
          <p:nvPr>
            <p:ph type="title"/>
          </p:nvPr>
        </p:nvSpPr>
        <p:spPr/>
        <p:txBody>
          <a:bodyPr/>
          <a:lstStyle/>
          <a:p>
            <a:r>
              <a:rPr lang="en-US" dirty="0"/>
              <a:t>Image Editing</a:t>
            </a:r>
          </a:p>
        </p:txBody>
      </p:sp>
      <p:sp>
        <p:nvSpPr>
          <p:cNvPr id="3" name="Text Placeholder 2">
            <a:extLst>
              <a:ext uri="{FF2B5EF4-FFF2-40B4-BE49-F238E27FC236}">
                <a16:creationId xmlns:a16="http://schemas.microsoft.com/office/drawing/2014/main" id="{3825E50C-714D-E44B-E8FF-CD11EE0A34B1}"/>
              </a:ext>
            </a:extLst>
          </p:cNvPr>
          <p:cNvSpPr>
            <a:spLocks noGrp="1"/>
          </p:cNvSpPr>
          <p:nvPr>
            <p:ph type="body" sz="quarter" idx="13"/>
          </p:nvPr>
        </p:nvSpPr>
        <p:spPr/>
        <p:txBody>
          <a:bodyPr/>
          <a:lstStyle/>
          <a:p>
            <a:r>
              <a:rPr lang="en-US" dirty="0"/>
              <a:t>Image Editing in the Contour Domain, TPAMI 2001.</a:t>
            </a:r>
          </a:p>
        </p:txBody>
      </p:sp>
      <p:pic>
        <p:nvPicPr>
          <p:cNvPr id="4" name="Picture 3">
            <a:extLst>
              <a:ext uri="{FF2B5EF4-FFF2-40B4-BE49-F238E27FC236}">
                <a16:creationId xmlns:a16="http://schemas.microsoft.com/office/drawing/2014/main" id="{7BA9BAB2-4841-475E-9933-8086ACAAEB94}"/>
              </a:ext>
            </a:extLst>
          </p:cNvPr>
          <p:cNvPicPr>
            <a:picLocks noChangeAspect="1"/>
          </p:cNvPicPr>
          <p:nvPr/>
        </p:nvPicPr>
        <p:blipFill>
          <a:blip r:embed="rId3"/>
          <a:stretch>
            <a:fillRect/>
          </a:stretch>
        </p:blipFill>
        <p:spPr>
          <a:xfrm>
            <a:off x="1683604" y="1161759"/>
            <a:ext cx="8824791" cy="5486400"/>
          </a:xfrm>
          <a:prstGeom prst="rect">
            <a:avLst/>
          </a:prstGeom>
        </p:spPr>
      </p:pic>
    </p:spTree>
    <p:extLst>
      <p:ext uri="{BB962C8B-B14F-4D97-AF65-F5344CB8AC3E}">
        <p14:creationId xmlns:p14="http://schemas.microsoft.com/office/powerpoint/2010/main" val="3697030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en-US" altLang="en-US" dirty="0"/>
              <a:t>State of Edge Detection</a:t>
            </a:r>
          </a:p>
        </p:txBody>
      </p:sp>
      <p:sp>
        <p:nvSpPr>
          <p:cNvPr id="58371" name="Content Placeholder 2"/>
          <p:cNvSpPr>
            <a:spLocks noGrp="1"/>
          </p:cNvSpPr>
          <p:nvPr>
            <p:ph idx="1"/>
          </p:nvPr>
        </p:nvSpPr>
        <p:spPr/>
        <p:txBody>
          <a:bodyPr>
            <a:normAutofit/>
          </a:bodyPr>
          <a:lstStyle/>
          <a:p>
            <a:pPr marL="0" indent="0">
              <a:buNone/>
              <a:defRPr/>
            </a:pPr>
            <a:r>
              <a:rPr lang="en-US" altLang="en-US" dirty="0"/>
              <a:t>Local edge detection works well</a:t>
            </a:r>
          </a:p>
          <a:p>
            <a:pPr lvl="1">
              <a:buFont typeface="Arial" charset="0"/>
              <a:buChar char="–"/>
              <a:defRPr/>
            </a:pPr>
            <a:r>
              <a:rPr lang="en-US" altLang="en-US" dirty="0"/>
              <a:t>‘False positives’ from illumination and texture edges (depends on our application).</a:t>
            </a:r>
          </a:p>
          <a:p>
            <a:pPr marL="0" indent="0">
              <a:buNone/>
              <a:defRPr/>
            </a:pPr>
            <a:endParaRPr lang="en-US" altLang="en-US" dirty="0"/>
          </a:p>
          <a:p>
            <a:pPr marL="0" indent="0">
              <a:buNone/>
              <a:defRPr/>
            </a:pPr>
            <a:r>
              <a:rPr lang="en-US" altLang="en-US" dirty="0"/>
              <a:t>Some methods to consider longer contours</a:t>
            </a:r>
          </a:p>
          <a:p>
            <a:pPr marL="0" indent="0">
              <a:buNone/>
              <a:defRPr/>
            </a:pPr>
            <a:endParaRPr lang="en-US" altLang="en-US" dirty="0"/>
          </a:p>
          <a:p>
            <a:pPr marL="0" indent="0">
              <a:buNone/>
              <a:defRPr/>
            </a:pPr>
            <a:r>
              <a:rPr lang="en-US" altLang="en-US" dirty="0"/>
              <a:t>Modern methods that “learn” from data.</a:t>
            </a:r>
          </a:p>
          <a:p>
            <a:pPr marL="0" indent="0">
              <a:buNone/>
              <a:defRPr/>
            </a:pPr>
            <a:endParaRPr lang="en-US" altLang="en-US" dirty="0"/>
          </a:p>
          <a:p>
            <a:pPr marL="0" indent="0">
              <a:buNone/>
              <a:defRPr/>
            </a:pPr>
            <a:r>
              <a:rPr lang="en-US" altLang="en-US" dirty="0"/>
              <a:t>Poor use of object and high-level information.</a:t>
            </a:r>
          </a:p>
          <a:p>
            <a:pPr marL="0" indent="0">
              <a:buNone/>
              <a:defRPr/>
            </a:pPr>
            <a:endParaRPr lang="en-US" altLang="en-US" dirty="0"/>
          </a:p>
          <a:p>
            <a:pPr>
              <a:buFont typeface="Arial" charset="0"/>
              <a:buChar char="•"/>
              <a:defRPr/>
            </a:pPr>
            <a:endParaRPr lang="en-US" altLang="en-US" dirty="0"/>
          </a:p>
        </p:txBody>
      </p:sp>
      <p:sp>
        <p:nvSpPr>
          <p:cNvPr id="4" name="Text Placeholder 3">
            <a:extLst>
              <a:ext uri="{FF2B5EF4-FFF2-40B4-BE49-F238E27FC236}">
                <a16:creationId xmlns:a16="http://schemas.microsoft.com/office/drawing/2014/main" id="{EA39004E-71EA-2B48-9A4F-3DC006B0A347}"/>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709665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Edge detection to identify</a:t>
            </a:r>
            <a:br>
              <a:rPr lang="en-US" dirty="0"/>
            </a:br>
            <a:r>
              <a:rPr lang="en-US" dirty="0"/>
              <a:t>sharp changes in image intensity</a:t>
            </a:r>
            <a:br>
              <a:rPr lang="en-US" dirty="0"/>
            </a:br>
            <a:endParaRPr lang="en-US" dirty="0"/>
          </a:p>
          <a:p>
            <a:r>
              <a:rPr lang="en-US" dirty="0"/>
              <a:t>Edges help with three Rs</a:t>
            </a:r>
          </a:p>
          <a:p>
            <a:endParaRPr lang="en-US" dirty="0"/>
          </a:p>
          <a:p>
            <a:r>
              <a:rPr lang="en-US" dirty="0"/>
              <a:t>Derivative of Gaussian </a:t>
            </a:r>
            <a:br>
              <a:rPr lang="en-US" dirty="0"/>
            </a:br>
            <a:r>
              <a:rPr lang="en-US" dirty="0"/>
              <a:t>and linear combination</a:t>
            </a:r>
            <a:br>
              <a:rPr lang="en-US" dirty="0"/>
            </a:br>
            <a:r>
              <a:rPr lang="en-US" dirty="0"/>
              <a:t>of convolutions</a:t>
            </a:r>
          </a:p>
          <a:p>
            <a:endParaRPr lang="en-US" dirty="0"/>
          </a:p>
          <a:p>
            <a:r>
              <a:rPr lang="en-US" dirty="0"/>
              <a:t>Properties of good edges</a:t>
            </a:r>
          </a:p>
        </p:txBody>
      </p:sp>
      <p:sp>
        <p:nvSpPr>
          <p:cNvPr id="11" name="Text Placeholder 10">
            <a:extLst>
              <a:ext uri="{FF2B5EF4-FFF2-40B4-BE49-F238E27FC236}">
                <a16:creationId xmlns:a16="http://schemas.microsoft.com/office/drawing/2014/main" id="{B0F76A7E-F917-F04B-04F7-708C309F1CEF}"/>
              </a:ext>
            </a:extLst>
          </p:cNvPr>
          <p:cNvSpPr>
            <a:spLocks noGrp="1"/>
          </p:cNvSpPr>
          <p:nvPr>
            <p:ph type="body" sz="quarter" idx="13"/>
          </p:nvPr>
        </p:nvSpPr>
        <p:spPr/>
        <p:txBody>
          <a:bodyPr/>
          <a:lstStyle/>
          <a:p>
            <a:endParaRPr lang="en-US"/>
          </a:p>
        </p:txBody>
      </p:sp>
      <p:graphicFrame>
        <p:nvGraphicFramePr>
          <p:cNvPr id="4" name="Object 4"/>
          <p:cNvGraphicFramePr>
            <a:graphicFrameLocks noChangeAspect="1"/>
          </p:cNvGraphicFramePr>
          <p:nvPr/>
        </p:nvGraphicFramePr>
        <p:xfrm>
          <a:off x="8534401" y="1417638"/>
          <a:ext cx="1300163" cy="1397412"/>
        </p:xfrm>
        <a:graphic>
          <a:graphicData uri="http://schemas.openxmlformats.org/presentationml/2006/ole">
            <mc:AlternateContent xmlns:mc="http://schemas.openxmlformats.org/markup-compatibility/2006">
              <mc:Choice xmlns:v="urn:schemas-microsoft-com:vml" Requires="v">
                <p:oleObj spid="_x0000_s7173" name="Bitmap Image" r:id="rId4" imgW="2161905" imgH="2324424" progId="PBrush">
                  <p:embed/>
                </p:oleObj>
              </mc:Choice>
              <mc:Fallback>
                <p:oleObj name="Bitmap Image" r:id="rId4" imgW="2161905" imgH="2324424" progId="PBrush">
                  <p:embed/>
                  <p:pic>
                    <p:nvPicPr>
                      <p:cNvPr id="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34401" y="1417638"/>
                        <a:ext cx="1300163" cy="1397412"/>
                      </a:xfrm>
                      <a:prstGeom prst="rect">
                        <a:avLst/>
                      </a:prstGeom>
                      <a:noFill/>
                      <a:ln>
                        <a:noFill/>
                      </a:ln>
                      <a:effectLst/>
                    </p:spPr>
                  </p:pic>
                </p:oleObj>
              </mc:Fallback>
            </mc:AlternateContent>
          </a:graphicData>
        </a:graphic>
      </p:graphicFrame>
      <p:grpSp>
        <p:nvGrpSpPr>
          <p:cNvPr id="5" name="Group 7"/>
          <p:cNvGrpSpPr>
            <a:grpSpLocks/>
          </p:cNvGrpSpPr>
          <p:nvPr/>
        </p:nvGrpSpPr>
        <p:grpSpPr bwMode="auto">
          <a:xfrm>
            <a:off x="6934200" y="3124200"/>
            <a:ext cx="3581400" cy="1828800"/>
            <a:chOff x="720" y="1317"/>
            <a:chExt cx="4474" cy="2907"/>
          </a:xfrm>
        </p:grpSpPr>
        <p:graphicFrame>
          <p:nvGraphicFramePr>
            <p:cNvPr id="6" name="Object 8"/>
            <p:cNvGraphicFramePr>
              <a:graphicFrameLocks noChangeAspect="1"/>
            </p:cNvGraphicFramePr>
            <p:nvPr/>
          </p:nvGraphicFramePr>
          <p:xfrm>
            <a:off x="1595" y="1317"/>
            <a:ext cx="3599" cy="2907"/>
          </p:xfrm>
          <a:graphic>
            <a:graphicData uri="http://schemas.openxmlformats.org/presentationml/2006/ole">
              <mc:AlternateContent xmlns:mc="http://schemas.openxmlformats.org/markup-compatibility/2006">
                <mc:Choice xmlns:v="urn:schemas-microsoft-com:vml" Requires="v">
                  <p:oleObj spid="_x0000_s7174" name="Photo Editor Photo" r:id="rId6" imgW="6001588" imgH="4847619" progId="">
                    <p:embed/>
                  </p:oleObj>
                </mc:Choice>
                <mc:Fallback>
                  <p:oleObj name="Photo Editor Photo" r:id="rId6" imgW="6001588" imgH="4847619" progId="">
                    <p:embed/>
                    <p:pic>
                      <p:nvPicPr>
                        <p:cNvPr id="6"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5" y="1317"/>
                          <a:ext cx="3599" cy="2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9"/>
            <p:cNvGraphicFramePr>
              <a:graphicFrameLocks noChangeAspect="1"/>
            </p:cNvGraphicFramePr>
            <p:nvPr/>
          </p:nvGraphicFramePr>
          <p:xfrm>
            <a:off x="720" y="3408"/>
            <a:ext cx="720" cy="507"/>
          </p:xfrm>
          <a:graphic>
            <a:graphicData uri="http://schemas.openxmlformats.org/presentationml/2006/ole">
              <mc:AlternateContent xmlns:mc="http://schemas.openxmlformats.org/markup-compatibility/2006">
                <mc:Choice xmlns:v="urn:schemas-microsoft-com:vml" Requires="v">
                  <p:oleObj spid="_x0000_s7175" name="Equation" r:id="rId8" imgW="558558" imgH="393529" progId="Equation.3">
                    <p:embed/>
                  </p:oleObj>
                </mc:Choice>
                <mc:Fallback>
                  <p:oleObj name="Equation" r:id="rId8" imgW="558558" imgH="393529" progId="Equation.3">
                    <p:embed/>
                    <p:pic>
                      <p:nvPicPr>
                        <p:cNvPr id="7"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0" y="3408"/>
                          <a:ext cx="720"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 Box 10"/>
            <p:cNvSpPr txBox="1">
              <a:spLocks noChangeArrowheads="1"/>
            </p:cNvSpPr>
            <p:nvPr/>
          </p:nvSpPr>
          <p:spPr bwMode="auto">
            <a:xfrm>
              <a:off x="1079" y="1680"/>
              <a:ext cx="311" cy="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Times New Roman" panose="02020603050405020304" pitchFamily="18" charset="0"/>
                </a:rPr>
                <a:t>f</a:t>
              </a:r>
            </a:p>
          </p:txBody>
        </p:sp>
        <p:graphicFrame>
          <p:nvGraphicFramePr>
            <p:cNvPr id="9" name="Object 11"/>
            <p:cNvGraphicFramePr>
              <a:graphicFrameLocks noChangeAspect="1"/>
            </p:cNvGraphicFramePr>
            <p:nvPr/>
          </p:nvGraphicFramePr>
          <p:xfrm>
            <a:off x="997" y="2496"/>
            <a:ext cx="443" cy="528"/>
          </p:xfrm>
          <a:graphic>
            <a:graphicData uri="http://schemas.openxmlformats.org/presentationml/2006/ole">
              <mc:AlternateContent xmlns:mc="http://schemas.openxmlformats.org/markup-compatibility/2006">
                <mc:Choice xmlns:v="urn:schemas-microsoft-com:vml" Requires="v">
                  <p:oleObj spid="_x0000_s7176" name="Equation" r:id="rId10" imgW="330057" imgH="393529" progId="Equation.3">
                    <p:embed/>
                  </p:oleObj>
                </mc:Choice>
                <mc:Fallback>
                  <p:oleObj name="Equation" r:id="rId10" imgW="330057" imgH="393529" progId="Equation.3">
                    <p:embed/>
                    <p:pic>
                      <p:nvPicPr>
                        <p:cNvPr id="9"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7" y="2496"/>
                          <a:ext cx="443"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pic>
        <p:nvPicPr>
          <p:cNvPr id="10" name="Picture 9"/>
          <p:cNvPicPr>
            <a:picLocks noChangeAspect="1"/>
          </p:cNvPicPr>
          <p:nvPr/>
        </p:nvPicPr>
        <p:blipFill rotWithShape="1">
          <a:blip r:embed="rId12"/>
          <a:srcRect b="67789"/>
          <a:stretch/>
        </p:blipFill>
        <p:spPr>
          <a:xfrm>
            <a:off x="6934200" y="5324825"/>
            <a:ext cx="3657600" cy="1182102"/>
          </a:xfrm>
          <a:prstGeom prst="rect">
            <a:avLst/>
          </a:prstGeom>
        </p:spPr>
      </p:pic>
    </p:spTree>
    <p:extLst>
      <p:ext uri="{BB962C8B-B14F-4D97-AF65-F5344CB8AC3E}">
        <p14:creationId xmlns:p14="http://schemas.microsoft.com/office/powerpoint/2010/main" val="1605387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6"/>
          <p:cNvSpPr>
            <a:spLocks noGrp="1" noChangeArrowheads="1"/>
          </p:cNvSpPr>
          <p:nvPr>
            <p:ph type="title"/>
          </p:nvPr>
        </p:nvSpPr>
        <p:spPr/>
        <p:txBody>
          <a:bodyPr/>
          <a:lstStyle/>
          <a:p>
            <a:r>
              <a:rPr lang="en-US" altLang="en-US" dirty="0"/>
              <a:t>A Better Edge Detector</a:t>
            </a:r>
          </a:p>
        </p:txBody>
      </p:sp>
      <p:sp>
        <p:nvSpPr>
          <p:cNvPr id="2" name="Content Placeholder 1">
            <a:extLst>
              <a:ext uri="{FF2B5EF4-FFF2-40B4-BE49-F238E27FC236}">
                <a16:creationId xmlns:a16="http://schemas.microsoft.com/office/drawing/2014/main" id="{F0FBB9C2-8067-18BD-3569-1D6104CFC8AB}"/>
              </a:ext>
            </a:extLst>
          </p:cNvPr>
          <p:cNvSpPr>
            <a:spLocks noGrp="1"/>
          </p:cNvSpPr>
          <p:nvPr>
            <p:ph idx="1"/>
          </p:nvPr>
        </p:nvSpPr>
        <p:spPr/>
        <p:txBody>
          <a:bodyPr>
            <a:normAutofit/>
          </a:bodyPr>
          <a:lstStyle/>
          <a:p>
            <a:r>
              <a:rPr lang="en-US" sz="2800" dirty="0"/>
              <a:t>The gradient magnitude is large along a thick “trail” or “ridge,” so how do we identify the actual edge points?</a:t>
            </a:r>
          </a:p>
          <a:p>
            <a:endParaRPr lang="en-US" sz="2800" dirty="0"/>
          </a:p>
          <a:p>
            <a:r>
              <a:rPr lang="en-US" sz="2800" dirty="0"/>
              <a:t>How do we link the edge points to form curves?</a:t>
            </a:r>
          </a:p>
          <a:p>
            <a:endParaRPr lang="en-US" sz="2800" dirty="0"/>
          </a:p>
          <a:p>
            <a:endParaRPr lang="en-US" sz="2800" dirty="0"/>
          </a:p>
        </p:txBody>
      </p:sp>
      <p:sp>
        <p:nvSpPr>
          <p:cNvPr id="6" name="Text Placeholder 5">
            <a:extLst>
              <a:ext uri="{FF2B5EF4-FFF2-40B4-BE49-F238E27FC236}">
                <a16:creationId xmlns:a16="http://schemas.microsoft.com/office/drawing/2014/main" id="{793369F2-32D2-3651-2732-25B8660E20A0}"/>
              </a:ext>
            </a:extLst>
          </p:cNvPr>
          <p:cNvSpPr>
            <a:spLocks noGrp="1"/>
          </p:cNvSpPr>
          <p:nvPr>
            <p:ph type="body" sz="quarter" idx="13"/>
          </p:nvPr>
        </p:nvSpPr>
        <p:spPr/>
        <p:txBody>
          <a:bodyPr/>
          <a:lstStyle/>
          <a:p>
            <a:r>
              <a:rPr lang="en-US" dirty="0"/>
              <a:t>David Forsyth</a:t>
            </a:r>
          </a:p>
        </p:txBody>
      </p:sp>
      <p:pic>
        <p:nvPicPr>
          <p:cNvPr id="409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4975" y="3319674"/>
            <a:ext cx="3042047" cy="3327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dirty="0">
                <a:latin typeface="+mj-lt"/>
              </a:rPr>
              <a:t>Canny Edge Detector</a:t>
            </a:r>
          </a:p>
        </p:txBody>
      </p:sp>
      <p:sp>
        <p:nvSpPr>
          <p:cNvPr id="2" name="Content Placeholder 1">
            <a:extLst>
              <a:ext uri="{FF2B5EF4-FFF2-40B4-BE49-F238E27FC236}">
                <a16:creationId xmlns:a16="http://schemas.microsoft.com/office/drawing/2014/main" id="{1D311400-9ED4-A291-9E6C-4C278315DD19}"/>
              </a:ext>
            </a:extLst>
          </p:cNvPr>
          <p:cNvSpPr>
            <a:spLocks noGrp="1"/>
          </p:cNvSpPr>
          <p:nvPr>
            <p:ph idx="1"/>
          </p:nvPr>
        </p:nvSpPr>
        <p:spPr/>
        <p:txBody>
          <a:bodyPr/>
          <a:lstStyle/>
          <a:p>
            <a:pPr marL="0" indent="0" algn="ctr">
              <a:buNone/>
              <a:defRPr/>
            </a:pPr>
            <a:r>
              <a:rPr lang="en-US" dirty="0">
                <a:latin typeface="+mj-lt"/>
              </a:rPr>
              <a:t>Probably the most widely used edge detector in computer vision.</a:t>
            </a:r>
          </a:p>
          <a:p>
            <a:pPr>
              <a:buFontTx/>
              <a:buChar char="•"/>
              <a:defRPr/>
            </a:pPr>
            <a:endParaRPr lang="en-US" dirty="0">
              <a:latin typeface="+mj-lt"/>
            </a:endParaRPr>
          </a:p>
          <a:p>
            <a:endParaRPr lang="en-US" dirty="0">
              <a:latin typeface="+mj-lt"/>
            </a:endParaRPr>
          </a:p>
        </p:txBody>
      </p:sp>
      <p:sp>
        <p:nvSpPr>
          <p:cNvPr id="3" name="Text Placeholder 2">
            <a:extLst>
              <a:ext uri="{FF2B5EF4-FFF2-40B4-BE49-F238E27FC236}">
                <a16:creationId xmlns:a16="http://schemas.microsoft.com/office/drawing/2014/main" id="{03382C08-2651-4319-B200-3A791E63A066}"/>
              </a:ext>
            </a:extLst>
          </p:cNvPr>
          <p:cNvSpPr>
            <a:spLocks noGrp="1"/>
          </p:cNvSpPr>
          <p:nvPr>
            <p:ph type="body" sz="quarter" idx="13"/>
          </p:nvPr>
        </p:nvSpPr>
        <p:spPr/>
        <p:txBody>
          <a:bodyPr/>
          <a:lstStyle/>
          <a:p>
            <a:r>
              <a:rPr lang="en-US" dirty="0">
                <a:latin typeface="+mj-lt"/>
              </a:rPr>
              <a:t>Fei-Fei Li</a:t>
            </a:r>
          </a:p>
          <a:p>
            <a:endParaRPr lang="en-US" dirty="0">
              <a:latin typeface="+mj-lt"/>
            </a:endParaRPr>
          </a:p>
        </p:txBody>
      </p:sp>
      <p:grpSp>
        <p:nvGrpSpPr>
          <p:cNvPr id="4" name="Group 3">
            <a:extLst>
              <a:ext uri="{FF2B5EF4-FFF2-40B4-BE49-F238E27FC236}">
                <a16:creationId xmlns:a16="http://schemas.microsoft.com/office/drawing/2014/main" id="{C4DDABA2-4DDE-615D-FF0D-B5749743CEFB}"/>
              </a:ext>
            </a:extLst>
          </p:cNvPr>
          <p:cNvGrpSpPr/>
          <p:nvPr/>
        </p:nvGrpSpPr>
        <p:grpSpPr>
          <a:xfrm>
            <a:off x="1981200" y="5532439"/>
            <a:ext cx="8229600" cy="1099939"/>
            <a:chOff x="1981200" y="5532439"/>
            <a:chExt cx="8229600" cy="1099939"/>
          </a:xfrm>
        </p:grpSpPr>
        <p:sp>
          <p:nvSpPr>
            <p:cNvPr id="45060" name="Rectangle 4"/>
            <p:cNvSpPr>
              <a:spLocks noChangeArrowheads="1"/>
            </p:cNvSpPr>
            <p:nvPr/>
          </p:nvSpPr>
          <p:spPr bwMode="auto">
            <a:xfrm>
              <a:off x="1981200" y="5532439"/>
              <a:ext cx="8229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dirty="0">
                  <a:latin typeface="+mj-lt"/>
                </a:rPr>
                <a:t>J. Canny, </a:t>
              </a:r>
              <a:r>
                <a:rPr lang="en-US" altLang="en-US" sz="2000" b="1" i="1" dirty="0">
                  <a:latin typeface="+mj-lt"/>
                  <a:hlinkClick r:id="rId3"/>
                </a:rPr>
                <a:t>A Computational Approach To Edge Detection</a:t>
              </a:r>
              <a:r>
                <a:rPr lang="en-US" altLang="en-US" sz="2000" dirty="0">
                  <a:latin typeface="+mj-lt"/>
                </a:rPr>
                <a:t>, IEEE Trans. Pattern Analysis and Machine Intelligence, 8:679-714, 1986. </a:t>
              </a:r>
            </a:p>
          </p:txBody>
        </p:sp>
        <p:sp>
          <p:nvSpPr>
            <p:cNvPr id="45062" name="Text Box 5"/>
            <p:cNvSpPr txBox="1">
              <a:spLocks noChangeArrowheads="1"/>
            </p:cNvSpPr>
            <p:nvPr/>
          </p:nvSpPr>
          <p:spPr bwMode="auto">
            <a:xfrm>
              <a:off x="5404144" y="6324601"/>
              <a:ext cx="13837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dirty="0">
                  <a:latin typeface="+mj-lt"/>
                </a:rPr>
                <a:t>40,530 citations!</a:t>
              </a:r>
            </a:p>
          </p:txBody>
        </p:sp>
      </p:grpSp>
      <p:pic>
        <p:nvPicPr>
          <p:cNvPr id="6" name="Picture 5">
            <a:extLst>
              <a:ext uri="{FF2B5EF4-FFF2-40B4-BE49-F238E27FC236}">
                <a16:creationId xmlns:a16="http://schemas.microsoft.com/office/drawing/2014/main" id="{CA047242-6E84-66F4-12FA-1544CADD31EA}"/>
              </a:ext>
            </a:extLst>
          </p:cNvPr>
          <p:cNvPicPr>
            <a:picLocks noChangeAspect="1"/>
          </p:cNvPicPr>
          <p:nvPr/>
        </p:nvPicPr>
        <p:blipFill>
          <a:blip r:embed="rId4"/>
          <a:stretch>
            <a:fillRect/>
          </a:stretch>
        </p:blipFill>
        <p:spPr>
          <a:xfrm>
            <a:off x="3964967" y="2142660"/>
            <a:ext cx="4262064" cy="3344536"/>
          </a:xfrm>
          <a:prstGeom prst="rect">
            <a:avLst/>
          </a:prstGeom>
        </p:spPr>
      </p:pic>
    </p:spTree>
    <p:extLst>
      <p:ext uri="{BB962C8B-B14F-4D97-AF65-F5344CB8AC3E}">
        <p14:creationId xmlns:p14="http://schemas.microsoft.com/office/powerpoint/2010/main" val="42550500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95892-C48D-4D22-8BE1-0D1E192E7D1C}"/>
              </a:ext>
            </a:extLst>
          </p:cNvPr>
          <p:cNvSpPr>
            <a:spLocks noGrp="1"/>
          </p:cNvSpPr>
          <p:nvPr>
            <p:ph type="title"/>
          </p:nvPr>
        </p:nvSpPr>
        <p:spPr/>
        <p:txBody>
          <a:bodyPr/>
          <a:lstStyle/>
          <a:p>
            <a:r>
              <a:rPr lang="en-US" dirty="0"/>
              <a:t>Demonstrator Image</a:t>
            </a:r>
          </a:p>
        </p:txBody>
      </p:sp>
      <p:pic>
        <p:nvPicPr>
          <p:cNvPr id="9" name="Content Placeholder 8" descr="A person standing in front of a building&#10;&#10;Description generated with very high confidence">
            <a:extLst>
              <a:ext uri="{FF2B5EF4-FFF2-40B4-BE49-F238E27FC236}">
                <a16:creationId xmlns:a16="http://schemas.microsoft.com/office/drawing/2014/main" id="{2AB219C9-A106-4C2A-A630-E1A724AFEBB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35311" y="1761528"/>
            <a:ext cx="4351713" cy="4351713"/>
          </a:xfrm>
        </p:spPr>
      </p:pic>
      <p:sp>
        <p:nvSpPr>
          <p:cNvPr id="3" name="Text Placeholder 2">
            <a:extLst>
              <a:ext uri="{FF2B5EF4-FFF2-40B4-BE49-F238E27FC236}">
                <a16:creationId xmlns:a16="http://schemas.microsoft.com/office/drawing/2014/main" id="{EA62B822-2275-BDE2-303B-F87A40CF6DF9}"/>
              </a:ext>
            </a:extLst>
          </p:cNvPr>
          <p:cNvSpPr>
            <a:spLocks noGrp="1"/>
          </p:cNvSpPr>
          <p:nvPr>
            <p:ph type="body" sz="quarter" idx="13"/>
          </p:nvPr>
        </p:nvSpPr>
        <p:spPr/>
        <p:txBody>
          <a:bodyPr/>
          <a:lstStyle/>
          <a:p>
            <a:endParaRPr lang="en-US" dirty="0"/>
          </a:p>
        </p:txBody>
      </p:sp>
      <p:grpSp>
        <p:nvGrpSpPr>
          <p:cNvPr id="4" name="Group 3">
            <a:extLst>
              <a:ext uri="{FF2B5EF4-FFF2-40B4-BE49-F238E27FC236}">
                <a16:creationId xmlns:a16="http://schemas.microsoft.com/office/drawing/2014/main" id="{377785F2-D533-ADBE-49A7-25CBDFDCCDDA}"/>
              </a:ext>
            </a:extLst>
          </p:cNvPr>
          <p:cNvGrpSpPr/>
          <p:nvPr/>
        </p:nvGrpSpPr>
        <p:grpSpPr>
          <a:xfrm>
            <a:off x="6408907" y="1281799"/>
            <a:ext cx="4343400" cy="4829162"/>
            <a:chOff x="6324600" y="1249373"/>
            <a:chExt cx="4343400" cy="4829162"/>
          </a:xfrm>
        </p:grpSpPr>
        <p:pic>
          <p:nvPicPr>
            <p:cNvPr id="11" name="Picture 10">
              <a:extLst>
                <a:ext uri="{FF2B5EF4-FFF2-40B4-BE49-F238E27FC236}">
                  <a16:creationId xmlns:a16="http://schemas.microsoft.com/office/drawing/2014/main" id="{8AE6A903-E812-4AD3-B489-7ACDB76D5016}"/>
                </a:ext>
              </a:extLst>
            </p:cNvPr>
            <p:cNvPicPr>
              <a:picLocks noChangeAspect="1"/>
            </p:cNvPicPr>
            <p:nvPr/>
          </p:nvPicPr>
          <p:blipFill>
            <a:blip r:embed="rId4"/>
            <a:stretch>
              <a:fillRect/>
            </a:stretch>
          </p:blipFill>
          <p:spPr>
            <a:xfrm>
              <a:off x="6324600" y="1729102"/>
              <a:ext cx="4343400" cy="4349433"/>
            </a:xfrm>
            <a:prstGeom prst="rect">
              <a:avLst/>
            </a:prstGeom>
          </p:spPr>
        </p:pic>
        <p:sp>
          <p:nvSpPr>
            <p:cNvPr id="12" name="TextBox 11">
              <a:extLst>
                <a:ext uri="{FF2B5EF4-FFF2-40B4-BE49-F238E27FC236}">
                  <a16:creationId xmlns:a16="http://schemas.microsoft.com/office/drawing/2014/main" id="{CBD591E5-250F-4395-ACF5-9B0B658AD563}"/>
                </a:ext>
              </a:extLst>
            </p:cNvPr>
            <p:cNvSpPr txBox="1"/>
            <p:nvPr/>
          </p:nvSpPr>
          <p:spPr>
            <a:xfrm>
              <a:off x="6781800" y="1249373"/>
              <a:ext cx="3429000" cy="461665"/>
            </a:xfrm>
            <a:prstGeom prst="rect">
              <a:avLst/>
            </a:prstGeom>
            <a:noFill/>
          </p:spPr>
          <p:txBody>
            <a:bodyPr wrap="square" rtlCol="0">
              <a:spAutoFit/>
            </a:bodyPr>
            <a:lstStyle/>
            <a:p>
              <a:r>
                <a:rPr lang="en-US" sz="2400" dirty="0">
                  <a:latin typeface="Consolas" panose="020B0609020204030204" pitchFamily="49" charset="0"/>
                </a:rPr>
                <a:t>rgb2gray(‘img.png’)</a:t>
              </a:r>
            </a:p>
          </p:txBody>
        </p:sp>
      </p:grpSp>
    </p:spTree>
    <p:extLst>
      <p:ext uri="{BB962C8B-B14F-4D97-AF65-F5344CB8AC3E}">
        <p14:creationId xmlns:p14="http://schemas.microsoft.com/office/powerpoint/2010/main" val="29277334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9B6520-B309-2E33-4F95-DCE20C13E6AB}"/>
              </a:ext>
            </a:extLst>
          </p:cNvPr>
          <p:cNvSpPr>
            <a:spLocks noGrp="1"/>
          </p:cNvSpPr>
          <p:nvPr>
            <p:ph type="body" sz="quarter" idx="15"/>
          </p:nvPr>
        </p:nvSpPr>
        <p:spPr/>
        <p:txBody>
          <a:bodyPr/>
          <a:lstStyle/>
          <a:p>
            <a:r>
              <a:rPr lang="en-US" altLang="en-US" sz="3200" dirty="0"/>
              <a:t>Filter image with x, y derivatives of Gaussian </a:t>
            </a:r>
          </a:p>
          <a:p>
            <a:endParaRPr lang="en-US" dirty="0"/>
          </a:p>
        </p:txBody>
      </p:sp>
      <p:sp>
        <p:nvSpPr>
          <p:cNvPr id="68610" name="Rectangle 2"/>
          <p:cNvSpPr>
            <a:spLocks noGrp="1" noChangeArrowheads="1"/>
          </p:cNvSpPr>
          <p:nvPr>
            <p:ph type="title"/>
          </p:nvPr>
        </p:nvSpPr>
        <p:spPr/>
        <p:txBody>
          <a:bodyPr/>
          <a:lstStyle/>
          <a:p>
            <a:r>
              <a:rPr lang="en-US" altLang="en-US" dirty="0"/>
              <a:t>Canny Edge Detector</a:t>
            </a:r>
          </a:p>
        </p:txBody>
      </p:sp>
      <p:sp>
        <p:nvSpPr>
          <p:cNvPr id="3" name="Text Placeholder 2">
            <a:extLst>
              <a:ext uri="{FF2B5EF4-FFF2-40B4-BE49-F238E27FC236}">
                <a16:creationId xmlns:a16="http://schemas.microsoft.com/office/drawing/2014/main" id="{19CEA76E-3CBC-1606-DE1C-AF667E2B6F57}"/>
              </a:ext>
            </a:extLst>
          </p:cNvPr>
          <p:cNvSpPr>
            <a:spLocks noGrp="1"/>
          </p:cNvSpPr>
          <p:nvPr>
            <p:ph type="body" sz="quarter" idx="14"/>
          </p:nvPr>
        </p:nvSpPr>
        <p:spPr/>
        <p:txBody>
          <a:bodyPr/>
          <a:lstStyle/>
          <a:p>
            <a:r>
              <a:rPr lang="en-US" dirty="0"/>
              <a:t>David Lowe, Fei-Fei Li</a:t>
            </a:r>
          </a:p>
        </p:txBody>
      </p:sp>
    </p:spTree>
    <p:extLst>
      <p:ext uri="{BB962C8B-B14F-4D97-AF65-F5344CB8AC3E}">
        <p14:creationId xmlns:p14="http://schemas.microsoft.com/office/powerpoint/2010/main" val="1310124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a:t>Derivative of Gaussian filter</a:t>
            </a:r>
          </a:p>
        </p:txBody>
      </p:sp>
      <p:sp>
        <p:nvSpPr>
          <p:cNvPr id="4" name="Text Placeholder 3">
            <a:extLst>
              <a:ext uri="{FF2B5EF4-FFF2-40B4-BE49-F238E27FC236}">
                <a16:creationId xmlns:a16="http://schemas.microsoft.com/office/drawing/2014/main" id="{D7E04827-C5FC-9CE4-60E1-3FCA1B83B6FA}"/>
              </a:ext>
            </a:extLst>
          </p:cNvPr>
          <p:cNvSpPr>
            <a:spLocks noGrp="1"/>
          </p:cNvSpPr>
          <p:nvPr>
            <p:ph type="body" sz="quarter" idx="13"/>
          </p:nvPr>
        </p:nvSpPr>
        <p:spPr/>
        <p:txBody>
          <a:bodyPr/>
          <a:lstStyle/>
          <a:p>
            <a:endParaRPr lang="en-US"/>
          </a:p>
        </p:txBody>
      </p:sp>
      <p:pic>
        <p:nvPicPr>
          <p:cNvPr id="5017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1068" y="41148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1977" y="41148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1006474"/>
            <a:ext cx="342900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4744" y="977107"/>
            <a:ext cx="3363913"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Text Box 8"/>
          <p:cNvSpPr txBox="1">
            <a:spLocks noChangeArrowheads="1"/>
          </p:cNvSpPr>
          <p:nvPr/>
        </p:nvSpPr>
        <p:spPr bwMode="auto">
          <a:xfrm>
            <a:off x="3641725" y="3544888"/>
            <a:ext cx="1249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a:latin typeface="Arial" panose="020B0604020202020204" pitchFamily="34" charset="0"/>
              </a:rPr>
              <a:t>x</a:t>
            </a:r>
            <a:r>
              <a:rPr lang="en-US" altLang="en-US" sz="1800">
                <a:latin typeface="Arial" panose="020B0604020202020204" pitchFamily="34" charset="0"/>
              </a:rPr>
              <a:t>-direction</a:t>
            </a:r>
          </a:p>
        </p:txBody>
      </p:sp>
      <p:sp>
        <p:nvSpPr>
          <p:cNvPr id="50184" name="Text Box 9"/>
          <p:cNvSpPr txBox="1">
            <a:spLocks noChangeArrowheads="1"/>
          </p:cNvSpPr>
          <p:nvPr/>
        </p:nvSpPr>
        <p:spPr bwMode="auto">
          <a:xfrm>
            <a:off x="7127715" y="3574416"/>
            <a:ext cx="1249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i="1" dirty="0">
                <a:latin typeface="Arial" panose="020B0604020202020204" pitchFamily="34" charset="0"/>
              </a:rPr>
              <a:t>y</a:t>
            </a:r>
            <a:r>
              <a:rPr lang="en-US" altLang="en-US" sz="1800" dirty="0">
                <a:latin typeface="Arial" panose="020B0604020202020204" pitchFamily="34" charset="0"/>
              </a:rPr>
              <a:t>-direction</a:t>
            </a:r>
          </a:p>
        </p:txBody>
      </p:sp>
    </p:spTree>
    <p:extLst>
      <p:ext uri="{BB962C8B-B14F-4D97-AF65-F5344CB8AC3E}">
        <p14:creationId xmlns:p14="http://schemas.microsoft.com/office/powerpoint/2010/main" val="40526216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normAutofit/>
          </a:bodyPr>
          <a:lstStyle/>
          <a:p>
            <a:r>
              <a:rPr lang="en-US" altLang="en-US" dirty="0">
                <a:latin typeface="+mj-lt"/>
              </a:rPr>
              <a:t>Compute Gradients</a:t>
            </a:r>
          </a:p>
        </p:txBody>
      </p:sp>
      <p:pic>
        <p:nvPicPr>
          <p:cNvPr id="14" name="Content Placeholder 8" descr="A person standing in front of a building&#10;&#10;Description generated with very high confidence">
            <a:extLst>
              <a:ext uri="{FF2B5EF4-FFF2-40B4-BE49-F238E27FC236}">
                <a16:creationId xmlns:a16="http://schemas.microsoft.com/office/drawing/2014/main" id="{748B94D7-4A3A-459F-BEF5-C6780D72833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846171" y="476518"/>
            <a:ext cx="1217815" cy="1217815"/>
          </a:xfrm>
        </p:spPr>
      </p:pic>
      <p:sp>
        <p:nvSpPr>
          <p:cNvPr id="2" name="Text Placeholder 1">
            <a:extLst>
              <a:ext uri="{FF2B5EF4-FFF2-40B4-BE49-F238E27FC236}">
                <a16:creationId xmlns:a16="http://schemas.microsoft.com/office/drawing/2014/main" id="{4287CA94-19A6-8C09-8541-5E759A8307DE}"/>
              </a:ext>
            </a:extLst>
          </p:cNvPr>
          <p:cNvSpPr>
            <a:spLocks noGrp="1"/>
          </p:cNvSpPr>
          <p:nvPr>
            <p:ph type="body" sz="quarter" idx="13"/>
          </p:nvPr>
        </p:nvSpPr>
        <p:spPr/>
        <p:txBody>
          <a:bodyPr/>
          <a:lstStyle/>
          <a:p>
            <a:endParaRPr lang="en-US">
              <a:latin typeface="+mj-lt"/>
            </a:endParaRPr>
          </a:p>
        </p:txBody>
      </p:sp>
      <p:sp>
        <p:nvSpPr>
          <p:cNvPr id="52230" name="TextBox 6"/>
          <p:cNvSpPr txBox="1">
            <a:spLocks noChangeArrowheads="1"/>
          </p:cNvSpPr>
          <p:nvPr/>
        </p:nvSpPr>
        <p:spPr bwMode="auto">
          <a:xfrm>
            <a:off x="2355612" y="1356520"/>
            <a:ext cx="312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mj-lt"/>
              </a:rPr>
              <a:t>X’ Derivative of Gaussian</a:t>
            </a:r>
          </a:p>
        </p:txBody>
      </p:sp>
      <p:sp>
        <p:nvSpPr>
          <p:cNvPr id="52231" name="TextBox 7"/>
          <p:cNvSpPr txBox="1">
            <a:spLocks noChangeArrowheads="1"/>
          </p:cNvSpPr>
          <p:nvPr/>
        </p:nvSpPr>
        <p:spPr bwMode="auto">
          <a:xfrm>
            <a:off x="6778228" y="1356520"/>
            <a:ext cx="312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mj-lt"/>
              </a:rPr>
              <a:t>Y Derivative of Gaussian</a:t>
            </a:r>
          </a:p>
        </p:txBody>
      </p:sp>
      <p:sp>
        <p:nvSpPr>
          <p:cNvPr id="6" name="TextBox 5">
            <a:extLst>
              <a:ext uri="{FF2B5EF4-FFF2-40B4-BE49-F238E27FC236}">
                <a16:creationId xmlns:a16="http://schemas.microsoft.com/office/drawing/2014/main" id="{7EC033BC-4414-4D8C-867D-EEBA33AEE82E}"/>
              </a:ext>
            </a:extLst>
          </p:cNvPr>
          <p:cNvSpPr txBox="1"/>
          <p:nvPr/>
        </p:nvSpPr>
        <p:spPr>
          <a:xfrm>
            <a:off x="4520168" y="6255402"/>
            <a:ext cx="3124200" cy="400110"/>
          </a:xfrm>
          <a:prstGeom prst="rect">
            <a:avLst/>
          </a:prstGeom>
          <a:noFill/>
        </p:spPr>
        <p:txBody>
          <a:bodyPr wrap="square" rtlCol="0">
            <a:spAutoFit/>
          </a:bodyPr>
          <a:lstStyle/>
          <a:p>
            <a:r>
              <a:rPr lang="en-US" sz="2000" dirty="0">
                <a:latin typeface="+mj-lt"/>
              </a:rPr>
              <a:t>(x2 + 0.5 for visualization)</a:t>
            </a:r>
          </a:p>
        </p:txBody>
      </p:sp>
      <p:pic>
        <p:nvPicPr>
          <p:cNvPr id="10" name="Picture 9" descr="A picture containing outdoor&#10;&#10;Description generated with high confidence">
            <a:extLst>
              <a:ext uri="{FF2B5EF4-FFF2-40B4-BE49-F238E27FC236}">
                <a16:creationId xmlns:a16="http://schemas.microsoft.com/office/drawing/2014/main" id="{BBFB7D5E-7F05-40E4-9FDC-78E01CD2C5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7988" y="1694333"/>
            <a:ext cx="4540901" cy="4540901"/>
          </a:xfrm>
          <a:prstGeom prst="rect">
            <a:avLst/>
          </a:prstGeom>
        </p:spPr>
      </p:pic>
      <p:pic>
        <p:nvPicPr>
          <p:cNvPr id="12" name="Picture 11" descr="A picture containing furniture&#10;&#10;Description generated with high confidence">
            <a:extLst>
              <a:ext uri="{FF2B5EF4-FFF2-40B4-BE49-F238E27FC236}">
                <a16:creationId xmlns:a16="http://schemas.microsoft.com/office/drawing/2014/main" id="{F90931B2-396F-4ABE-AF91-13F3DFD76C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8842" y="1695307"/>
            <a:ext cx="4543427" cy="4543427"/>
          </a:xfrm>
          <a:prstGeom prst="rect">
            <a:avLst/>
          </a:prstGeom>
        </p:spPr>
      </p:pic>
    </p:spTree>
    <p:extLst>
      <p:ext uri="{BB962C8B-B14F-4D97-AF65-F5344CB8AC3E}">
        <p14:creationId xmlns:p14="http://schemas.microsoft.com/office/powerpoint/2010/main" val="13534878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B0DD17-E707-FA24-EB17-970389252316}"/>
              </a:ext>
            </a:extLst>
          </p:cNvPr>
          <p:cNvSpPr>
            <a:spLocks noGrp="1"/>
          </p:cNvSpPr>
          <p:nvPr>
            <p:ph type="body" sz="quarter" idx="15"/>
          </p:nvPr>
        </p:nvSpPr>
        <p:spPr/>
        <p:txBody>
          <a:bodyPr/>
          <a:lstStyle/>
          <a:p>
            <a:pPr marL="533400" indent="-533400">
              <a:buFontTx/>
              <a:buAutoNum type="arabicPeriod"/>
            </a:pPr>
            <a:r>
              <a:rPr lang="en-US" altLang="en-US" sz="3200" dirty="0"/>
              <a:t>Filter image with x, y derivatives of Gaussian </a:t>
            </a:r>
          </a:p>
          <a:p>
            <a:pPr marL="533400" indent="-533400">
              <a:buFontTx/>
              <a:buAutoNum type="arabicPeriod"/>
            </a:pPr>
            <a:r>
              <a:rPr lang="en-US" altLang="en-US" sz="3200" dirty="0"/>
              <a:t>Find magnitude and orientation of gradient</a:t>
            </a:r>
          </a:p>
          <a:p>
            <a:endParaRPr lang="en-US" dirty="0"/>
          </a:p>
        </p:txBody>
      </p:sp>
      <p:sp>
        <p:nvSpPr>
          <p:cNvPr id="68610" name="Rectangle 2"/>
          <p:cNvSpPr>
            <a:spLocks noGrp="1" noChangeArrowheads="1"/>
          </p:cNvSpPr>
          <p:nvPr>
            <p:ph type="title"/>
          </p:nvPr>
        </p:nvSpPr>
        <p:spPr/>
        <p:txBody>
          <a:bodyPr/>
          <a:lstStyle/>
          <a:p>
            <a:r>
              <a:rPr lang="en-US" altLang="en-US" dirty="0"/>
              <a:t>Canny Edge Detector</a:t>
            </a:r>
          </a:p>
        </p:txBody>
      </p:sp>
      <p:sp>
        <p:nvSpPr>
          <p:cNvPr id="3" name="Text Placeholder 2">
            <a:extLst>
              <a:ext uri="{FF2B5EF4-FFF2-40B4-BE49-F238E27FC236}">
                <a16:creationId xmlns:a16="http://schemas.microsoft.com/office/drawing/2014/main" id="{4C1F92B1-817D-EEB7-4E87-B689A04FC329}"/>
              </a:ext>
            </a:extLst>
          </p:cNvPr>
          <p:cNvSpPr>
            <a:spLocks noGrp="1"/>
          </p:cNvSpPr>
          <p:nvPr>
            <p:ph type="body" sz="quarter" idx="14"/>
          </p:nvPr>
        </p:nvSpPr>
        <p:spPr/>
        <p:txBody>
          <a:bodyPr/>
          <a:lstStyle/>
          <a:p>
            <a:r>
              <a:rPr lang="en-US" dirty="0"/>
              <a:t>David Lowe, Fei-Fei Li</a:t>
            </a:r>
          </a:p>
          <a:p>
            <a:endParaRPr lang="en-US" dirty="0"/>
          </a:p>
        </p:txBody>
      </p:sp>
    </p:spTree>
    <p:extLst>
      <p:ext uri="{BB962C8B-B14F-4D97-AF65-F5344CB8AC3E}">
        <p14:creationId xmlns:p14="http://schemas.microsoft.com/office/powerpoint/2010/main" val="39283077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normAutofit/>
          </a:bodyPr>
          <a:lstStyle/>
          <a:p>
            <a:r>
              <a:rPr lang="en-US" altLang="en-US" dirty="0">
                <a:latin typeface="+mj-lt"/>
              </a:rPr>
              <a:t>Compute Gradient Magnitude</a:t>
            </a:r>
          </a:p>
        </p:txBody>
      </p:sp>
      <p:pic>
        <p:nvPicPr>
          <p:cNvPr id="14" name="Content Placeholder 8" descr="A person standing in front of a building&#10;&#10;Description generated with very high confidence">
            <a:extLst>
              <a:ext uri="{FF2B5EF4-FFF2-40B4-BE49-F238E27FC236}">
                <a16:creationId xmlns:a16="http://schemas.microsoft.com/office/drawing/2014/main" id="{35A728F9-1A85-4D89-B5F7-1912D8EB60F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87093" y="3304280"/>
            <a:ext cx="1217815" cy="1217815"/>
          </a:xfrm>
        </p:spPr>
      </p:pic>
      <p:sp>
        <p:nvSpPr>
          <p:cNvPr id="2" name="Text Placeholder 1">
            <a:extLst>
              <a:ext uri="{FF2B5EF4-FFF2-40B4-BE49-F238E27FC236}">
                <a16:creationId xmlns:a16="http://schemas.microsoft.com/office/drawing/2014/main" id="{E7D3B5E7-E394-46F3-4EF4-EF026884DDC4}"/>
              </a:ext>
            </a:extLst>
          </p:cNvPr>
          <p:cNvSpPr>
            <a:spLocks noGrp="1"/>
          </p:cNvSpPr>
          <p:nvPr>
            <p:ph type="body" sz="quarter" idx="13"/>
          </p:nvPr>
        </p:nvSpPr>
        <p:spPr/>
        <p:txBody>
          <a:bodyPr/>
          <a:lstStyle/>
          <a:p>
            <a:endParaRPr lang="en-US">
              <a:latin typeface="+mj-lt"/>
            </a:endParaRPr>
          </a:p>
        </p:txBody>
      </p:sp>
      <p:sp>
        <p:nvSpPr>
          <p:cNvPr id="52230" name="TextBox 6"/>
          <p:cNvSpPr txBox="1">
            <a:spLocks noChangeArrowheads="1"/>
          </p:cNvSpPr>
          <p:nvPr/>
        </p:nvSpPr>
        <p:spPr bwMode="auto">
          <a:xfrm>
            <a:off x="1507787" y="1712362"/>
            <a:ext cx="8896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dirty="0">
                <a:latin typeface="+mj-lt"/>
              </a:rPr>
              <a:t>sqrt( </a:t>
            </a:r>
            <a:r>
              <a:rPr lang="en-US" altLang="en-US" sz="1800" dirty="0" err="1">
                <a:latin typeface="+mj-lt"/>
              </a:rPr>
              <a:t>XDerivOfGaussian</a:t>
            </a:r>
            <a:r>
              <a:rPr lang="en-US" altLang="en-US" sz="1800" dirty="0">
                <a:latin typeface="+mj-lt"/>
              </a:rPr>
              <a:t> .^2  +  </a:t>
            </a:r>
            <a:r>
              <a:rPr lang="en-US" altLang="en-US" sz="1800" dirty="0" err="1">
                <a:latin typeface="+mj-lt"/>
              </a:rPr>
              <a:t>YDerivOfGaussian</a:t>
            </a:r>
            <a:r>
              <a:rPr lang="en-US" altLang="en-US" sz="1800" dirty="0">
                <a:latin typeface="+mj-lt"/>
              </a:rPr>
              <a:t> .^2 )          = gradient magnitude</a:t>
            </a:r>
          </a:p>
        </p:txBody>
      </p:sp>
      <p:pic>
        <p:nvPicPr>
          <p:cNvPr id="5" name="Picture 4">
            <a:extLst>
              <a:ext uri="{FF2B5EF4-FFF2-40B4-BE49-F238E27FC236}">
                <a16:creationId xmlns:a16="http://schemas.microsoft.com/office/drawing/2014/main" id="{B9425B01-D6C2-44F7-B776-45F3124B2FD4}"/>
              </a:ext>
            </a:extLst>
          </p:cNvPr>
          <p:cNvPicPr>
            <a:picLocks noChangeAspect="1"/>
          </p:cNvPicPr>
          <p:nvPr/>
        </p:nvPicPr>
        <p:blipFill>
          <a:blip r:embed="rId4"/>
          <a:stretch>
            <a:fillRect/>
          </a:stretch>
        </p:blipFill>
        <p:spPr>
          <a:xfrm>
            <a:off x="7286626" y="2228851"/>
            <a:ext cx="3327245" cy="3322637"/>
          </a:xfrm>
          <a:prstGeom prst="rect">
            <a:avLst/>
          </a:prstGeom>
        </p:spPr>
      </p:pic>
      <p:sp>
        <p:nvSpPr>
          <p:cNvPr id="13" name="TextBox 12">
            <a:extLst>
              <a:ext uri="{FF2B5EF4-FFF2-40B4-BE49-F238E27FC236}">
                <a16:creationId xmlns:a16="http://schemas.microsoft.com/office/drawing/2014/main" id="{B030693C-30AC-4FAA-8C88-AFADB391EDB2}"/>
              </a:ext>
            </a:extLst>
          </p:cNvPr>
          <p:cNvSpPr txBox="1"/>
          <p:nvPr/>
        </p:nvSpPr>
        <p:spPr>
          <a:xfrm>
            <a:off x="7820025" y="5682456"/>
            <a:ext cx="3124200" cy="400110"/>
          </a:xfrm>
          <a:prstGeom prst="rect">
            <a:avLst/>
          </a:prstGeom>
          <a:noFill/>
        </p:spPr>
        <p:txBody>
          <a:bodyPr wrap="square" rtlCol="0">
            <a:spAutoFit/>
          </a:bodyPr>
          <a:lstStyle/>
          <a:p>
            <a:r>
              <a:rPr lang="en-US" sz="2000" dirty="0">
                <a:latin typeface="+mj-lt"/>
              </a:rPr>
              <a:t>(x4 for visualization)</a:t>
            </a:r>
          </a:p>
        </p:txBody>
      </p:sp>
      <p:pic>
        <p:nvPicPr>
          <p:cNvPr id="15" name="Picture 14" descr="A picture containing outdoor&#10;&#10;Description generated with high confidence">
            <a:extLst>
              <a:ext uri="{FF2B5EF4-FFF2-40B4-BE49-F238E27FC236}">
                <a16:creationId xmlns:a16="http://schemas.microsoft.com/office/drawing/2014/main" id="{CC2A3171-FA2E-4FA5-9B3C-7C6A8FF1BF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0622" y="2743201"/>
            <a:ext cx="2809733" cy="2809733"/>
          </a:xfrm>
          <a:prstGeom prst="rect">
            <a:avLst/>
          </a:prstGeom>
        </p:spPr>
      </p:pic>
      <p:pic>
        <p:nvPicPr>
          <p:cNvPr id="16" name="Picture 15" descr="A picture containing furniture&#10;&#10;Description generated with high confidence">
            <a:extLst>
              <a:ext uri="{FF2B5EF4-FFF2-40B4-BE49-F238E27FC236}">
                <a16:creationId xmlns:a16="http://schemas.microsoft.com/office/drawing/2014/main" id="{548D76ED-017A-4E93-A508-EC6B20CFB4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7338" y="2743201"/>
            <a:ext cx="2809733" cy="2809733"/>
          </a:xfrm>
          <a:prstGeom prst="rect">
            <a:avLst/>
          </a:prstGeom>
        </p:spPr>
      </p:pic>
      <p:pic>
        <p:nvPicPr>
          <p:cNvPr id="3" name="Content Placeholder 8" descr="A person standing in front of a building&#10;&#10;Description generated with very high confidence">
            <a:extLst>
              <a:ext uri="{FF2B5EF4-FFF2-40B4-BE49-F238E27FC236}">
                <a16:creationId xmlns:a16="http://schemas.microsoft.com/office/drawing/2014/main" id="{CC7CFEAC-2089-EF4F-A486-E69F3427A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6171" y="476518"/>
            <a:ext cx="1217815" cy="1217815"/>
          </a:xfrm>
          <a:prstGeom prst="rect">
            <a:avLst/>
          </a:prstGeom>
        </p:spPr>
      </p:pic>
    </p:spTree>
    <p:extLst>
      <p:ext uri="{BB962C8B-B14F-4D97-AF65-F5344CB8AC3E}">
        <p14:creationId xmlns:p14="http://schemas.microsoft.com/office/powerpoint/2010/main" val="29624686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a:bodyPr>
          <a:lstStyle/>
          <a:p>
            <a:r>
              <a:rPr lang="en-US" altLang="en-US" dirty="0">
                <a:latin typeface="+mj-lt"/>
              </a:rPr>
              <a:t>Compute Gradient Orientation</a:t>
            </a:r>
          </a:p>
        </p:txBody>
      </p:sp>
      <p:sp>
        <p:nvSpPr>
          <p:cNvPr id="53251" name="Content Placeholder 2"/>
          <p:cNvSpPr>
            <a:spLocks noGrp="1"/>
          </p:cNvSpPr>
          <p:nvPr>
            <p:ph idx="1"/>
          </p:nvPr>
        </p:nvSpPr>
        <p:spPr/>
        <p:txBody>
          <a:bodyPr/>
          <a:lstStyle/>
          <a:p>
            <a:r>
              <a:rPr lang="en-US" altLang="en-US" dirty="0">
                <a:latin typeface="+mj-lt"/>
              </a:rPr>
              <a:t>Threshold magnitude at minimum level</a:t>
            </a:r>
          </a:p>
          <a:p>
            <a:r>
              <a:rPr lang="en-US" altLang="en-US" dirty="0">
                <a:latin typeface="+mj-lt"/>
              </a:rPr>
              <a:t>Get orientation via</a:t>
            </a:r>
          </a:p>
        </p:txBody>
      </p:sp>
      <p:sp>
        <p:nvSpPr>
          <p:cNvPr id="2" name="Text Placeholder 1">
            <a:extLst>
              <a:ext uri="{FF2B5EF4-FFF2-40B4-BE49-F238E27FC236}">
                <a16:creationId xmlns:a16="http://schemas.microsoft.com/office/drawing/2014/main" id="{1A08268C-0240-809E-5D80-2BD70431FF95}"/>
              </a:ext>
            </a:extLst>
          </p:cNvPr>
          <p:cNvSpPr>
            <a:spLocks noGrp="1"/>
          </p:cNvSpPr>
          <p:nvPr>
            <p:ph type="body" sz="quarter" idx="13"/>
          </p:nvPr>
        </p:nvSpPr>
        <p:spPr/>
        <p:txBody>
          <a:bodyPr/>
          <a:lstStyle/>
          <a:p>
            <a:endParaRPr lang="en-US">
              <a:latin typeface="+mj-lt"/>
            </a:endParaRPr>
          </a:p>
        </p:txBody>
      </p:sp>
      <p:sp>
        <p:nvSpPr>
          <p:cNvPr id="53253" name="TextBox 8"/>
          <p:cNvSpPr txBox="1">
            <a:spLocks noChangeArrowheads="1"/>
          </p:cNvSpPr>
          <p:nvPr/>
        </p:nvSpPr>
        <p:spPr bwMode="auto">
          <a:xfrm>
            <a:off x="1080935" y="2783570"/>
            <a:ext cx="42755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dirty="0">
                <a:latin typeface="Consolas" panose="020B0609020204030204" pitchFamily="49" charset="0"/>
              </a:rPr>
              <a:t>theta = atan2(</a:t>
            </a:r>
            <a:r>
              <a:rPr lang="en-US" altLang="en-US" sz="2000" dirty="0" err="1">
                <a:latin typeface="Consolas" panose="020B0609020204030204" pitchFamily="49" charset="0"/>
              </a:rPr>
              <a:t>yDeriv</a:t>
            </a:r>
            <a:r>
              <a:rPr lang="en-US" altLang="en-US" sz="2000" dirty="0">
                <a:latin typeface="Consolas" panose="020B0609020204030204" pitchFamily="49" charset="0"/>
              </a:rPr>
              <a:t>, </a:t>
            </a:r>
            <a:r>
              <a:rPr lang="en-US" altLang="en-US" sz="2000" dirty="0" err="1">
                <a:latin typeface="Consolas" panose="020B0609020204030204" pitchFamily="49" charset="0"/>
              </a:rPr>
              <a:t>xDeriv</a:t>
            </a:r>
            <a:r>
              <a:rPr lang="en-US" altLang="en-US" sz="2000" dirty="0">
                <a:latin typeface="Consolas" panose="020B0609020204030204" pitchFamily="49" charset="0"/>
              </a:rPr>
              <a:t>)</a:t>
            </a:r>
          </a:p>
        </p:txBody>
      </p:sp>
      <p:sp>
        <p:nvSpPr>
          <p:cNvPr id="3" name="TextBox 2">
            <a:extLst>
              <a:ext uri="{FF2B5EF4-FFF2-40B4-BE49-F238E27FC236}">
                <a16:creationId xmlns:a16="http://schemas.microsoft.com/office/drawing/2014/main" id="{C0DE6314-57B2-443F-936C-F39C2F0DB12E}"/>
              </a:ext>
            </a:extLst>
          </p:cNvPr>
          <p:cNvSpPr txBox="1"/>
          <p:nvPr/>
        </p:nvSpPr>
        <p:spPr>
          <a:xfrm>
            <a:off x="12863724" y="1828483"/>
            <a:ext cx="2895600" cy="369332"/>
          </a:xfrm>
          <a:prstGeom prst="rect">
            <a:avLst/>
          </a:prstGeom>
          <a:noFill/>
        </p:spPr>
        <p:txBody>
          <a:bodyPr wrap="square" rtlCol="0">
            <a:spAutoFit/>
          </a:bodyPr>
          <a:lstStyle/>
          <a:p>
            <a:r>
              <a:rPr lang="en-US" dirty="0" err="1">
                <a:solidFill>
                  <a:schemeClr val="bg1">
                    <a:lumMod val="50000"/>
                  </a:schemeClr>
                </a:solidFill>
                <a:latin typeface="+mj-lt"/>
              </a:rPr>
              <a:t>Unthresholded</a:t>
            </a:r>
            <a:r>
              <a:rPr lang="en-US" dirty="0">
                <a:solidFill>
                  <a:schemeClr val="bg1">
                    <a:lumMod val="50000"/>
                  </a:schemeClr>
                </a:solidFill>
                <a:latin typeface="+mj-lt"/>
              </a:rPr>
              <a:t>:</a:t>
            </a:r>
          </a:p>
        </p:txBody>
      </p:sp>
      <p:pic>
        <p:nvPicPr>
          <p:cNvPr id="5" name="Picture 4">
            <a:extLst>
              <a:ext uri="{FF2B5EF4-FFF2-40B4-BE49-F238E27FC236}">
                <a16:creationId xmlns:a16="http://schemas.microsoft.com/office/drawing/2014/main" id="{C4CBE83E-987A-4117-8E9E-CAC360AA6490}"/>
              </a:ext>
            </a:extLst>
          </p:cNvPr>
          <p:cNvPicPr>
            <a:picLocks noChangeAspect="1"/>
          </p:cNvPicPr>
          <p:nvPr/>
        </p:nvPicPr>
        <p:blipFill>
          <a:blip r:embed="rId3"/>
          <a:stretch>
            <a:fillRect/>
          </a:stretch>
        </p:blipFill>
        <p:spPr>
          <a:xfrm>
            <a:off x="11476815" y="1089504"/>
            <a:ext cx="497298" cy="5647280"/>
          </a:xfrm>
          <a:prstGeom prst="rect">
            <a:avLst/>
          </a:prstGeom>
        </p:spPr>
      </p:pic>
      <p:pic>
        <p:nvPicPr>
          <p:cNvPr id="7" name="Picture 6">
            <a:extLst>
              <a:ext uri="{FF2B5EF4-FFF2-40B4-BE49-F238E27FC236}">
                <a16:creationId xmlns:a16="http://schemas.microsoft.com/office/drawing/2014/main" id="{F13BBC64-4449-4207-B2ED-18ED6D305A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20600" y="2438400"/>
            <a:ext cx="3467100" cy="3467100"/>
          </a:xfrm>
          <a:prstGeom prst="rect">
            <a:avLst/>
          </a:prstGeom>
        </p:spPr>
      </p:pic>
      <p:pic>
        <p:nvPicPr>
          <p:cNvPr id="9" name="Picture 8" descr="A picture containing object&#10;&#10;Description generated with high confidence">
            <a:extLst>
              <a:ext uri="{FF2B5EF4-FFF2-40B4-BE49-F238E27FC236}">
                <a16:creationId xmlns:a16="http://schemas.microsoft.com/office/drawing/2014/main" id="{0390632C-7330-4CA4-9543-9C8328DE28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4704" y="1974284"/>
            <a:ext cx="4762500" cy="4762500"/>
          </a:xfrm>
          <a:prstGeom prst="rect">
            <a:avLst/>
          </a:prstGeom>
        </p:spPr>
      </p:pic>
    </p:spTree>
    <p:extLst>
      <p:ext uri="{BB962C8B-B14F-4D97-AF65-F5344CB8AC3E}">
        <p14:creationId xmlns:p14="http://schemas.microsoft.com/office/powerpoint/2010/main" val="12012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F60A87-6C74-22FF-07ED-F7A5D945D05F}"/>
              </a:ext>
            </a:extLst>
          </p:cNvPr>
          <p:cNvSpPr>
            <a:spLocks noGrp="1"/>
          </p:cNvSpPr>
          <p:nvPr>
            <p:ph type="body" sz="quarter" idx="15"/>
          </p:nvPr>
        </p:nvSpPr>
        <p:spPr/>
        <p:txBody>
          <a:bodyPr>
            <a:normAutofit/>
          </a:bodyPr>
          <a:lstStyle/>
          <a:p>
            <a:pPr marL="533400" indent="-533400">
              <a:buFontTx/>
              <a:buAutoNum type="arabicPeriod"/>
            </a:pPr>
            <a:r>
              <a:rPr lang="en-US" altLang="en-US" dirty="0"/>
              <a:t>Filter image with x, y derivatives of Gaussian </a:t>
            </a:r>
          </a:p>
          <a:p>
            <a:pPr marL="533400" indent="-533400">
              <a:buFontTx/>
              <a:buAutoNum type="arabicPeriod"/>
            </a:pPr>
            <a:r>
              <a:rPr lang="en-US" altLang="en-US" dirty="0"/>
              <a:t>Find magnitude and orientation of gradient (or can just use </a:t>
            </a:r>
            <a:r>
              <a:rPr lang="en-US" altLang="en-US" dirty="0" err="1"/>
              <a:t>sobel</a:t>
            </a:r>
            <a:r>
              <a:rPr lang="en-US" altLang="en-US" dirty="0"/>
              <a:t>)</a:t>
            </a:r>
          </a:p>
          <a:p>
            <a:pPr marL="533400" indent="-533400">
              <a:buFontTx/>
              <a:buAutoNum type="arabicPeriod"/>
            </a:pPr>
            <a:r>
              <a:rPr lang="en-US" altLang="en-US" dirty="0"/>
              <a:t>Non-maximum suppression:</a:t>
            </a:r>
          </a:p>
          <a:p>
            <a:pPr marL="838200" lvl="1" indent="-381000"/>
            <a:r>
              <a:rPr lang="en-US" altLang="en-US" dirty="0"/>
              <a:t>Thin multi-pixel wide “ridges” to single pixel width</a:t>
            </a:r>
          </a:p>
          <a:p>
            <a:endParaRPr lang="en-US" sz="3600" dirty="0"/>
          </a:p>
        </p:txBody>
      </p:sp>
      <p:sp>
        <p:nvSpPr>
          <p:cNvPr id="68610" name="Rectangle 2"/>
          <p:cNvSpPr>
            <a:spLocks noGrp="1" noChangeArrowheads="1"/>
          </p:cNvSpPr>
          <p:nvPr>
            <p:ph type="title"/>
          </p:nvPr>
        </p:nvSpPr>
        <p:spPr/>
        <p:txBody>
          <a:bodyPr/>
          <a:lstStyle/>
          <a:p>
            <a:r>
              <a:rPr lang="en-US" altLang="en-US" dirty="0"/>
              <a:t>Canny Edge Detector</a:t>
            </a:r>
          </a:p>
        </p:txBody>
      </p:sp>
      <p:sp>
        <p:nvSpPr>
          <p:cNvPr id="3" name="Text Placeholder 2">
            <a:extLst>
              <a:ext uri="{FF2B5EF4-FFF2-40B4-BE49-F238E27FC236}">
                <a16:creationId xmlns:a16="http://schemas.microsoft.com/office/drawing/2014/main" id="{71C97ECB-CA7F-34B6-8254-3335FE5932D3}"/>
              </a:ext>
            </a:extLst>
          </p:cNvPr>
          <p:cNvSpPr>
            <a:spLocks noGrp="1"/>
          </p:cNvSpPr>
          <p:nvPr>
            <p:ph type="body" sz="quarter" idx="14"/>
          </p:nvPr>
        </p:nvSpPr>
        <p:spPr/>
        <p:txBody>
          <a:bodyPr/>
          <a:lstStyle/>
          <a:p>
            <a:r>
              <a:rPr lang="en-US" dirty="0"/>
              <a:t>David Lowe, Fei-Fei Li</a:t>
            </a:r>
          </a:p>
          <a:p>
            <a:endParaRPr lang="en-US" dirty="0"/>
          </a:p>
          <a:p>
            <a:endParaRPr lang="en-US" dirty="0"/>
          </a:p>
        </p:txBody>
      </p:sp>
    </p:spTree>
    <p:extLst>
      <p:ext uri="{BB962C8B-B14F-4D97-AF65-F5344CB8AC3E}">
        <p14:creationId xmlns:p14="http://schemas.microsoft.com/office/powerpoint/2010/main" val="22604067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468755"/>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7374" y="4153711"/>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3774" y="4153711"/>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7"/>
          <p:cNvSpPr>
            <a:spLocks noGrp="1" noChangeArrowheads="1"/>
          </p:cNvSpPr>
          <p:nvPr>
            <p:ph type="title"/>
          </p:nvPr>
        </p:nvSpPr>
        <p:spPr/>
        <p:txBody>
          <a:bodyPr>
            <a:normAutofit fontScale="90000"/>
          </a:bodyPr>
          <a:lstStyle/>
          <a:p>
            <a:pPr>
              <a:defRPr/>
            </a:pPr>
            <a:r>
              <a:rPr lang="en-US" dirty="0">
                <a:latin typeface="+mj-lt"/>
              </a:rPr>
              <a:t>Non-Maximum Suppression for Each Orientation</a:t>
            </a:r>
          </a:p>
        </p:txBody>
      </p:sp>
      <p:sp>
        <p:nvSpPr>
          <p:cNvPr id="4" name="Text Placeholder 3">
            <a:extLst>
              <a:ext uri="{FF2B5EF4-FFF2-40B4-BE49-F238E27FC236}">
                <a16:creationId xmlns:a16="http://schemas.microsoft.com/office/drawing/2014/main" id="{C75D8343-54BB-2C76-6E50-EFF5274E3ECC}"/>
              </a:ext>
            </a:extLst>
          </p:cNvPr>
          <p:cNvSpPr>
            <a:spLocks noGrp="1"/>
          </p:cNvSpPr>
          <p:nvPr>
            <p:ph type="body" sz="quarter" idx="13"/>
          </p:nvPr>
        </p:nvSpPr>
        <p:spPr/>
        <p:txBody>
          <a:bodyPr/>
          <a:lstStyle/>
          <a:p>
            <a:r>
              <a:rPr lang="en-US" dirty="0">
                <a:latin typeface="+mj-lt"/>
              </a:rPr>
              <a:t>David Forsyth</a:t>
            </a:r>
          </a:p>
        </p:txBody>
      </p:sp>
      <p:sp>
        <p:nvSpPr>
          <p:cNvPr id="54278" name="Rectangle 9"/>
          <p:cNvSpPr>
            <a:spLocks noChangeArrowheads="1"/>
          </p:cNvSpPr>
          <p:nvPr/>
        </p:nvSpPr>
        <p:spPr bwMode="auto">
          <a:xfrm>
            <a:off x="5638800" y="1468756"/>
            <a:ext cx="33528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mj-lt"/>
              </a:rPr>
              <a:t>At pixel q: </a:t>
            </a:r>
          </a:p>
          <a:p>
            <a:pPr eaLnBrk="1" hangingPunct="1">
              <a:spcBef>
                <a:spcPct val="0"/>
              </a:spcBef>
              <a:buFontTx/>
              <a:buNone/>
            </a:pPr>
            <a:endParaRPr lang="en-US" altLang="en-US" sz="1800" dirty="0">
              <a:latin typeface="+mj-lt"/>
            </a:endParaRPr>
          </a:p>
          <a:p>
            <a:pPr eaLnBrk="1" hangingPunct="1">
              <a:spcBef>
                <a:spcPct val="0"/>
              </a:spcBef>
              <a:buFontTx/>
              <a:buNone/>
            </a:pPr>
            <a:r>
              <a:rPr lang="en-US" altLang="en-US" sz="1800" dirty="0">
                <a:latin typeface="+mj-lt"/>
              </a:rPr>
              <a:t>We have a maximum if the value is larger than those at both p and at r. </a:t>
            </a:r>
          </a:p>
          <a:p>
            <a:pPr eaLnBrk="1" hangingPunct="1">
              <a:spcBef>
                <a:spcPct val="0"/>
              </a:spcBef>
              <a:buFontTx/>
              <a:buNone/>
            </a:pPr>
            <a:endParaRPr lang="en-US" altLang="en-US" sz="1800" dirty="0">
              <a:latin typeface="+mj-lt"/>
            </a:endParaRPr>
          </a:p>
          <a:p>
            <a:pPr eaLnBrk="1" hangingPunct="1">
              <a:spcBef>
                <a:spcPct val="0"/>
              </a:spcBef>
              <a:buFontTx/>
              <a:buNone/>
            </a:pPr>
            <a:r>
              <a:rPr lang="en-US" altLang="en-US" sz="1800" dirty="0">
                <a:latin typeface="+mj-lt"/>
              </a:rPr>
              <a:t>Interpolate along gradient direction to get these values.</a:t>
            </a:r>
          </a:p>
        </p:txBody>
      </p:sp>
    </p:spTree>
    <p:extLst>
      <p:ext uri="{BB962C8B-B14F-4D97-AF65-F5344CB8AC3E}">
        <p14:creationId xmlns:p14="http://schemas.microsoft.com/office/powerpoint/2010/main" val="11623039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dirty="0">
                <a:latin typeface="+mj-lt"/>
              </a:rPr>
              <a:t>Additional Slide</a:t>
            </a:r>
            <a:r>
              <a:rPr lang="en-US" altLang="en-US" dirty="0"/>
              <a:t>: Interpolation Options</a:t>
            </a:r>
          </a:p>
        </p:txBody>
      </p:sp>
      <p:sp>
        <p:nvSpPr>
          <p:cNvPr id="3" name="Content Placeholder 2"/>
          <p:cNvSpPr>
            <a:spLocks noGrp="1"/>
          </p:cNvSpPr>
          <p:nvPr>
            <p:ph idx="1"/>
          </p:nvPr>
        </p:nvSpPr>
        <p:spPr/>
        <p:txBody>
          <a:bodyPr>
            <a:normAutofit fontScale="85000" lnSpcReduction="20000"/>
          </a:bodyPr>
          <a:lstStyle/>
          <a:p>
            <a:pPr marL="0" indent="0">
              <a:buNone/>
              <a:defRPr/>
            </a:pPr>
            <a:r>
              <a:rPr lang="en-US" dirty="0"/>
              <a:t>e.g., </a:t>
            </a:r>
            <a:r>
              <a:rPr lang="en-US" dirty="0" err="1"/>
              <a:t>skimage.transform.rescale</a:t>
            </a:r>
            <a:r>
              <a:rPr lang="en-US" dirty="0"/>
              <a:t>( I, 2, order=x )</a:t>
            </a:r>
          </a:p>
          <a:p>
            <a:pPr>
              <a:buFont typeface="Arial" charset="0"/>
              <a:buChar char="•"/>
              <a:defRPr/>
            </a:pPr>
            <a:endParaRPr lang="en-US" dirty="0"/>
          </a:p>
          <a:p>
            <a:pPr marL="0" indent="0">
              <a:buNone/>
              <a:defRPr/>
            </a:pPr>
            <a:r>
              <a:rPr lang="en-US" dirty="0"/>
              <a:t>x == 0 -&gt; ‘nearest neighbor’ </a:t>
            </a:r>
          </a:p>
          <a:p>
            <a:pPr lvl="1">
              <a:buFont typeface="Arial" charset="0"/>
              <a:buChar char="–"/>
              <a:defRPr/>
            </a:pPr>
            <a:r>
              <a:rPr lang="en-US" dirty="0"/>
              <a:t>Copy value from nearest known</a:t>
            </a:r>
          </a:p>
          <a:p>
            <a:pPr lvl="1">
              <a:buFont typeface="Arial" charset="0"/>
              <a:buChar char="–"/>
              <a:defRPr/>
            </a:pPr>
            <a:r>
              <a:rPr lang="en-US" dirty="0"/>
              <a:t>Very fast but creates blocky edges</a:t>
            </a:r>
          </a:p>
          <a:p>
            <a:pPr>
              <a:buFont typeface="Arial" charset="0"/>
              <a:buChar char="•"/>
              <a:defRPr/>
            </a:pPr>
            <a:endParaRPr lang="en-US" dirty="0"/>
          </a:p>
          <a:p>
            <a:pPr marL="0" indent="0">
              <a:buNone/>
              <a:defRPr/>
            </a:pPr>
            <a:r>
              <a:rPr lang="en-US" dirty="0"/>
              <a:t>x == 1 -&gt; ‘bilinear’ (default)</a:t>
            </a:r>
          </a:p>
          <a:p>
            <a:pPr lvl="1">
              <a:buFont typeface="Arial" charset="0"/>
              <a:buChar char="–"/>
              <a:defRPr/>
            </a:pPr>
            <a:r>
              <a:rPr lang="en-US" dirty="0"/>
              <a:t>Weighted average from four nearest known pixels</a:t>
            </a:r>
          </a:p>
          <a:p>
            <a:pPr lvl="1">
              <a:buFont typeface="Arial" charset="0"/>
              <a:buChar char="–"/>
              <a:defRPr/>
            </a:pPr>
            <a:r>
              <a:rPr lang="en-US" dirty="0"/>
              <a:t>Fast and reasonable results</a:t>
            </a:r>
          </a:p>
          <a:p>
            <a:pPr lvl="1">
              <a:buFont typeface="Arial" charset="0"/>
              <a:buChar char="–"/>
              <a:defRPr/>
            </a:pPr>
            <a:endParaRPr lang="en-US" dirty="0"/>
          </a:p>
          <a:p>
            <a:pPr marL="0" indent="0">
              <a:buNone/>
              <a:defRPr/>
            </a:pPr>
            <a:r>
              <a:rPr lang="en-US" dirty="0"/>
              <a:t>x == 3 =&gt; ‘bicubic’</a:t>
            </a:r>
          </a:p>
          <a:p>
            <a:pPr lvl="1">
              <a:buFont typeface="Arial" charset="0"/>
              <a:buChar char="–"/>
              <a:defRPr/>
            </a:pPr>
            <a:r>
              <a:rPr lang="en-US" dirty="0"/>
              <a:t>Fit cubic spline to pixel intensities</a:t>
            </a:r>
          </a:p>
          <a:p>
            <a:pPr lvl="1">
              <a:buFont typeface="Arial" charset="0"/>
              <a:buChar char="–"/>
              <a:defRPr/>
            </a:pPr>
            <a:r>
              <a:rPr lang="en-US" dirty="0"/>
              <a:t>Non-linear interpolation over larger area (4x4)</a:t>
            </a:r>
          </a:p>
          <a:p>
            <a:pPr lvl="1">
              <a:buFont typeface="Arial" charset="0"/>
              <a:buChar char="–"/>
              <a:defRPr/>
            </a:pPr>
            <a:r>
              <a:rPr lang="en-US" dirty="0"/>
              <a:t>Slower, visually appealing, may create negative pixel values in cubic function fitting</a:t>
            </a:r>
          </a:p>
        </p:txBody>
      </p:sp>
      <p:sp>
        <p:nvSpPr>
          <p:cNvPr id="2" name="Text Placeholder 1">
            <a:extLst>
              <a:ext uri="{FF2B5EF4-FFF2-40B4-BE49-F238E27FC236}">
                <a16:creationId xmlns:a16="http://schemas.microsoft.com/office/drawing/2014/main" id="{F7911353-7B70-E0B5-1A90-1DE6BE8E7704}"/>
              </a:ext>
            </a:extLst>
          </p:cNvPr>
          <p:cNvSpPr>
            <a:spLocks noGrp="1"/>
          </p:cNvSpPr>
          <p:nvPr>
            <p:ph type="body" sz="quarter" idx="13"/>
          </p:nvPr>
        </p:nvSpPr>
        <p:spPr/>
        <p:txBody>
          <a:bodyPr/>
          <a:lstStyle/>
          <a:p>
            <a:r>
              <a:rPr lang="en-US" dirty="0"/>
              <a:t>Examples from </a:t>
            </a:r>
            <a:r>
              <a:rPr lang="en-US" dirty="0">
                <a:hlinkClick r:id="rId3"/>
              </a:rPr>
              <a:t>http://en.wikipedia.org/wiki/Bicubic_interpolation</a:t>
            </a:r>
            <a:endParaRPr lang="en-US" dirty="0"/>
          </a:p>
        </p:txBody>
      </p:sp>
      <p:pic>
        <p:nvPicPr>
          <p:cNvPr id="59396" name="Picture 2" descr="http://upload.wikimedia.org/wikipedia/commons/thumb/c/c1/Nearest2DInterpolExample.png/220px-Nearest2DInterpolExamp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71647" y="499353"/>
            <a:ext cx="20955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4" descr="http://upload.wikimedia.org/wikipedia/commons/thumb/d/d5/BicubicInterpolationExample.png/220px-BicubicInterpolationExampl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71647" y="4080754"/>
            <a:ext cx="20955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6" descr="http://upload.wikimedia.org/wikipedia/commons/thumb/1/16/BilinearInterpolExample.png/220px-BilinearInterpolExampl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60534" y="2309104"/>
            <a:ext cx="20955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6579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9398"/>
                                        </p:tgtEl>
                                        <p:attrNameLst>
                                          <p:attrName>style.visibility</p:attrName>
                                        </p:attrNameLst>
                                      </p:cBhvr>
                                      <p:to>
                                        <p:strVal val="visible"/>
                                      </p:to>
                                    </p:set>
                                    <p:animEffect transition="in" filter="fade">
                                      <p:cBhvr>
                                        <p:cTn id="16" dur="500"/>
                                        <p:tgtEl>
                                          <p:spTgt spid="5939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animEffect transition="in" filter="fade">
                                      <p:cBhvr>
                                        <p:cTn id="21" dur="500"/>
                                        <p:tgtEl>
                                          <p:spTgt spid="3">
                                            <p:txEl>
                                              <p:pRg st="10" end="10"/>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11" end="11"/>
                                            </p:txEl>
                                          </p:spTgt>
                                        </p:tgtEl>
                                        <p:attrNameLst>
                                          <p:attrName>style.visibility</p:attrName>
                                        </p:attrNameLst>
                                      </p:cBhvr>
                                      <p:to>
                                        <p:strVal val="visible"/>
                                      </p:to>
                                    </p:set>
                                    <p:animEffect transition="in" filter="fade">
                                      <p:cBhvr>
                                        <p:cTn id="24" dur="500"/>
                                        <p:tgtEl>
                                          <p:spTgt spid="3">
                                            <p:txEl>
                                              <p:pRg st="11" end="1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animEffect transition="in" filter="fade">
                                      <p:cBhvr>
                                        <p:cTn id="27" dur="500"/>
                                        <p:tgtEl>
                                          <p:spTgt spid="3">
                                            <p:txEl>
                                              <p:pRg st="12" end="1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3" end="13"/>
                                            </p:txEl>
                                          </p:spTgt>
                                        </p:tgtEl>
                                        <p:attrNameLst>
                                          <p:attrName>style.visibility</p:attrName>
                                        </p:attrNameLst>
                                      </p:cBhvr>
                                      <p:to>
                                        <p:strVal val="visible"/>
                                      </p:to>
                                    </p:set>
                                    <p:animEffect transition="in" filter="fade">
                                      <p:cBhvr>
                                        <p:cTn id="30" dur="500"/>
                                        <p:tgtEl>
                                          <p:spTgt spid="3">
                                            <p:txEl>
                                              <p:pRg st="13" end="1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9397"/>
                                        </p:tgtEl>
                                        <p:attrNameLst>
                                          <p:attrName>style.visibility</p:attrName>
                                        </p:attrNameLst>
                                      </p:cBhvr>
                                      <p:to>
                                        <p:strVal val="visible"/>
                                      </p:to>
                                    </p:set>
                                    <p:animEffect transition="in" filter="fade">
                                      <p:cBhvr>
                                        <p:cTn id="33" dur="500"/>
                                        <p:tgtEl>
                                          <p:spTgt spid="59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itle 1"/>
          <p:cNvSpPr>
            <a:spLocks noGrp="1"/>
          </p:cNvSpPr>
          <p:nvPr>
            <p:ph type="title"/>
          </p:nvPr>
        </p:nvSpPr>
        <p:spPr/>
        <p:txBody>
          <a:bodyPr>
            <a:normAutofit/>
          </a:bodyPr>
          <a:lstStyle/>
          <a:p>
            <a:r>
              <a:rPr lang="en-US" altLang="en-US" sz="3600" dirty="0"/>
              <a:t>Before Non-max Suppression</a:t>
            </a:r>
          </a:p>
        </p:txBody>
      </p:sp>
      <p:pic>
        <p:nvPicPr>
          <p:cNvPr id="6" name="Content Placeholder 8" descr="A person standing in front of a building&#10;&#10;Description generated with very high confidence">
            <a:extLst>
              <a:ext uri="{FF2B5EF4-FFF2-40B4-BE49-F238E27FC236}">
                <a16:creationId xmlns:a16="http://schemas.microsoft.com/office/drawing/2014/main" id="{B2AF4EBA-0E41-4E32-9EBC-7330F4B32CAE}"/>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87093" y="3304280"/>
            <a:ext cx="1217815" cy="1217815"/>
          </a:xfrm>
        </p:spPr>
      </p:pic>
      <p:sp>
        <p:nvSpPr>
          <p:cNvPr id="3" name="Text Placeholder 2">
            <a:extLst>
              <a:ext uri="{FF2B5EF4-FFF2-40B4-BE49-F238E27FC236}">
                <a16:creationId xmlns:a16="http://schemas.microsoft.com/office/drawing/2014/main" id="{A57CD727-0573-FC09-7EB3-430FB8E01C3E}"/>
              </a:ext>
            </a:extLst>
          </p:cNvPr>
          <p:cNvSpPr>
            <a:spLocks noGrp="1"/>
          </p:cNvSpPr>
          <p:nvPr>
            <p:ph type="body" sz="quarter" idx="13"/>
          </p:nvPr>
        </p:nvSpPr>
        <p:spPr/>
        <p:txBody>
          <a:bodyPr/>
          <a:lstStyle/>
          <a:p>
            <a:endParaRPr lang="en-US"/>
          </a:p>
        </p:txBody>
      </p:sp>
      <p:sp>
        <p:nvSpPr>
          <p:cNvPr id="2" name="TextBox 1"/>
          <p:cNvSpPr txBox="1"/>
          <p:nvPr/>
        </p:nvSpPr>
        <p:spPr>
          <a:xfrm>
            <a:off x="2781300" y="6172200"/>
            <a:ext cx="6667500" cy="369332"/>
          </a:xfrm>
          <a:prstGeom prst="rect">
            <a:avLst/>
          </a:prstGeom>
          <a:noFill/>
        </p:spPr>
        <p:txBody>
          <a:bodyPr wrap="square" rtlCol="0">
            <a:spAutoFit/>
          </a:bodyPr>
          <a:lstStyle/>
          <a:p>
            <a:r>
              <a:rPr lang="en-US" dirty="0"/>
              <a:t>Gradient magnitude (x4 for visualization)</a:t>
            </a:r>
          </a:p>
        </p:txBody>
      </p:sp>
      <p:pic>
        <p:nvPicPr>
          <p:cNvPr id="9" name="Picture 8" descr="A black and white photo of a building&#10;&#10;Description generated with high confidence">
            <a:extLst>
              <a:ext uri="{FF2B5EF4-FFF2-40B4-BE49-F238E27FC236}">
                <a16:creationId xmlns:a16="http://schemas.microsoft.com/office/drawing/2014/main" id="{0E4C995E-06AA-4554-A4B6-34A2A70737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1219200"/>
            <a:ext cx="4762500" cy="4762500"/>
          </a:xfrm>
          <a:prstGeom prst="rect">
            <a:avLst/>
          </a:prstGeom>
        </p:spPr>
      </p:pic>
      <p:pic>
        <p:nvPicPr>
          <p:cNvPr id="14" name="Picture 13" descr="A black and white photo of a building&#10;&#10;Description generated with high confidence">
            <a:extLst>
              <a:ext uri="{FF2B5EF4-FFF2-40B4-BE49-F238E27FC236}">
                <a16:creationId xmlns:a16="http://schemas.microsoft.com/office/drawing/2014/main" id="{C6836E29-19A0-41FD-8ACB-912B0CA93743}"/>
              </a:ext>
            </a:extLst>
          </p:cNvPr>
          <p:cNvPicPr>
            <a:picLocks noChangeAspect="1"/>
          </p:cNvPicPr>
          <p:nvPr/>
        </p:nvPicPr>
        <p:blipFill rotWithShape="1">
          <a:blip r:embed="rId4">
            <a:extLst>
              <a:ext uri="{28A0092B-C50C-407E-A947-70E740481C1C}">
                <a14:useLocalDpi xmlns:a14="http://schemas.microsoft.com/office/drawing/2010/main" val="0"/>
              </a:ext>
            </a:extLst>
          </a:blip>
          <a:srcRect l="38400" t="67200" r="31200"/>
          <a:stretch/>
        </p:blipFill>
        <p:spPr>
          <a:xfrm>
            <a:off x="7162800" y="2693068"/>
            <a:ext cx="3048000" cy="3288632"/>
          </a:xfrm>
          <a:prstGeom prst="rect">
            <a:avLst/>
          </a:prstGeom>
        </p:spPr>
      </p:pic>
    </p:spTree>
    <p:extLst>
      <p:ext uri="{BB962C8B-B14F-4D97-AF65-F5344CB8AC3E}">
        <p14:creationId xmlns:p14="http://schemas.microsoft.com/office/powerpoint/2010/main" val="9179481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z="3600" dirty="0"/>
              <a:t>After Non-max Suppression</a:t>
            </a:r>
          </a:p>
        </p:txBody>
      </p:sp>
      <p:pic>
        <p:nvPicPr>
          <p:cNvPr id="6" name="Content Placeholder 8" descr="A person standing in front of a building&#10;&#10;Description generated with very high confidence">
            <a:extLst>
              <a:ext uri="{FF2B5EF4-FFF2-40B4-BE49-F238E27FC236}">
                <a16:creationId xmlns:a16="http://schemas.microsoft.com/office/drawing/2014/main" id="{4BAA5DE5-D059-49C5-8668-15B575A099C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87093" y="3304280"/>
            <a:ext cx="1217815" cy="1217815"/>
          </a:xfrm>
        </p:spPr>
      </p:pic>
      <p:sp>
        <p:nvSpPr>
          <p:cNvPr id="2" name="Text Placeholder 1">
            <a:extLst>
              <a:ext uri="{FF2B5EF4-FFF2-40B4-BE49-F238E27FC236}">
                <a16:creationId xmlns:a16="http://schemas.microsoft.com/office/drawing/2014/main" id="{6BA1BDBB-F5AA-1663-CBB5-7F3E6FAC493E}"/>
              </a:ext>
            </a:extLst>
          </p:cNvPr>
          <p:cNvSpPr>
            <a:spLocks noGrp="1"/>
          </p:cNvSpPr>
          <p:nvPr>
            <p:ph type="body" sz="quarter" idx="13"/>
          </p:nvPr>
        </p:nvSpPr>
        <p:spPr/>
        <p:txBody>
          <a:bodyPr/>
          <a:lstStyle/>
          <a:p>
            <a:endParaRPr lang="en-US"/>
          </a:p>
        </p:txBody>
      </p:sp>
      <p:pic>
        <p:nvPicPr>
          <p:cNvPr id="15" name="Picture 14">
            <a:extLst>
              <a:ext uri="{FF2B5EF4-FFF2-40B4-BE49-F238E27FC236}">
                <a16:creationId xmlns:a16="http://schemas.microsoft.com/office/drawing/2014/main" id="{E7B33DA5-2998-4B1C-98D3-0C66859FCD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1219200"/>
            <a:ext cx="4762500" cy="4762500"/>
          </a:xfrm>
          <a:prstGeom prst="rect">
            <a:avLst/>
          </a:prstGeom>
        </p:spPr>
      </p:pic>
      <p:sp>
        <p:nvSpPr>
          <p:cNvPr id="16" name="TextBox 15">
            <a:extLst>
              <a:ext uri="{FF2B5EF4-FFF2-40B4-BE49-F238E27FC236}">
                <a16:creationId xmlns:a16="http://schemas.microsoft.com/office/drawing/2014/main" id="{E02637BD-9D9C-49C9-8E4E-125671FB6F27}"/>
              </a:ext>
            </a:extLst>
          </p:cNvPr>
          <p:cNvSpPr txBox="1"/>
          <p:nvPr/>
        </p:nvSpPr>
        <p:spPr>
          <a:xfrm>
            <a:off x="2781300" y="6172200"/>
            <a:ext cx="6667500" cy="369332"/>
          </a:xfrm>
          <a:prstGeom prst="rect">
            <a:avLst/>
          </a:prstGeom>
          <a:noFill/>
        </p:spPr>
        <p:txBody>
          <a:bodyPr wrap="square" rtlCol="0">
            <a:spAutoFit/>
          </a:bodyPr>
          <a:lstStyle/>
          <a:p>
            <a:r>
              <a:rPr lang="en-US" dirty="0"/>
              <a:t>Gradient magnitude (x4 for visualization)</a:t>
            </a:r>
          </a:p>
        </p:txBody>
      </p:sp>
      <p:pic>
        <p:nvPicPr>
          <p:cNvPr id="17" name="Picture 16">
            <a:extLst>
              <a:ext uri="{FF2B5EF4-FFF2-40B4-BE49-F238E27FC236}">
                <a16:creationId xmlns:a16="http://schemas.microsoft.com/office/drawing/2014/main" id="{6B3B492D-9911-41AD-9E70-72FB8BB4D4B6}"/>
              </a:ext>
            </a:extLst>
          </p:cNvPr>
          <p:cNvPicPr>
            <a:picLocks noChangeAspect="1"/>
          </p:cNvPicPr>
          <p:nvPr/>
        </p:nvPicPr>
        <p:blipFill rotWithShape="1">
          <a:blip r:embed="rId4">
            <a:extLst>
              <a:ext uri="{28A0092B-C50C-407E-A947-70E740481C1C}">
                <a14:useLocalDpi xmlns:a14="http://schemas.microsoft.com/office/drawing/2010/main" val="0"/>
              </a:ext>
            </a:extLst>
          </a:blip>
          <a:srcRect l="38400" t="65600" r="29600"/>
          <a:stretch/>
        </p:blipFill>
        <p:spPr>
          <a:xfrm>
            <a:off x="7203558" y="2605088"/>
            <a:ext cx="3083442" cy="3314700"/>
          </a:xfrm>
          <a:prstGeom prst="rect">
            <a:avLst/>
          </a:prstGeom>
        </p:spPr>
      </p:pic>
    </p:spTree>
    <p:extLst>
      <p:ext uri="{BB962C8B-B14F-4D97-AF65-F5344CB8AC3E}">
        <p14:creationId xmlns:p14="http://schemas.microsoft.com/office/powerpoint/2010/main" val="36412576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BBAFE1-E7E8-499E-678A-E58D2E070909}"/>
              </a:ext>
            </a:extLst>
          </p:cNvPr>
          <p:cNvSpPr>
            <a:spLocks noGrp="1"/>
          </p:cNvSpPr>
          <p:nvPr>
            <p:ph type="body" sz="quarter" idx="15"/>
          </p:nvPr>
        </p:nvSpPr>
        <p:spPr/>
        <p:txBody>
          <a:bodyPr>
            <a:normAutofit/>
          </a:bodyPr>
          <a:lstStyle/>
          <a:p>
            <a:pPr marL="533400" indent="-533400">
              <a:buFontTx/>
              <a:buAutoNum type="arabicPeriod"/>
            </a:pPr>
            <a:r>
              <a:rPr lang="en-US" altLang="en-US" dirty="0"/>
              <a:t>Filter image with x, y derivatives of Gaussian </a:t>
            </a:r>
          </a:p>
          <a:p>
            <a:pPr marL="533400" indent="-533400">
              <a:buFontTx/>
              <a:buAutoNum type="arabicPeriod"/>
            </a:pPr>
            <a:r>
              <a:rPr lang="en-US" altLang="en-US" dirty="0"/>
              <a:t>Find magnitude and orientation of gradient</a:t>
            </a:r>
          </a:p>
          <a:p>
            <a:pPr marL="533400" indent="-533400">
              <a:buFontTx/>
              <a:buAutoNum type="arabicPeriod"/>
            </a:pPr>
            <a:r>
              <a:rPr lang="en-US" altLang="en-US" dirty="0"/>
              <a:t>Non-maximum suppression:</a:t>
            </a:r>
          </a:p>
          <a:p>
            <a:pPr marL="838200" lvl="1" indent="-381000"/>
            <a:r>
              <a:rPr lang="en-US" altLang="en-US" dirty="0"/>
              <a:t>Thin multi-pixel wide “ridges” to single pixel width</a:t>
            </a:r>
          </a:p>
          <a:p>
            <a:pPr marL="533400" indent="-533400">
              <a:buFontTx/>
              <a:buAutoNum type="arabicPeriod"/>
            </a:pPr>
            <a:r>
              <a:rPr lang="en-US" altLang="en-US" dirty="0"/>
              <a:t>‘Hysteresis’ Thresholding</a:t>
            </a:r>
            <a:endParaRPr lang="en-US" altLang="en-US" b="1" dirty="0"/>
          </a:p>
          <a:p>
            <a:pPr marL="1257300" lvl="2" indent="-342900"/>
            <a:endParaRPr lang="en-US" altLang="en-US" dirty="0"/>
          </a:p>
          <a:p>
            <a:pPr marL="533400" indent="-533400"/>
            <a:endParaRPr lang="en-US" altLang="en-US" dirty="0"/>
          </a:p>
          <a:p>
            <a:endParaRPr lang="en-US" sz="3600" dirty="0"/>
          </a:p>
        </p:txBody>
      </p:sp>
      <p:sp>
        <p:nvSpPr>
          <p:cNvPr id="68610" name="Rectangle 2"/>
          <p:cNvSpPr>
            <a:spLocks noGrp="1" noChangeArrowheads="1"/>
          </p:cNvSpPr>
          <p:nvPr>
            <p:ph type="title"/>
          </p:nvPr>
        </p:nvSpPr>
        <p:spPr/>
        <p:txBody>
          <a:bodyPr/>
          <a:lstStyle/>
          <a:p>
            <a:r>
              <a:rPr lang="en-US" altLang="en-US" dirty="0"/>
              <a:t>Canny Edge Detector</a:t>
            </a:r>
          </a:p>
        </p:txBody>
      </p:sp>
      <p:sp>
        <p:nvSpPr>
          <p:cNvPr id="3" name="Text Placeholder 2">
            <a:extLst>
              <a:ext uri="{FF2B5EF4-FFF2-40B4-BE49-F238E27FC236}">
                <a16:creationId xmlns:a16="http://schemas.microsoft.com/office/drawing/2014/main" id="{441C0EE3-9173-4692-0C4F-B5B1953530E6}"/>
              </a:ext>
            </a:extLst>
          </p:cNvPr>
          <p:cNvSpPr>
            <a:spLocks noGrp="1"/>
          </p:cNvSpPr>
          <p:nvPr>
            <p:ph type="body" sz="quarter" idx="14"/>
          </p:nvPr>
        </p:nvSpPr>
        <p:spPr/>
        <p:txBody>
          <a:bodyPr/>
          <a:lstStyle/>
          <a:p>
            <a:r>
              <a:rPr lang="en-US" dirty="0"/>
              <a:t>David Lowe, Fei-Fei Li</a:t>
            </a:r>
          </a:p>
          <a:p>
            <a:endParaRPr lang="en-US" dirty="0"/>
          </a:p>
          <a:p>
            <a:endParaRPr lang="en-US" dirty="0"/>
          </a:p>
          <a:p>
            <a:endParaRPr lang="en-US" dirty="0"/>
          </a:p>
        </p:txBody>
      </p:sp>
    </p:spTree>
    <p:extLst>
      <p:ext uri="{BB962C8B-B14F-4D97-AF65-F5344CB8AC3E}">
        <p14:creationId xmlns:p14="http://schemas.microsoft.com/office/powerpoint/2010/main" val="7544055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a:bodyPr>
          <a:lstStyle/>
          <a:p>
            <a:r>
              <a:rPr lang="en-US" altLang="en-US" dirty="0"/>
              <a:t>‘Hysteresis’ Thresholding</a:t>
            </a:r>
          </a:p>
        </p:txBody>
      </p:sp>
      <p:sp>
        <p:nvSpPr>
          <p:cNvPr id="65539" name="Rectangle 3"/>
          <p:cNvSpPr>
            <a:spLocks noGrp="1" noChangeArrowheads="1"/>
          </p:cNvSpPr>
          <p:nvPr>
            <p:ph idx="1"/>
          </p:nvPr>
        </p:nvSpPr>
        <p:spPr/>
        <p:txBody>
          <a:bodyPr>
            <a:normAutofit/>
          </a:bodyPr>
          <a:lstStyle/>
          <a:p>
            <a:pPr>
              <a:buFont typeface="Arial" panose="020B0604020202020204" pitchFamily="34" charset="0"/>
              <a:buChar char="•"/>
            </a:pPr>
            <a:r>
              <a:rPr lang="en-US" altLang="en-US" dirty="0"/>
              <a:t>Two thresholds – high and low</a:t>
            </a:r>
          </a:p>
          <a:p>
            <a:pPr>
              <a:buFont typeface="Arial" panose="020B0604020202020204" pitchFamily="34" charset="0"/>
              <a:buChar char="•"/>
            </a:pPr>
            <a:r>
              <a:rPr lang="en-US" altLang="en-US" dirty="0"/>
              <a:t>Grad. mag. &gt; high threshold? = strong edge</a:t>
            </a:r>
          </a:p>
          <a:p>
            <a:pPr>
              <a:buFont typeface="Arial" panose="020B0604020202020204" pitchFamily="34" charset="0"/>
              <a:buChar char="•"/>
            </a:pPr>
            <a:r>
              <a:rPr lang="en-US" altLang="en-US" dirty="0"/>
              <a:t>Grad. mag. &lt; low threshold? noise</a:t>
            </a:r>
          </a:p>
          <a:p>
            <a:pPr>
              <a:buFont typeface="Arial" panose="020B0604020202020204" pitchFamily="34" charset="0"/>
              <a:buChar char="•"/>
            </a:pPr>
            <a:r>
              <a:rPr lang="en-US" altLang="en-US" dirty="0"/>
              <a:t>In between = weak edge</a:t>
            </a:r>
          </a:p>
          <a:p>
            <a:pPr>
              <a:buFont typeface="Arial" panose="020B0604020202020204" pitchFamily="34" charset="0"/>
              <a:buChar char="•"/>
            </a:pPr>
            <a:endParaRPr lang="en-US" altLang="en-US" dirty="0"/>
          </a:p>
          <a:p>
            <a:pPr>
              <a:buFont typeface="Arial" panose="020B0604020202020204" pitchFamily="34" charset="0"/>
              <a:buChar char="•"/>
            </a:pPr>
            <a:r>
              <a:rPr lang="en-US" altLang="en-US" sz="3000" dirty="0"/>
              <a:t>Edge linking: </a:t>
            </a:r>
            <a:r>
              <a:rPr lang="en-US" altLang="en-US" dirty="0"/>
              <a:t>‘Follow’ edges starting from strong edge pixels</a:t>
            </a:r>
          </a:p>
          <a:p>
            <a:pPr>
              <a:buFont typeface="Arial" panose="020B0604020202020204" pitchFamily="34" charset="0"/>
              <a:buChar char="•"/>
            </a:pPr>
            <a:r>
              <a:rPr lang="en-US" altLang="en-US" dirty="0"/>
              <a:t>Continue them into weak edges</a:t>
            </a:r>
          </a:p>
          <a:p>
            <a:pPr marL="1238250" lvl="2" indent="-381000"/>
            <a:r>
              <a:rPr lang="en-US" altLang="en-US" dirty="0"/>
              <a:t>Connected components (</a:t>
            </a:r>
            <a:r>
              <a:rPr lang="en-US" altLang="en-US" dirty="0" err="1"/>
              <a:t>Szeliski</a:t>
            </a:r>
            <a:r>
              <a:rPr lang="en-US" altLang="en-US" dirty="0"/>
              <a:t> 3.3.4)</a:t>
            </a:r>
          </a:p>
        </p:txBody>
      </p:sp>
      <p:sp>
        <p:nvSpPr>
          <p:cNvPr id="2" name="Text Placeholder 1">
            <a:extLst>
              <a:ext uri="{FF2B5EF4-FFF2-40B4-BE49-F238E27FC236}">
                <a16:creationId xmlns:a16="http://schemas.microsoft.com/office/drawing/2014/main" id="{6935B26D-DDE3-9F18-C689-19D294816B1B}"/>
              </a:ext>
            </a:extLst>
          </p:cNvPr>
          <p:cNvSpPr>
            <a:spLocks noGrp="1"/>
          </p:cNvSpPr>
          <p:nvPr>
            <p:ph type="body" sz="quarter" idx="13"/>
          </p:nvPr>
        </p:nvSpPr>
        <p:spPr/>
        <p:txBody>
          <a:bodyPr/>
          <a:lstStyle/>
          <a:p>
            <a:r>
              <a:rPr lang="en-US" dirty="0">
                <a:latin typeface="+mj-lt"/>
              </a:rPr>
              <a:t>Steve Seitz</a:t>
            </a:r>
          </a:p>
        </p:txBody>
      </p:sp>
      <p:grpSp>
        <p:nvGrpSpPr>
          <p:cNvPr id="4" name="Group 3">
            <a:extLst>
              <a:ext uri="{FF2B5EF4-FFF2-40B4-BE49-F238E27FC236}">
                <a16:creationId xmlns:a16="http://schemas.microsoft.com/office/drawing/2014/main" id="{6D8EC985-2E12-FBE2-11DE-B58EF9D9E1C0}"/>
              </a:ext>
            </a:extLst>
          </p:cNvPr>
          <p:cNvGrpSpPr/>
          <p:nvPr/>
        </p:nvGrpSpPr>
        <p:grpSpPr>
          <a:xfrm rot="20762573">
            <a:off x="3744608" y="5070273"/>
            <a:ext cx="8153400" cy="1549400"/>
            <a:chOff x="2985851" y="5582596"/>
            <a:chExt cx="8153400" cy="1549400"/>
          </a:xfrm>
        </p:grpSpPr>
        <p:sp>
          <p:nvSpPr>
            <p:cNvPr id="65540" name="Freeform 4"/>
            <p:cNvSpPr>
              <a:spLocks/>
            </p:cNvSpPr>
            <p:nvPr/>
          </p:nvSpPr>
          <p:spPr bwMode="auto">
            <a:xfrm>
              <a:off x="2985851" y="5582596"/>
              <a:ext cx="2743200" cy="774700"/>
            </a:xfrm>
            <a:custGeom>
              <a:avLst/>
              <a:gdLst>
                <a:gd name="T0" fmla="*/ 2147483646 w 1728"/>
                <a:gd name="T1" fmla="*/ 2147483646 h 488"/>
                <a:gd name="T2" fmla="*/ 2147483646 w 1728"/>
                <a:gd name="T3" fmla="*/ 2147483646 h 488"/>
                <a:gd name="T4" fmla="*/ 2147483646 w 1728"/>
                <a:gd name="T5" fmla="*/ 2147483646 h 488"/>
                <a:gd name="T6" fmla="*/ 2147483646 w 1728"/>
                <a:gd name="T7" fmla="*/ 2147483646 h 488"/>
                <a:gd name="T8" fmla="*/ 2147483646 w 1728"/>
                <a:gd name="T9" fmla="*/ 2147483646 h 488"/>
                <a:gd name="T10" fmla="*/ 0 60000 65536"/>
                <a:gd name="T11" fmla="*/ 0 60000 65536"/>
                <a:gd name="T12" fmla="*/ 0 60000 65536"/>
                <a:gd name="T13" fmla="*/ 0 60000 65536"/>
                <a:gd name="T14" fmla="*/ 0 60000 65536"/>
                <a:gd name="T15" fmla="*/ 0 w 1728"/>
                <a:gd name="T16" fmla="*/ 0 h 488"/>
                <a:gd name="T17" fmla="*/ 1728 w 1728"/>
                <a:gd name="T18" fmla="*/ 488 h 488"/>
              </a:gdLst>
              <a:ahLst/>
              <a:cxnLst>
                <a:cxn ang="T10">
                  <a:pos x="T0" y="T1"/>
                </a:cxn>
                <a:cxn ang="T11">
                  <a:pos x="T2" y="T3"/>
                </a:cxn>
                <a:cxn ang="T12">
                  <a:pos x="T4" y="T5"/>
                </a:cxn>
                <a:cxn ang="T13">
                  <a:pos x="T6" y="T7"/>
                </a:cxn>
                <a:cxn ang="T14">
                  <a:pos x="T8" y="T9"/>
                </a:cxn>
              </a:cxnLst>
              <a:rect l="T15" t="T16" r="T17" b="T18"/>
              <a:pathLst>
                <a:path w="1728" h="488">
                  <a:moveTo>
                    <a:pt x="96" y="464"/>
                  </a:moveTo>
                  <a:cubicBezTo>
                    <a:pt x="48" y="476"/>
                    <a:pt x="0" y="488"/>
                    <a:pt x="96" y="416"/>
                  </a:cubicBezTo>
                  <a:cubicBezTo>
                    <a:pt x="192" y="344"/>
                    <a:pt x="488" y="64"/>
                    <a:pt x="672" y="32"/>
                  </a:cubicBezTo>
                  <a:cubicBezTo>
                    <a:pt x="856" y="0"/>
                    <a:pt x="1024" y="184"/>
                    <a:pt x="1200" y="224"/>
                  </a:cubicBezTo>
                  <a:cubicBezTo>
                    <a:pt x="1376" y="264"/>
                    <a:pt x="1552" y="268"/>
                    <a:pt x="1728" y="272"/>
                  </a:cubicBezTo>
                </a:path>
              </a:pathLst>
            </a:custGeom>
            <a:noFill/>
            <a:ln w="762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1" name="Freeform 5"/>
            <p:cNvSpPr>
              <a:spLocks/>
            </p:cNvSpPr>
            <p:nvPr/>
          </p:nvSpPr>
          <p:spPr bwMode="auto">
            <a:xfrm>
              <a:off x="5652851" y="5620696"/>
              <a:ext cx="2590800" cy="698500"/>
            </a:xfrm>
            <a:custGeom>
              <a:avLst/>
              <a:gdLst>
                <a:gd name="T0" fmla="*/ 0 w 1632"/>
                <a:gd name="T1" fmla="*/ 2147483646 h 440"/>
                <a:gd name="T2" fmla="*/ 2147483646 w 1632"/>
                <a:gd name="T3" fmla="*/ 2147483646 h 440"/>
                <a:gd name="T4" fmla="*/ 2147483646 w 1632"/>
                <a:gd name="T5" fmla="*/ 2147483646 h 440"/>
                <a:gd name="T6" fmla="*/ 2147483646 w 1632"/>
                <a:gd name="T7" fmla="*/ 2147483646 h 440"/>
                <a:gd name="T8" fmla="*/ 2147483646 w 1632"/>
                <a:gd name="T9" fmla="*/ 2147483646 h 440"/>
                <a:gd name="T10" fmla="*/ 0 60000 65536"/>
                <a:gd name="T11" fmla="*/ 0 60000 65536"/>
                <a:gd name="T12" fmla="*/ 0 60000 65536"/>
                <a:gd name="T13" fmla="*/ 0 60000 65536"/>
                <a:gd name="T14" fmla="*/ 0 60000 65536"/>
                <a:gd name="T15" fmla="*/ 0 w 1632"/>
                <a:gd name="T16" fmla="*/ 0 h 440"/>
                <a:gd name="T17" fmla="*/ 1632 w 1632"/>
                <a:gd name="T18" fmla="*/ 440 h 440"/>
              </a:gdLst>
              <a:ahLst/>
              <a:cxnLst>
                <a:cxn ang="T10">
                  <a:pos x="T0" y="T1"/>
                </a:cxn>
                <a:cxn ang="T11">
                  <a:pos x="T2" y="T3"/>
                </a:cxn>
                <a:cxn ang="T12">
                  <a:pos x="T4" y="T5"/>
                </a:cxn>
                <a:cxn ang="T13">
                  <a:pos x="T6" y="T7"/>
                </a:cxn>
                <a:cxn ang="T14">
                  <a:pos x="T8" y="T9"/>
                </a:cxn>
              </a:cxnLst>
              <a:rect l="T15" t="T16" r="T17" b="T18"/>
              <a:pathLst>
                <a:path w="1632" h="440">
                  <a:moveTo>
                    <a:pt x="0" y="248"/>
                  </a:moveTo>
                  <a:cubicBezTo>
                    <a:pt x="72" y="268"/>
                    <a:pt x="144" y="288"/>
                    <a:pt x="288" y="248"/>
                  </a:cubicBezTo>
                  <a:cubicBezTo>
                    <a:pt x="432" y="208"/>
                    <a:pt x="664" y="0"/>
                    <a:pt x="864" y="8"/>
                  </a:cubicBezTo>
                  <a:cubicBezTo>
                    <a:pt x="1064" y="16"/>
                    <a:pt x="1360" y="224"/>
                    <a:pt x="1488" y="296"/>
                  </a:cubicBezTo>
                  <a:cubicBezTo>
                    <a:pt x="1616" y="368"/>
                    <a:pt x="1624" y="404"/>
                    <a:pt x="1632" y="440"/>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2" name="Freeform 6"/>
            <p:cNvSpPr>
              <a:spLocks/>
            </p:cNvSpPr>
            <p:nvPr/>
          </p:nvSpPr>
          <p:spPr bwMode="auto">
            <a:xfrm>
              <a:off x="8142051" y="6319196"/>
              <a:ext cx="711200" cy="609600"/>
            </a:xfrm>
            <a:custGeom>
              <a:avLst/>
              <a:gdLst>
                <a:gd name="T0" fmla="*/ 2147483646 w 448"/>
                <a:gd name="T1" fmla="*/ 0 h 384"/>
                <a:gd name="T2" fmla="*/ 2147483646 w 448"/>
                <a:gd name="T3" fmla="*/ 2147483646 h 384"/>
                <a:gd name="T4" fmla="*/ 2147483646 w 448"/>
                <a:gd name="T5" fmla="*/ 2147483646 h 384"/>
                <a:gd name="T6" fmla="*/ 0 60000 65536"/>
                <a:gd name="T7" fmla="*/ 0 60000 65536"/>
                <a:gd name="T8" fmla="*/ 0 60000 65536"/>
                <a:gd name="T9" fmla="*/ 0 w 448"/>
                <a:gd name="T10" fmla="*/ 0 h 384"/>
                <a:gd name="T11" fmla="*/ 448 w 448"/>
                <a:gd name="T12" fmla="*/ 384 h 384"/>
              </a:gdLst>
              <a:ahLst/>
              <a:cxnLst>
                <a:cxn ang="T6">
                  <a:pos x="T0" y="T1"/>
                </a:cxn>
                <a:cxn ang="T7">
                  <a:pos x="T2" y="T3"/>
                </a:cxn>
                <a:cxn ang="T8">
                  <a:pos x="T4" y="T5"/>
                </a:cxn>
              </a:cxnLst>
              <a:rect l="T9" t="T10" r="T11" b="T12"/>
              <a:pathLst>
                <a:path w="448" h="384">
                  <a:moveTo>
                    <a:pt x="64" y="0"/>
                  </a:moveTo>
                  <a:cubicBezTo>
                    <a:pt x="32" y="88"/>
                    <a:pt x="0" y="176"/>
                    <a:pt x="64" y="240"/>
                  </a:cubicBezTo>
                  <a:cubicBezTo>
                    <a:pt x="128" y="304"/>
                    <a:pt x="288" y="344"/>
                    <a:pt x="448" y="384"/>
                  </a:cubicBezTo>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43" name="Freeform 7"/>
            <p:cNvSpPr>
              <a:spLocks/>
            </p:cNvSpPr>
            <p:nvPr/>
          </p:nvSpPr>
          <p:spPr bwMode="auto">
            <a:xfrm>
              <a:off x="8853251" y="6166796"/>
              <a:ext cx="2286000" cy="965200"/>
            </a:xfrm>
            <a:custGeom>
              <a:avLst/>
              <a:gdLst>
                <a:gd name="T0" fmla="*/ 0 w 1440"/>
                <a:gd name="T1" fmla="*/ 2147483646 h 608"/>
                <a:gd name="T2" fmla="*/ 2147483646 w 1440"/>
                <a:gd name="T3" fmla="*/ 2147483646 h 608"/>
                <a:gd name="T4" fmla="*/ 2147483646 w 1440"/>
                <a:gd name="T5" fmla="*/ 2147483646 h 608"/>
                <a:gd name="T6" fmla="*/ 2147483646 w 1440"/>
                <a:gd name="T7" fmla="*/ 2147483646 h 608"/>
                <a:gd name="T8" fmla="*/ 2147483646 w 1440"/>
                <a:gd name="T9" fmla="*/ 0 h 608"/>
                <a:gd name="T10" fmla="*/ 0 60000 65536"/>
                <a:gd name="T11" fmla="*/ 0 60000 65536"/>
                <a:gd name="T12" fmla="*/ 0 60000 65536"/>
                <a:gd name="T13" fmla="*/ 0 60000 65536"/>
                <a:gd name="T14" fmla="*/ 0 60000 65536"/>
                <a:gd name="T15" fmla="*/ 0 w 1440"/>
                <a:gd name="T16" fmla="*/ 0 h 608"/>
                <a:gd name="T17" fmla="*/ 1440 w 1440"/>
                <a:gd name="T18" fmla="*/ 608 h 608"/>
              </a:gdLst>
              <a:ahLst/>
              <a:cxnLst>
                <a:cxn ang="T10">
                  <a:pos x="T0" y="T1"/>
                </a:cxn>
                <a:cxn ang="T11">
                  <a:pos x="T2" y="T3"/>
                </a:cxn>
                <a:cxn ang="T12">
                  <a:pos x="T4" y="T5"/>
                </a:cxn>
                <a:cxn ang="T13">
                  <a:pos x="T6" y="T7"/>
                </a:cxn>
                <a:cxn ang="T14">
                  <a:pos x="T8" y="T9"/>
                </a:cxn>
              </a:cxnLst>
              <a:rect l="T15" t="T16" r="T17" b="T18"/>
              <a:pathLst>
                <a:path w="1440" h="608">
                  <a:moveTo>
                    <a:pt x="0" y="480"/>
                  </a:moveTo>
                  <a:cubicBezTo>
                    <a:pt x="24" y="496"/>
                    <a:pt x="48" y="512"/>
                    <a:pt x="144" y="528"/>
                  </a:cubicBezTo>
                  <a:cubicBezTo>
                    <a:pt x="240" y="544"/>
                    <a:pt x="408" y="608"/>
                    <a:pt x="576" y="576"/>
                  </a:cubicBezTo>
                  <a:cubicBezTo>
                    <a:pt x="744" y="544"/>
                    <a:pt x="1008" y="432"/>
                    <a:pt x="1152" y="336"/>
                  </a:cubicBezTo>
                  <a:cubicBezTo>
                    <a:pt x="1296" y="240"/>
                    <a:pt x="1368" y="120"/>
                    <a:pt x="1440" y="0"/>
                  </a:cubicBez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Tree>
    <p:extLst>
      <p:ext uri="{BB962C8B-B14F-4D97-AF65-F5344CB8AC3E}">
        <p14:creationId xmlns:p14="http://schemas.microsoft.com/office/powerpoint/2010/main" val="381790602"/>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188" y="1296989"/>
            <a:ext cx="4818062" cy="480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6638"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63038" y="52578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Text Box 6"/>
          <p:cNvSpPr txBox="1">
            <a:spLocks noChangeArrowheads="1"/>
          </p:cNvSpPr>
          <p:nvPr/>
        </p:nvSpPr>
        <p:spPr bwMode="auto">
          <a:xfrm>
            <a:off x="7315200" y="1295401"/>
            <a:ext cx="32766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mj-lt"/>
              </a:rPr>
              <a:t>Assume the marked point is an edge point.  Then we construct the tangent to the edge curve (which is normal to the gradient at that point) and use this to predict the next points (here either r or s). </a:t>
            </a:r>
          </a:p>
        </p:txBody>
      </p:sp>
      <p:sp>
        <p:nvSpPr>
          <p:cNvPr id="56326" name="Rectangle 7"/>
          <p:cNvSpPr>
            <a:spLocks noGrp="1" noChangeArrowheads="1"/>
          </p:cNvSpPr>
          <p:nvPr>
            <p:ph type="title"/>
          </p:nvPr>
        </p:nvSpPr>
        <p:spPr/>
        <p:txBody>
          <a:bodyPr/>
          <a:lstStyle/>
          <a:p>
            <a:r>
              <a:rPr lang="en-US" altLang="en-US" dirty="0">
                <a:latin typeface="+mj-lt"/>
              </a:rPr>
              <a:t>Additional Slide: Edge Linking</a:t>
            </a:r>
          </a:p>
        </p:txBody>
      </p:sp>
      <p:sp>
        <p:nvSpPr>
          <p:cNvPr id="4" name="Text Placeholder 3">
            <a:extLst>
              <a:ext uri="{FF2B5EF4-FFF2-40B4-BE49-F238E27FC236}">
                <a16:creationId xmlns:a16="http://schemas.microsoft.com/office/drawing/2014/main" id="{0A46F218-2AA5-0276-0BC9-9CE6F16F5684}"/>
              </a:ext>
            </a:extLst>
          </p:cNvPr>
          <p:cNvSpPr>
            <a:spLocks noGrp="1"/>
          </p:cNvSpPr>
          <p:nvPr>
            <p:ph type="body" sz="quarter" idx="13"/>
          </p:nvPr>
        </p:nvSpPr>
        <p:spPr/>
        <p:txBody>
          <a:bodyPr/>
          <a:lstStyle/>
          <a:p>
            <a:endParaRPr lang="en-US">
              <a:latin typeface="+mj-lt"/>
            </a:endParaRPr>
          </a:p>
        </p:txBody>
      </p:sp>
      <p:sp>
        <p:nvSpPr>
          <p:cNvPr id="56327" name="Text Box 9"/>
          <p:cNvSpPr txBox="1">
            <a:spLocks noChangeArrowheads="1"/>
          </p:cNvSpPr>
          <p:nvPr/>
        </p:nvSpPr>
        <p:spPr bwMode="auto">
          <a:xfrm>
            <a:off x="1695435" y="6553200"/>
            <a:ext cx="15002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a:latin typeface="+mj-lt"/>
              </a:rPr>
              <a:t>Source: D. Forsyth</a:t>
            </a:r>
          </a:p>
        </p:txBody>
      </p:sp>
    </p:spTree>
    <p:extLst>
      <p:ext uri="{BB962C8B-B14F-4D97-AF65-F5344CB8AC3E}">
        <p14:creationId xmlns:p14="http://schemas.microsoft.com/office/powerpoint/2010/main" val="398974227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sz="3200">
                <a:latin typeface="+mj-lt"/>
              </a:rPr>
              <a:t>Final Canny Edges</a:t>
            </a:r>
          </a:p>
        </p:txBody>
      </p:sp>
      <p:sp>
        <p:nvSpPr>
          <p:cNvPr id="6" name="Text Placeholder 5">
            <a:extLst>
              <a:ext uri="{FF2B5EF4-FFF2-40B4-BE49-F238E27FC236}">
                <a16:creationId xmlns:a16="http://schemas.microsoft.com/office/drawing/2014/main" id="{0524028D-E974-A930-9026-3B0AE1215354}"/>
              </a:ext>
            </a:extLst>
          </p:cNvPr>
          <p:cNvSpPr>
            <a:spLocks noGrp="1"/>
          </p:cNvSpPr>
          <p:nvPr>
            <p:ph type="body" sz="quarter" idx="13"/>
          </p:nvPr>
        </p:nvSpPr>
        <p:spPr/>
        <p:txBody>
          <a:bodyPr/>
          <a:lstStyle/>
          <a:p>
            <a:r>
              <a:rPr lang="en-US" dirty="0">
                <a:latin typeface="+mj-lt"/>
              </a:rPr>
              <a:t>Steve Seitz</a:t>
            </a:r>
          </a:p>
        </p:txBody>
      </p:sp>
      <p:pic>
        <p:nvPicPr>
          <p:cNvPr id="4" name="Picture 3">
            <a:extLst>
              <a:ext uri="{FF2B5EF4-FFF2-40B4-BE49-F238E27FC236}">
                <a16:creationId xmlns:a16="http://schemas.microsoft.com/office/drawing/2014/main" id="{B30DE7CC-3906-424E-AB1E-B8FE3AF4AF7A}"/>
              </a:ext>
            </a:extLst>
          </p:cNvPr>
          <p:cNvPicPr>
            <a:picLocks noChangeAspect="1"/>
          </p:cNvPicPr>
          <p:nvPr/>
        </p:nvPicPr>
        <p:blipFill>
          <a:blip r:embed="rId3"/>
          <a:stretch>
            <a:fillRect/>
          </a:stretch>
        </p:blipFill>
        <p:spPr>
          <a:xfrm>
            <a:off x="6122662" y="1768024"/>
            <a:ext cx="4545339" cy="4532765"/>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1B5CAD-A229-45A1-8472-77BB9B26FB5D}"/>
                  </a:ext>
                </a:extLst>
              </p:cNvPr>
              <p:cNvSpPr txBox="1"/>
              <p:nvPr/>
            </p:nvSpPr>
            <p:spPr>
              <a:xfrm>
                <a:off x="2476499" y="1031769"/>
                <a:ext cx="7239000" cy="4308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𝜎</m:t>
                      </m:r>
                      <m:r>
                        <a:rPr lang="en-US" i="1">
                          <a:latin typeface="Cambria Math" panose="02040503050406030204" pitchFamily="18" charset="0"/>
                          <a:ea typeface="Cambria Math" panose="02040503050406030204" pitchFamily="18" charset="0"/>
                        </a:rPr>
                        <m:t>=</m:t>
                      </m:r>
                      <m:rad>
                        <m:radPr>
                          <m:degHide m:val="on"/>
                          <m:ctrlPr>
                            <a:rPr lang="en-US" i="1">
                              <a:latin typeface="Cambria Math" panose="02040503050406030204" pitchFamily="18" charset="0"/>
                              <a:ea typeface="Cambria Math" panose="02040503050406030204" pitchFamily="18" charset="0"/>
                            </a:rPr>
                          </m:ctrlPr>
                        </m:radPr>
                        <m:deg/>
                        <m:e>
                          <m:r>
                            <a:rPr lang="en-US" i="1">
                              <a:latin typeface="Cambria Math" panose="02040503050406030204" pitchFamily="18" charset="0"/>
                              <a:ea typeface="Cambria Math" panose="02040503050406030204" pitchFamily="18" charset="0"/>
                            </a:rPr>
                            <m:t>2</m:t>
                          </m:r>
                        </m:e>
                      </m:rad>
                      <m:r>
                        <a:rPr lang="en-US" i="1">
                          <a:latin typeface="Cambria Math" panose="02040503050406030204" pitchFamily="18" charset="0"/>
                          <a:ea typeface="Cambria Math" panose="02040503050406030204" pitchFamily="18" charset="0"/>
                        </a:rPr>
                        <m:t>, </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𝑡</m:t>
                          </m:r>
                        </m:e>
                        <m:sub>
                          <m:r>
                            <a:rPr lang="en-US" i="1">
                              <a:latin typeface="Cambria Math" panose="02040503050406030204" pitchFamily="18" charset="0"/>
                              <a:ea typeface="Cambria Math" panose="02040503050406030204" pitchFamily="18" charset="0"/>
                            </a:rPr>
                            <m:t>𝑙𝑜𝑤</m:t>
                          </m:r>
                        </m:sub>
                      </m:sSub>
                      <m:r>
                        <a:rPr lang="en-US" i="1">
                          <a:latin typeface="Cambria Math" panose="02040503050406030204" pitchFamily="18" charset="0"/>
                          <a:ea typeface="Cambria Math" panose="02040503050406030204" pitchFamily="18" charset="0"/>
                        </a:rPr>
                        <m:t>=0.05,</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𝑡</m:t>
                          </m:r>
                        </m:e>
                        <m:sub>
                          <m:r>
                            <a:rPr lang="en-US" i="1">
                              <a:latin typeface="Cambria Math" panose="02040503050406030204" pitchFamily="18" charset="0"/>
                              <a:ea typeface="Cambria Math" panose="02040503050406030204" pitchFamily="18" charset="0"/>
                            </a:rPr>
                            <m:t>h𝑖𝑔h</m:t>
                          </m:r>
                        </m:sub>
                      </m:sSub>
                      <m:r>
                        <a:rPr lang="en-US" i="1">
                          <a:latin typeface="Cambria Math" panose="02040503050406030204" pitchFamily="18" charset="0"/>
                          <a:ea typeface="Cambria Math" panose="02040503050406030204" pitchFamily="18" charset="0"/>
                        </a:rPr>
                        <m:t>=0.1</m:t>
                      </m:r>
                    </m:oMath>
                  </m:oMathPara>
                </a14:m>
                <a:endParaRPr lang="en-US" dirty="0">
                  <a:latin typeface="+mj-lt"/>
                </a:endParaRPr>
              </a:p>
            </p:txBody>
          </p:sp>
        </mc:Choice>
        <mc:Fallback xmlns="">
          <p:sp>
            <p:nvSpPr>
              <p:cNvPr id="5" name="TextBox 4">
                <a:extLst>
                  <a:ext uri="{FF2B5EF4-FFF2-40B4-BE49-F238E27FC236}">
                    <a16:creationId xmlns:a16="http://schemas.microsoft.com/office/drawing/2014/main" id="{991B5CAD-A229-45A1-8472-77BB9B26FB5D}"/>
                  </a:ext>
                </a:extLst>
              </p:cNvPr>
              <p:cNvSpPr txBox="1">
                <a:spLocks noRot="1" noChangeAspect="1" noMove="1" noResize="1" noEditPoints="1" noAdjustHandles="1" noChangeArrowheads="1" noChangeShapeType="1" noTextEdit="1"/>
              </p:cNvSpPr>
              <p:nvPr/>
            </p:nvSpPr>
            <p:spPr>
              <a:xfrm>
                <a:off x="2476499" y="1031769"/>
                <a:ext cx="7239000" cy="430887"/>
              </a:xfrm>
              <a:prstGeom prst="rect">
                <a:avLst/>
              </a:prstGeom>
              <a:blipFill>
                <a:blip r:embed="rId4"/>
                <a:stretch>
                  <a:fillRect b="-8451"/>
                </a:stretch>
              </a:blipFill>
            </p:spPr>
            <p:txBody>
              <a:bodyPr/>
              <a:lstStyle/>
              <a:p>
                <a:r>
                  <a:rPr lang="en-US">
                    <a:noFill/>
                  </a:rPr>
                  <a:t> </a:t>
                </a:r>
              </a:p>
            </p:txBody>
          </p:sp>
        </mc:Fallback>
      </mc:AlternateContent>
      <p:pic>
        <p:nvPicPr>
          <p:cNvPr id="8" name="Picture 7" descr="A person standing in front of a building&#10;&#10;Description generated with very high confidence">
            <a:extLst>
              <a:ext uri="{FF2B5EF4-FFF2-40B4-BE49-F238E27FC236}">
                <a16:creationId xmlns:a16="http://schemas.microsoft.com/office/drawing/2014/main" id="{43F4DE61-D478-4FCA-97A9-FA85315BB1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6200" y="1760988"/>
            <a:ext cx="4539800" cy="4539800"/>
          </a:xfrm>
          <a:prstGeom prst="rect">
            <a:avLst/>
          </a:prstGeom>
        </p:spPr>
      </p:pic>
    </p:spTree>
    <p:extLst>
      <p:ext uri="{BB962C8B-B14F-4D97-AF65-F5344CB8AC3E}">
        <p14:creationId xmlns:p14="http://schemas.microsoft.com/office/powerpoint/2010/main" val="11855588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a:bodyPr>
          <a:lstStyle/>
          <a:p>
            <a:r>
              <a:rPr lang="en-US" altLang="en-US">
                <a:latin typeface="+mj-lt"/>
              </a:rPr>
              <a:t>Effect of </a:t>
            </a:r>
            <a:r>
              <a:rPr lang="en-US" altLang="en-US">
                <a:latin typeface="+mj-lt"/>
                <a:sym typeface="Symbol" panose="05050102010706020507" pitchFamily="18" charset="2"/>
              </a:rPr>
              <a:t> (</a:t>
            </a:r>
            <a:r>
              <a:rPr lang="en-US" altLang="en-US">
                <a:latin typeface="+mj-lt"/>
              </a:rPr>
              <a:t>Gaussian kernel spread/size)</a:t>
            </a:r>
          </a:p>
        </p:txBody>
      </p:sp>
      <p:sp>
        <p:nvSpPr>
          <p:cNvPr id="6" name="Text Placeholder 5">
            <a:extLst>
              <a:ext uri="{FF2B5EF4-FFF2-40B4-BE49-F238E27FC236}">
                <a16:creationId xmlns:a16="http://schemas.microsoft.com/office/drawing/2014/main" id="{67667A4F-25F2-7CC0-C314-B84C34A9475A}"/>
              </a:ext>
            </a:extLst>
          </p:cNvPr>
          <p:cNvSpPr>
            <a:spLocks noGrp="1"/>
          </p:cNvSpPr>
          <p:nvPr>
            <p:ph type="body" sz="quarter" idx="13"/>
          </p:nvPr>
        </p:nvSpPr>
        <p:spPr/>
        <p:txBody>
          <a:bodyPr/>
          <a:lstStyle/>
          <a:p>
            <a:r>
              <a:rPr lang="en-US" dirty="0">
                <a:latin typeface="+mj-lt"/>
              </a:rPr>
              <a:t>Steve Seitz</a:t>
            </a:r>
          </a:p>
        </p:txBody>
      </p:sp>
      <p:sp>
        <p:nvSpPr>
          <p:cNvPr id="70666" name="Text Box 11"/>
          <p:cNvSpPr txBox="1">
            <a:spLocks noChangeArrowheads="1"/>
          </p:cNvSpPr>
          <p:nvPr/>
        </p:nvSpPr>
        <p:spPr bwMode="auto">
          <a:xfrm>
            <a:off x="2569253" y="4357688"/>
            <a:ext cx="10823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latin typeface="+mj-lt"/>
              </a:rPr>
              <a:t>Original </a:t>
            </a:r>
          </a:p>
        </p:txBody>
      </p:sp>
      <p:sp>
        <p:nvSpPr>
          <p:cNvPr id="70667" name="Rectangle 12"/>
          <p:cNvSpPr>
            <a:spLocks noChangeArrowheads="1"/>
          </p:cNvSpPr>
          <p:nvPr/>
        </p:nvSpPr>
        <p:spPr bwMode="auto">
          <a:xfrm>
            <a:off x="2209800" y="5257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dirty="0">
                <a:latin typeface="+mj-lt"/>
              </a:rPr>
              <a:t>The choice of </a:t>
            </a:r>
            <a:r>
              <a:rPr lang="en-US" altLang="en-US" dirty="0">
                <a:latin typeface="+mj-lt"/>
                <a:sym typeface="Symbol" panose="05050102010706020507" pitchFamily="18" charset="2"/>
              </a:rPr>
              <a:t></a:t>
            </a:r>
            <a:r>
              <a:rPr lang="en-US" altLang="en-US" dirty="0">
                <a:latin typeface="+mj-lt"/>
              </a:rPr>
              <a:t> depends on desired behavior</a:t>
            </a:r>
          </a:p>
          <a:p>
            <a:pPr lvl="1" eaLnBrk="1" hangingPunct="1">
              <a:buFontTx/>
              <a:buChar char="•"/>
            </a:pPr>
            <a:r>
              <a:rPr lang="en-US" altLang="en-US" sz="2000" dirty="0">
                <a:latin typeface="+mj-lt"/>
              </a:rPr>
              <a:t>large </a:t>
            </a:r>
            <a:r>
              <a:rPr lang="en-US" altLang="en-US" sz="2000" dirty="0">
                <a:latin typeface="+mj-lt"/>
                <a:sym typeface="Symbol" panose="05050102010706020507" pitchFamily="18" charset="2"/>
              </a:rPr>
              <a:t></a:t>
            </a:r>
            <a:r>
              <a:rPr lang="en-US" altLang="en-US" sz="2000" dirty="0">
                <a:latin typeface="+mj-lt"/>
              </a:rPr>
              <a:t> detects large scale edges</a:t>
            </a:r>
          </a:p>
          <a:p>
            <a:pPr lvl="1" eaLnBrk="1" hangingPunct="1">
              <a:buFontTx/>
              <a:buChar char="•"/>
            </a:pPr>
            <a:r>
              <a:rPr lang="en-US" altLang="en-US" sz="2000" dirty="0">
                <a:latin typeface="+mj-lt"/>
              </a:rPr>
              <a:t>small </a:t>
            </a:r>
            <a:r>
              <a:rPr lang="en-US" altLang="en-US" sz="2000" dirty="0">
                <a:latin typeface="+mj-lt"/>
                <a:sym typeface="Symbol" panose="05050102010706020507" pitchFamily="18" charset="2"/>
              </a:rPr>
              <a:t></a:t>
            </a:r>
            <a:r>
              <a:rPr lang="en-US" altLang="en-US" sz="2000" dirty="0">
                <a:latin typeface="+mj-lt"/>
              </a:rPr>
              <a:t> detects fine features</a:t>
            </a:r>
          </a:p>
        </p:txBody>
      </p:sp>
      <p:pic>
        <p:nvPicPr>
          <p:cNvPr id="13" name="Picture 12" descr="A person standing in front of a building&#10;&#10;Description generated with very high confidence">
            <a:extLst>
              <a:ext uri="{FF2B5EF4-FFF2-40B4-BE49-F238E27FC236}">
                <a16:creationId xmlns:a16="http://schemas.microsoft.com/office/drawing/2014/main" id="{C2B9FA54-6F30-46E4-B0A9-346CD854F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1357313"/>
            <a:ext cx="2940050" cy="2940050"/>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EC61495-F077-4029-B928-FD85EDF149AB}"/>
                  </a:ext>
                </a:extLst>
              </p:cNvPr>
              <p:cNvSpPr txBox="1"/>
              <p:nvPr/>
            </p:nvSpPr>
            <p:spPr>
              <a:xfrm>
                <a:off x="8305800" y="4385043"/>
                <a:ext cx="1638300" cy="4019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𝜎</m:t>
                      </m:r>
                      <m:r>
                        <a:rPr lang="en-US" i="1">
                          <a:latin typeface="Cambria Math" panose="02040503050406030204" pitchFamily="18" charset="0"/>
                          <a:ea typeface="Cambria Math" panose="02040503050406030204" pitchFamily="18" charset="0"/>
                        </a:rPr>
                        <m:t>=4</m:t>
                      </m:r>
                      <m:rad>
                        <m:radPr>
                          <m:degHide m:val="on"/>
                          <m:ctrlPr>
                            <a:rPr lang="en-US" i="1">
                              <a:latin typeface="Cambria Math" panose="02040503050406030204" pitchFamily="18" charset="0"/>
                              <a:ea typeface="Cambria Math" panose="02040503050406030204" pitchFamily="18" charset="0"/>
                            </a:rPr>
                          </m:ctrlPr>
                        </m:radPr>
                        <m:deg/>
                        <m:e>
                          <m:r>
                            <a:rPr lang="en-US" i="1">
                              <a:latin typeface="Cambria Math" panose="02040503050406030204" pitchFamily="18" charset="0"/>
                              <a:ea typeface="Cambria Math" panose="02040503050406030204" pitchFamily="18" charset="0"/>
                            </a:rPr>
                            <m:t>2</m:t>
                          </m:r>
                        </m:e>
                      </m:rad>
                    </m:oMath>
                  </m:oMathPara>
                </a14:m>
                <a:endParaRPr lang="en-US" dirty="0">
                  <a:latin typeface="+mj-lt"/>
                </a:endParaRPr>
              </a:p>
            </p:txBody>
          </p:sp>
        </mc:Choice>
        <mc:Fallback xmlns="">
          <p:sp>
            <p:nvSpPr>
              <p:cNvPr id="14" name="TextBox 13">
                <a:extLst>
                  <a:ext uri="{FF2B5EF4-FFF2-40B4-BE49-F238E27FC236}">
                    <a16:creationId xmlns:a16="http://schemas.microsoft.com/office/drawing/2014/main" id="{2EC61495-F077-4029-B928-FD85EDF149AB}"/>
                  </a:ext>
                </a:extLst>
              </p:cNvPr>
              <p:cNvSpPr txBox="1">
                <a:spLocks noRot="1" noChangeAspect="1" noMove="1" noResize="1" noEditPoints="1" noAdjustHandles="1" noChangeArrowheads="1" noChangeShapeType="1" noTextEdit="1"/>
              </p:cNvSpPr>
              <p:nvPr/>
            </p:nvSpPr>
            <p:spPr>
              <a:xfrm>
                <a:off x="8305800" y="4385043"/>
                <a:ext cx="1638300" cy="401970"/>
              </a:xfrm>
              <a:prstGeom prst="rect">
                <a:avLst/>
              </a:prstGeom>
              <a:blipFill>
                <a:blip r:embed="rId4"/>
                <a:stretch>
                  <a:fillRect/>
                </a:stretch>
              </a:blipFill>
            </p:spPr>
            <p:txBody>
              <a:bodyPr/>
              <a:lstStyle/>
              <a:p>
                <a:r>
                  <a:rPr lang="en-US">
                    <a:noFill/>
                  </a:rPr>
                  <a:t> </a:t>
                </a:r>
              </a:p>
            </p:txBody>
          </p:sp>
        </mc:Fallback>
      </mc:AlternateContent>
      <p:pic>
        <p:nvPicPr>
          <p:cNvPr id="3" name="Picture 2" descr="A close up of a logo&#10;&#10;Description generated with very high confidence">
            <a:extLst>
              <a:ext uri="{FF2B5EF4-FFF2-40B4-BE49-F238E27FC236}">
                <a16:creationId xmlns:a16="http://schemas.microsoft.com/office/drawing/2014/main" id="{096D803F-DC31-4047-9D54-F6C35CB2F3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4612" y="1357313"/>
            <a:ext cx="2940050" cy="2940050"/>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DB9A529-4171-417C-A18A-E4403BFA9C03}"/>
                  </a:ext>
                </a:extLst>
              </p:cNvPr>
              <p:cNvSpPr txBox="1"/>
              <p:nvPr/>
            </p:nvSpPr>
            <p:spPr>
              <a:xfrm>
                <a:off x="5277644" y="4385043"/>
                <a:ext cx="1638300" cy="4019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𝜎</m:t>
                      </m:r>
                      <m:r>
                        <a:rPr lang="en-US" i="1">
                          <a:latin typeface="Cambria Math" panose="02040503050406030204" pitchFamily="18" charset="0"/>
                          <a:ea typeface="Cambria Math" panose="02040503050406030204" pitchFamily="18" charset="0"/>
                        </a:rPr>
                        <m:t>=</m:t>
                      </m:r>
                      <m:rad>
                        <m:radPr>
                          <m:degHide m:val="on"/>
                          <m:ctrlPr>
                            <a:rPr lang="en-US" i="1">
                              <a:latin typeface="Cambria Math" panose="02040503050406030204" pitchFamily="18" charset="0"/>
                              <a:ea typeface="Cambria Math" panose="02040503050406030204" pitchFamily="18" charset="0"/>
                            </a:rPr>
                          </m:ctrlPr>
                        </m:radPr>
                        <m:deg/>
                        <m:e>
                          <m:r>
                            <a:rPr lang="en-US" i="1">
                              <a:latin typeface="Cambria Math" panose="02040503050406030204" pitchFamily="18" charset="0"/>
                              <a:ea typeface="Cambria Math" panose="02040503050406030204" pitchFamily="18" charset="0"/>
                            </a:rPr>
                            <m:t>2</m:t>
                          </m:r>
                        </m:e>
                      </m:rad>
                    </m:oMath>
                  </m:oMathPara>
                </a14:m>
                <a:endParaRPr lang="en-US" dirty="0">
                  <a:latin typeface="+mj-lt"/>
                </a:endParaRPr>
              </a:p>
            </p:txBody>
          </p:sp>
        </mc:Choice>
        <mc:Fallback xmlns="">
          <p:sp>
            <p:nvSpPr>
              <p:cNvPr id="17" name="TextBox 16">
                <a:extLst>
                  <a:ext uri="{FF2B5EF4-FFF2-40B4-BE49-F238E27FC236}">
                    <a16:creationId xmlns:a16="http://schemas.microsoft.com/office/drawing/2014/main" id="{3DB9A529-4171-417C-A18A-E4403BFA9C03}"/>
                  </a:ext>
                </a:extLst>
              </p:cNvPr>
              <p:cNvSpPr txBox="1">
                <a:spLocks noRot="1" noChangeAspect="1" noMove="1" noResize="1" noEditPoints="1" noAdjustHandles="1" noChangeArrowheads="1" noChangeShapeType="1" noTextEdit="1"/>
              </p:cNvSpPr>
              <p:nvPr/>
            </p:nvSpPr>
            <p:spPr>
              <a:xfrm>
                <a:off x="5277644" y="4385043"/>
                <a:ext cx="1638300" cy="401970"/>
              </a:xfrm>
              <a:prstGeom prst="rect">
                <a:avLst/>
              </a:prstGeom>
              <a:blipFill>
                <a:blip r:embed="rId6"/>
                <a:stretch>
                  <a:fillRect/>
                </a:stretch>
              </a:blipFill>
            </p:spPr>
            <p:txBody>
              <a:bodyPr/>
              <a:lstStyle/>
              <a:p>
                <a:r>
                  <a:rPr lang="en-US">
                    <a:noFill/>
                  </a:rPr>
                  <a:t> </a:t>
                </a:r>
              </a:p>
            </p:txBody>
          </p:sp>
        </mc:Fallback>
      </mc:AlternateContent>
      <p:pic>
        <p:nvPicPr>
          <p:cNvPr id="5" name="Picture 4" descr="A circuit board&#10;&#10;Description generated with high confidence">
            <a:extLst>
              <a:ext uri="{FF2B5EF4-FFF2-40B4-BE49-F238E27FC236}">
                <a16:creationId xmlns:a16="http://schemas.microsoft.com/office/drawing/2014/main" id="{F9AD8218-A8B0-4E58-A419-8C8955881C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47406" y="1357313"/>
            <a:ext cx="2940050" cy="2940050"/>
          </a:xfrm>
          <a:prstGeom prst="rect">
            <a:avLst/>
          </a:prstGeom>
        </p:spPr>
      </p:pic>
    </p:spTree>
    <p:extLst>
      <p:ext uri="{BB962C8B-B14F-4D97-AF65-F5344CB8AC3E}">
        <p14:creationId xmlns:p14="http://schemas.microsoft.com/office/powerpoint/2010/main" val="42266243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7AE440-A311-34D6-5C8B-5CF3A8DAFA38}"/>
              </a:ext>
            </a:extLst>
          </p:cNvPr>
          <p:cNvSpPr>
            <a:spLocks noGrp="1"/>
          </p:cNvSpPr>
          <p:nvPr>
            <p:ph type="body" sz="quarter" idx="15"/>
          </p:nvPr>
        </p:nvSpPr>
        <p:spPr/>
        <p:txBody>
          <a:bodyPr>
            <a:normAutofit lnSpcReduction="10000"/>
          </a:bodyPr>
          <a:lstStyle/>
          <a:p>
            <a:pPr marL="533400" indent="-533400">
              <a:buFontTx/>
              <a:buAutoNum type="arabicPeriod"/>
            </a:pPr>
            <a:r>
              <a:rPr lang="en-US" altLang="en-US" dirty="0"/>
              <a:t>Filter image with x, y derivatives of Gaussian </a:t>
            </a:r>
          </a:p>
          <a:p>
            <a:pPr marL="533400" indent="-533400">
              <a:buFontTx/>
              <a:buAutoNum type="arabicPeriod"/>
            </a:pPr>
            <a:r>
              <a:rPr lang="en-US" altLang="en-US" dirty="0"/>
              <a:t>Find magnitude and orientation of gradient</a:t>
            </a:r>
          </a:p>
          <a:p>
            <a:pPr marL="533400" indent="-533400">
              <a:buFontTx/>
              <a:buAutoNum type="arabicPeriod"/>
            </a:pPr>
            <a:r>
              <a:rPr lang="en-US" altLang="en-US" dirty="0"/>
              <a:t>Non-maximum suppression:</a:t>
            </a:r>
          </a:p>
          <a:p>
            <a:pPr marL="838200" lvl="1" indent="-381000"/>
            <a:r>
              <a:rPr lang="en-US" altLang="en-US" dirty="0"/>
              <a:t>Thin multi-pixel wide “ridges” to single pixel width</a:t>
            </a:r>
          </a:p>
          <a:p>
            <a:pPr marL="533400" indent="-533400">
              <a:buFontTx/>
              <a:buAutoNum type="arabicPeriod"/>
            </a:pPr>
            <a:r>
              <a:rPr lang="en-US" altLang="en-US" dirty="0"/>
              <a:t>‘Hysteresis’ Thresholding:</a:t>
            </a:r>
          </a:p>
          <a:p>
            <a:pPr marL="838200" lvl="1" indent="-381000"/>
            <a:r>
              <a:rPr lang="en-US" altLang="en-US" dirty="0"/>
              <a:t>Define two thresholds: low and high</a:t>
            </a:r>
          </a:p>
          <a:p>
            <a:pPr marL="838200" lvl="1" indent="-381000"/>
            <a:r>
              <a:rPr lang="en-US" altLang="en-US" dirty="0"/>
              <a:t>Use the high threshold to start edge curves and the low threshold to continue them</a:t>
            </a:r>
          </a:p>
          <a:p>
            <a:pPr marL="838200" lvl="1" indent="-381000"/>
            <a:r>
              <a:rPr lang="en-US" altLang="en-US" dirty="0"/>
              <a:t>‘Follow’ edges starting from strong edge pixels</a:t>
            </a:r>
          </a:p>
          <a:p>
            <a:pPr marL="1238250" lvl="2" indent="-381000"/>
            <a:r>
              <a:rPr lang="en-US" altLang="en-US" sz="2800" dirty="0"/>
              <a:t>Connected components (</a:t>
            </a:r>
            <a:r>
              <a:rPr lang="en-US" altLang="en-US" sz="2800" dirty="0" err="1"/>
              <a:t>Szeliski</a:t>
            </a:r>
            <a:r>
              <a:rPr lang="en-US" altLang="en-US" sz="2800" dirty="0"/>
              <a:t> 3.3.4)</a:t>
            </a:r>
          </a:p>
        </p:txBody>
      </p:sp>
      <p:sp>
        <p:nvSpPr>
          <p:cNvPr id="68610" name="Rectangle 2"/>
          <p:cNvSpPr>
            <a:spLocks noGrp="1" noChangeArrowheads="1"/>
          </p:cNvSpPr>
          <p:nvPr>
            <p:ph type="title"/>
          </p:nvPr>
        </p:nvSpPr>
        <p:spPr/>
        <p:txBody>
          <a:bodyPr/>
          <a:lstStyle/>
          <a:p>
            <a:r>
              <a:rPr lang="en-US" altLang="en-US" dirty="0"/>
              <a:t>Canny Edge Detector</a:t>
            </a:r>
          </a:p>
        </p:txBody>
      </p:sp>
      <p:sp>
        <p:nvSpPr>
          <p:cNvPr id="3" name="Text Placeholder 2">
            <a:extLst>
              <a:ext uri="{FF2B5EF4-FFF2-40B4-BE49-F238E27FC236}">
                <a16:creationId xmlns:a16="http://schemas.microsoft.com/office/drawing/2014/main" id="{C2A54D40-A409-4B57-FE47-A3E3AF3A8E65}"/>
              </a:ext>
            </a:extLst>
          </p:cNvPr>
          <p:cNvSpPr>
            <a:spLocks noGrp="1"/>
          </p:cNvSpPr>
          <p:nvPr>
            <p:ph type="body" sz="quarter" idx="14"/>
          </p:nvPr>
        </p:nvSpPr>
        <p:spPr/>
        <p:txBody>
          <a:bodyPr/>
          <a:lstStyle/>
          <a:p>
            <a:r>
              <a:rPr lang="en-US" dirty="0"/>
              <a:t>David Lowe, Fei-Fei Li</a:t>
            </a:r>
          </a:p>
        </p:txBody>
      </p:sp>
    </p:spTree>
    <p:extLst>
      <p:ext uri="{BB962C8B-B14F-4D97-AF65-F5344CB8AC3E}">
        <p14:creationId xmlns:p14="http://schemas.microsoft.com/office/powerpoint/2010/main" val="22086713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frac{d}{dx}f(x)$&#10;\end{document}&#10;"/>
  <p:tag name="EXTERNALNAME" val="txp_fig"/>
  <p:tag name="BLEND" val="False"/>
  <p:tag name="TRANSPARENT" val="False"/>
  <p:tag name="KEEPFILES" val="False"/>
  <p:tag name="DEBUGPAUSE" val="False"/>
  <p:tag name="RESOLUTION" val="300"/>
  <p:tag name="BITMAPFORMAT" val="bmpmono"/>
  <p:tag name="DEBUGINTERACTIVE" val="True"/>
  <p:tag name="ORIGWIDTH" val="232.25"/>
  <p:tag name="PICTUREFILESIZE" val="4238"/>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f(x)$&#10;\end{document}&#10;"/>
  <p:tag name="EXTERNALNAME" val="txp_fig"/>
  <p:tag name="BLEND" val="False"/>
  <p:tag name="TRANSPARENT" val="False"/>
  <p:tag name="KEEPFILES" val="False"/>
  <p:tag name="DEBUGPAUSE" val="False"/>
  <p:tag name="RESOLUTION" val="300"/>
  <p:tag name="BITMAPFORMAT" val="bmpmono"/>
  <p:tag name="DEBUGINTERACTIVE" val="True"/>
  <p:tag name="ORIGWIDTH" val="153"/>
  <p:tag name="PICTUREFILESIZE" val="2054"/>
</p:tagLst>
</file>

<file path=ppt/tags/tag3.xml><?xml version="1.0" encoding="utf-8"?>
<p:tagLst xmlns:a="http://schemas.openxmlformats.org/drawingml/2006/main" xmlns:r="http://schemas.openxmlformats.org/officeDocument/2006/relationships" xmlns:p="http://schemas.openxmlformats.org/presentationml/2006/main">
  <p:tag name="OUTPUTDPI" val="1200"/>
  <p:tag name="ORIGINALHEIGHT" val="169.4788"/>
  <p:tag name="ORIGINALWIDTH" val="1516.311"/>
  <p:tag name="LATEXADDIN" val="\documentclass{article}&#10;\usepackage{amsmath}&#10;\pagestyle{empty}&#10;\begin{document}&#10;&#10;$f'(x) = \lim_{h \to 0} \, \frac{f(x+h) - f(x)}{h}.$&#10;&#10;&#10;\end{document}"/>
  <p:tag name="IGUANATEXSIZE" val="32"/>
  <p:tag name="IGUANATEXCURSOR" val="101"/>
  <p:tag name="TRANSPARENCY" val="True"/>
  <p:tag name="LATEXENGINEID" val="0"/>
  <p:tag name="TEMPFOLDER" val="c:\temp\"/>
  <p:tag name="LATEXFORMHEIGHT" val="312"/>
  <p:tag name="LATEXFORMWIDTH" val="384"/>
  <p:tag name="LATEXFORMWRAP" val="True"/>
  <p:tag name="BITMAPVECTOR" val="0"/>
</p:tagLst>
</file>

<file path=ppt/tags/tag4.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313.086"/>
  <p:tag name="LATEXADDIN" val="\documentclass{article}&#10;\usepackage{amsmath}&#10;\pagestyle{empty}&#10;\begin{document}&#10;&#10;$f'(x) \approx f(x+1) - f(x).$&#10;&#10;&#10;\end{document}"/>
  <p:tag name="IGUANATEXSIZE" val="32"/>
  <p:tag name="IGUANATEXCURSOR" val="95"/>
  <p:tag name="TRANSPARENCY" val="True"/>
  <p:tag name="LATEXENGINEID" val="0"/>
  <p:tag name="TEMPFOLDER" val="c:\temp\"/>
  <p:tag name="LATEXFORMHEIGHT" val="312"/>
  <p:tag name="LATEXFORMWIDTH" val="384"/>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527.559"/>
  <p:tag name="LATEXADDIN" val="\documentclass{article}&#10;\usepackage{amsmath}&#10;\pagestyle{empty}&#10;\begin{document}&#10;&#10;$f'(x) \approx f(x-1) - f(x+1).$&#10;&#10;&#10;\end{document}"/>
  <p:tag name="IGUANATEXSIZE" val="32"/>
  <p:tag name="IGUANATEXCURSOR" val="110"/>
  <p:tag name="TRANSPARENCY" val="True"/>
  <p:tag name="LATEXENGINEID" val="0"/>
  <p:tag name="TEMPFOLDER" val="c:\temp\"/>
  <p:tag name="LATEXFORMHEIGHT" val="312"/>
  <p:tag name="LATEXFORMWIDTH" val="384"/>
  <p:tag name="LATEXFORMWRAP" val="True"/>
  <p:tag name="BITMAPVECTOR" val="0"/>
</p:tagLst>
</file>

<file path=ppt/theme/theme1.xml><?xml version="1.0" encoding="utf-8"?>
<a:theme xmlns:a="http://schemas.openxmlformats.org/drawingml/2006/main" name="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SCI 143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missio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ourse Ma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Course Ma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14375</TotalTime>
  <Words>2905</Words>
  <Application>Microsoft Macintosh PowerPoint</Application>
  <PresentationFormat>Widescreen</PresentationFormat>
  <Paragraphs>403</Paragraphs>
  <Slides>55</Slides>
  <Notes>55</Notes>
  <HiddenSlides>4</HiddenSlides>
  <MMClips>0</MMClips>
  <ScaleCrop>false</ScaleCrop>
  <HeadingPairs>
    <vt:vector size="8" baseType="variant">
      <vt:variant>
        <vt:lpstr>Fonts Used</vt:lpstr>
      </vt:variant>
      <vt:variant>
        <vt:i4>7</vt:i4>
      </vt:variant>
      <vt:variant>
        <vt:lpstr>Theme</vt:lpstr>
      </vt:variant>
      <vt:variant>
        <vt:i4>7</vt:i4>
      </vt:variant>
      <vt:variant>
        <vt:lpstr>Embedded OLE Servers</vt:lpstr>
      </vt:variant>
      <vt:variant>
        <vt:i4>3</vt:i4>
      </vt:variant>
      <vt:variant>
        <vt:lpstr>Slide Titles</vt:lpstr>
      </vt:variant>
      <vt:variant>
        <vt:i4>55</vt:i4>
      </vt:variant>
    </vt:vector>
  </HeadingPairs>
  <TitlesOfParts>
    <vt:vector size="72" baseType="lpstr">
      <vt:lpstr>Arial</vt:lpstr>
      <vt:lpstr>Calibri</vt:lpstr>
      <vt:lpstr>Cambria Math</vt:lpstr>
      <vt:lpstr>Consolas</vt:lpstr>
      <vt:lpstr>Gill Sans MT</vt:lpstr>
      <vt:lpstr>Norwester</vt:lpstr>
      <vt:lpstr>Times New Roman</vt:lpstr>
      <vt:lpstr>Content</vt:lpstr>
      <vt:lpstr>CSCI 1430</vt:lpstr>
      <vt:lpstr>2_Title</vt:lpstr>
      <vt:lpstr>Intermissions</vt:lpstr>
      <vt:lpstr>Course Map</vt:lpstr>
      <vt:lpstr>1_Course Map</vt:lpstr>
      <vt:lpstr>3_Title</vt:lpstr>
      <vt:lpstr>Photo Editor Photo</vt:lpstr>
      <vt:lpstr>Bitmap Image</vt:lpstr>
      <vt:lpstr>Equation</vt:lpstr>
      <vt:lpstr>Edge Detection</vt:lpstr>
      <vt:lpstr>Announcements</vt:lpstr>
      <vt:lpstr>PowerPoint Presentation</vt:lpstr>
      <vt:lpstr>PowerPoint Presentation</vt:lpstr>
      <vt:lpstr>Edge Detection</vt:lpstr>
      <vt:lpstr>Edge Detection</vt:lpstr>
      <vt:lpstr>Question:</vt:lpstr>
      <vt:lpstr>Causes of Edges</vt:lpstr>
      <vt:lpstr>Use of Edges</vt:lpstr>
      <vt:lpstr>Closer Look at Edges</vt:lpstr>
      <vt:lpstr>Closer Look at Edges</vt:lpstr>
      <vt:lpstr>Closer Look at Edges</vt:lpstr>
      <vt:lpstr>Closer Look at Edges</vt:lpstr>
      <vt:lpstr>Characterizing Edges</vt:lpstr>
      <vt:lpstr>Intensity Profile</vt:lpstr>
      <vt:lpstr>Adding Gaussian noise</vt:lpstr>
      <vt:lpstr>Effects of Noise</vt:lpstr>
      <vt:lpstr>Solution: Smoothing Filter</vt:lpstr>
      <vt:lpstr>Derivative Theorem of Convolution</vt:lpstr>
      <vt:lpstr>Derivatives in Practice</vt:lpstr>
      <vt:lpstr>Derivative of 2D Gaussian Filter</vt:lpstr>
      <vt:lpstr>Smoothing-Localization Tradeoff</vt:lpstr>
      <vt:lpstr>Designing an Edge Detector</vt:lpstr>
      <vt:lpstr>Designing an Edge Detector</vt:lpstr>
      <vt:lpstr>Closer Look at Edges</vt:lpstr>
      <vt:lpstr>Where do humans see boundaries?</vt:lpstr>
      <vt:lpstr>pB Boundary Detector vs. Humans</vt:lpstr>
      <vt:lpstr>pB Boundary Detector vs. Humans</vt:lpstr>
      <vt:lpstr>PowerPoint Presentation</vt:lpstr>
      <vt:lpstr>PowerPoint Presentation</vt:lpstr>
      <vt:lpstr>45 Years of Boundary Detection*</vt:lpstr>
      <vt:lpstr>Image Editing</vt:lpstr>
      <vt:lpstr>Image Editing</vt:lpstr>
      <vt:lpstr>State of Edge Detection</vt:lpstr>
      <vt:lpstr>Summary</vt:lpstr>
      <vt:lpstr>A Better Edge Detector</vt:lpstr>
      <vt:lpstr>Canny Edge Detector</vt:lpstr>
      <vt:lpstr>Demonstrator Image</vt:lpstr>
      <vt:lpstr>Canny Edge Detector</vt:lpstr>
      <vt:lpstr>Derivative of Gaussian filter</vt:lpstr>
      <vt:lpstr>Compute Gradients</vt:lpstr>
      <vt:lpstr>Canny Edge Detector</vt:lpstr>
      <vt:lpstr>Compute Gradient Magnitude</vt:lpstr>
      <vt:lpstr>Compute Gradient Orientation</vt:lpstr>
      <vt:lpstr>Canny Edge Detector</vt:lpstr>
      <vt:lpstr>Non-Maximum Suppression for Each Orientation</vt:lpstr>
      <vt:lpstr>Additional Slide: Interpolation Options</vt:lpstr>
      <vt:lpstr>Before Non-max Suppression</vt:lpstr>
      <vt:lpstr>After Non-max Suppression</vt:lpstr>
      <vt:lpstr>Canny Edge Detector</vt:lpstr>
      <vt:lpstr>‘Hysteresis’ Thresholding</vt:lpstr>
      <vt:lpstr>Additional Slide: Edge Linking</vt:lpstr>
      <vt:lpstr>Final Canny Edges</vt:lpstr>
      <vt:lpstr>Effect of  (Gaussian kernel spread/size)</vt:lpstr>
      <vt:lpstr>Canny Edge Detector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Canonicalization in 3D Computer Vision</dc:title>
  <dc:creator>Sridhar, Srinath</dc:creator>
  <cp:lastModifiedBy>Sanders_Betsy</cp:lastModifiedBy>
  <cp:revision>970</cp:revision>
  <cp:lastPrinted>2024-02-27T16:44:58Z</cp:lastPrinted>
  <dcterms:created xsi:type="dcterms:W3CDTF">2022-04-11T01:10:12Z</dcterms:created>
  <dcterms:modified xsi:type="dcterms:W3CDTF">2024-02-27T16:45:13Z</dcterms:modified>
</cp:coreProperties>
</file>