
<file path=[Content_Types].xml><?xml version="1.0" encoding="utf-8"?>
<Types xmlns="http://schemas.openxmlformats.org/package/2006/content-types">
  <Default ContentType="image/jpeg" Extension="jpg"/>
  <Default ContentType="application/vnd.openxmlformats-officedocument.vmlDrawing" Extension="vml"/>
  <Default ContentType="application/x-fontdata" Extension="fntdata"/>
  <Default ContentType="image/gif" Extension="gif"/>
  <Default ContentType="application/vnd.openxmlformats-officedocument.oleObject" Extension="bin"/>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24.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96.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37.xml"/>
  <Override ContentType="application/vnd.openxmlformats-officedocument.presentationml.slideLayout+xml" PartName="/ppt/slideLayouts/slideLayout5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20.xml"/>
  <Override ContentType="application/vnd.openxmlformats-officedocument.presentationml.slideLayout+xml" PartName="/ppt/slideLayouts/slideLayout55.xml"/>
  <Override ContentType="application/vnd.openxmlformats-officedocument.presentationml.slideLayout+xml" PartName="/ppt/slideLayouts/slideLayout38.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52.xml"/>
  <Override ContentType="application/vnd.openxmlformats-officedocument.presentationml.slideLayout+xml" PartName="/ppt/slideLayouts/slideLayout21.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2.xml"/>
  <Override ContentType="application/vnd.openxmlformats-officedocument.presentationml.slideLayout+xml" PartName="/ppt/slideLayouts/slideLayout35.xml"/>
  <Override ContentType="application/vnd.openxmlformats-officedocument.presentationml.slideLayout+xml" PartName="/ppt/slideLayouts/slideLayout48.xml"/>
  <Override ContentType="application/vnd.openxmlformats-officedocument.presentationml.slideLayout+xml" PartName="/ppt/slideLayouts/slideLayout49.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xml"/>
  <Override ContentType="application/vnd.openxmlformats-officedocument.presentationml.slideLayout+xml" PartName="/ppt/slideLayouts/slideLayout53.xml"/>
  <Override ContentType="application/vnd.openxmlformats-officedocument.presentationml.slideLayout+xml" PartName="/ppt/slideLayouts/slideLayout10.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24.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4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30.xml"/>
  <Override ContentType="application/vnd.openxmlformats-officedocument.presentationml.slideLayout+xml" PartName="/ppt/slideLayouts/slideLayout56.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5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39.xml"/>
  <Override ContentType="application/vnd.openxmlformats-officedocument.presentationml.slideLayout+xml" PartName="/ppt/slideLayouts/slideLayout57.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50.xml"/>
  <Override ContentType="application/vnd.openxmlformats-officedocument.presentationml.slideLayout+xml" PartName="/ppt/slideLayouts/slideLayout4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5.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Master+xml" PartName="/ppt/slideMasters/slideMaster4.xml"/>
  <Override ContentType="application/vnd.openxmlformats-officedocument.presentationml.slideMaster+xml" PartName="/ppt/slideMasters/slideMaster5.xml"/>
  <Override ContentType="application/binary" PartName="/ppt/metadata"/>
  <Override ContentType="application/vnd.openxmlformats-officedocument.presentationml.slide+xml" PartName="/ppt/slides/slide121.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53.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18.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98.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1.xml"/>
  <Override ContentType="application/vnd.openxmlformats-officedocument.presentationml.slide+xml" PartName="/ppt/slides/slide110.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17.xml"/>
  <Override ContentType="application/vnd.openxmlformats-officedocument.presentationml.slide+xml" PartName="/ppt/slides/slide13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oleObject" PartName="/ppt/embeddings/oleObject3.bin"/>
  <Override ContentType="application/vnd.openxmlformats-officedocument.oleObject" PartName="/ppt/embeddings/oleObject2.bin"/>
  <Override ContentType="application/vnd.openxmlformats-officedocument.oleObject" PartName="/ppt/embeddings/oleObject1.bin"/>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6.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theme+xml" PartName="/ppt/theme/theme5.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 id="2147483660" r:id="rId5"/>
    <p:sldMasterId id="2147483673" r:id="rId6"/>
    <p:sldMasterId id="2147483686" r:id="rId7"/>
    <p:sldMasterId id="2147483698"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 id="270" r:id="rId24"/>
    <p:sldId id="271" r:id="rId25"/>
    <p:sldId id="272" r:id="rId26"/>
    <p:sldId id="273" r:id="rId27"/>
    <p:sldId id="274" r:id="rId28"/>
    <p:sldId id="275" r:id="rId29"/>
    <p:sldId id="276" r:id="rId30"/>
    <p:sldId id="277" r:id="rId31"/>
    <p:sldId id="278" r:id="rId32"/>
    <p:sldId id="279" r:id="rId33"/>
    <p:sldId id="280" r:id="rId34"/>
    <p:sldId id="281" r:id="rId35"/>
    <p:sldId id="282" r:id="rId36"/>
    <p:sldId id="283" r:id="rId37"/>
    <p:sldId id="284" r:id="rId38"/>
    <p:sldId id="285" r:id="rId39"/>
    <p:sldId id="286" r:id="rId40"/>
    <p:sldId id="287" r:id="rId41"/>
    <p:sldId id="288" r:id="rId42"/>
    <p:sldId id="289" r:id="rId43"/>
    <p:sldId id="290" r:id="rId44"/>
    <p:sldId id="291" r:id="rId45"/>
    <p:sldId id="292" r:id="rId46"/>
    <p:sldId id="293" r:id="rId47"/>
    <p:sldId id="294" r:id="rId48"/>
    <p:sldId id="295" r:id="rId49"/>
    <p:sldId id="296" r:id="rId50"/>
    <p:sldId id="297" r:id="rId51"/>
    <p:sldId id="298" r:id="rId52"/>
    <p:sldId id="299" r:id="rId53"/>
    <p:sldId id="300" r:id="rId54"/>
    <p:sldId id="301" r:id="rId55"/>
    <p:sldId id="302" r:id="rId56"/>
    <p:sldId id="303" r:id="rId57"/>
    <p:sldId id="304" r:id="rId58"/>
    <p:sldId id="305" r:id="rId59"/>
    <p:sldId id="306" r:id="rId60"/>
    <p:sldId id="307" r:id="rId61"/>
    <p:sldId id="308" r:id="rId62"/>
    <p:sldId id="309" r:id="rId63"/>
    <p:sldId id="310" r:id="rId64"/>
    <p:sldId id="311" r:id="rId65"/>
    <p:sldId id="312" r:id="rId66"/>
    <p:sldId id="313" r:id="rId67"/>
    <p:sldId id="314" r:id="rId68"/>
    <p:sldId id="315" r:id="rId69"/>
    <p:sldId id="316" r:id="rId70"/>
    <p:sldId id="317" r:id="rId71"/>
    <p:sldId id="318" r:id="rId72"/>
    <p:sldId id="319" r:id="rId73"/>
    <p:sldId id="320" r:id="rId74"/>
    <p:sldId id="321" r:id="rId75"/>
    <p:sldId id="322" r:id="rId76"/>
    <p:sldId id="323" r:id="rId77"/>
    <p:sldId id="324" r:id="rId78"/>
    <p:sldId id="325" r:id="rId79"/>
    <p:sldId id="326" r:id="rId80"/>
    <p:sldId id="327" r:id="rId81"/>
    <p:sldId id="328" r:id="rId82"/>
    <p:sldId id="329" r:id="rId83"/>
    <p:sldId id="330" r:id="rId84"/>
    <p:sldId id="331" r:id="rId85"/>
    <p:sldId id="332" r:id="rId86"/>
    <p:sldId id="333" r:id="rId87"/>
    <p:sldId id="334" r:id="rId88"/>
    <p:sldId id="335" r:id="rId89"/>
    <p:sldId id="336" r:id="rId90"/>
    <p:sldId id="337" r:id="rId91"/>
    <p:sldId id="338" r:id="rId92"/>
    <p:sldId id="339" r:id="rId93"/>
    <p:sldId id="340" r:id="rId94"/>
    <p:sldId id="341" r:id="rId95"/>
    <p:sldId id="342" r:id="rId96"/>
    <p:sldId id="343" r:id="rId97"/>
    <p:sldId id="344" r:id="rId98"/>
    <p:sldId id="345" r:id="rId99"/>
    <p:sldId id="346" r:id="rId100"/>
    <p:sldId id="347" r:id="rId101"/>
    <p:sldId id="348" r:id="rId102"/>
    <p:sldId id="349" r:id="rId103"/>
    <p:sldId id="350" r:id="rId104"/>
    <p:sldId id="351" r:id="rId105"/>
    <p:sldId id="352" r:id="rId106"/>
    <p:sldId id="353" r:id="rId107"/>
    <p:sldId id="354" r:id="rId108"/>
    <p:sldId id="355" r:id="rId109"/>
    <p:sldId id="356" r:id="rId110"/>
    <p:sldId id="357" r:id="rId111"/>
    <p:sldId id="358" r:id="rId112"/>
    <p:sldId id="359" r:id="rId113"/>
    <p:sldId id="360" r:id="rId114"/>
    <p:sldId id="361" r:id="rId115"/>
    <p:sldId id="362" r:id="rId116"/>
    <p:sldId id="363" r:id="rId117"/>
    <p:sldId id="364" r:id="rId118"/>
    <p:sldId id="365" r:id="rId119"/>
    <p:sldId id="366" r:id="rId120"/>
    <p:sldId id="367" r:id="rId121"/>
    <p:sldId id="368" r:id="rId122"/>
    <p:sldId id="369" r:id="rId123"/>
    <p:sldId id="370" r:id="rId124"/>
    <p:sldId id="371" r:id="rId125"/>
    <p:sldId id="372" r:id="rId126"/>
    <p:sldId id="373" r:id="rId127"/>
    <p:sldId id="374" r:id="rId128"/>
    <p:sldId id="375" r:id="rId129"/>
    <p:sldId id="376" r:id="rId130"/>
    <p:sldId id="377" r:id="rId131"/>
    <p:sldId id="378" r:id="rId132"/>
    <p:sldId id="379" r:id="rId133"/>
    <p:sldId id="380" r:id="rId134"/>
    <p:sldId id="381" r:id="rId135"/>
    <p:sldId id="382" r:id="rId136"/>
    <p:sldId id="383" r:id="rId137"/>
    <p:sldId id="384" r:id="rId138"/>
    <p:sldId id="385" r:id="rId139"/>
    <p:sldId id="386" r:id="rId140"/>
    <p:sldId id="387" r:id="rId141"/>
    <p:sldId id="388" r:id="rId142"/>
    <p:sldId id="389" r:id="rId143"/>
    <p:sldId id="390" r:id="rId144"/>
    <p:sldId id="391" r:id="rId145"/>
  </p:sldIdLst>
  <p:sldSz cy="6858000" cx="9144000"/>
  <p:notesSz cx="6858000" cy="9144000"/>
  <p:embeddedFontLst>
    <p:embeddedFont>
      <p:font typeface="Roboto"/>
      <p:regular r:id="rId146"/>
      <p:bold r:id="rId147"/>
      <p:italic r:id="rId148"/>
      <p:boldItalic r:id="rId1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 uri="GoogleSlidesCustomDataVersion2">
      <go:slidesCustomData xmlns:go="http://customooxmlschemas.google.com/" r:id="rId150" roundtripDataSignature="AMtx7miRJJwzDRtj6jNJ7TXgRhgbwTuzT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1.xml"/><Relationship Id="rId42" Type="http://schemas.openxmlformats.org/officeDocument/2006/relationships/slide" Target="slides/slide33.xml"/><Relationship Id="rId41" Type="http://schemas.openxmlformats.org/officeDocument/2006/relationships/slide" Target="slides/slide32.xml"/><Relationship Id="rId44" Type="http://schemas.openxmlformats.org/officeDocument/2006/relationships/slide" Target="slides/slide35.xml"/><Relationship Id="rId43" Type="http://schemas.openxmlformats.org/officeDocument/2006/relationships/slide" Target="slides/slide34.xml"/><Relationship Id="rId46" Type="http://schemas.openxmlformats.org/officeDocument/2006/relationships/slide" Target="slides/slide37.xml"/><Relationship Id="rId45" Type="http://schemas.openxmlformats.org/officeDocument/2006/relationships/slide" Target="slides/slide36.xml"/><Relationship Id="rId107" Type="http://schemas.openxmlformats.org/officeDocument/2006/relationships/slide" Target="slides/slide98.xml"/><Relationship Id="rId106" Type="http://schemas.openxmlformats.org/officeDocument/2006/relationships/slide" Target="slides/slide97.xml"/><Relationship Id="rId105" Type="http://schemas.openxmlformats.org/officeDocument/2006/relationships/slide" Target="slides/slide96.xml"/><Relationship Id="rId104" Type="http://schemas.openxmlformats.org/officeDocument/2006/relationships/slide" Target="slides/slide95.xml"/><Relationship Id="rId109" Type="http://schemas.openxmlformats.org/officeDocument/2006/relationships/slide" Target="slides/slide100.xml"/><Relationship Id="rId108" Type="http://schemas.openxmlformats.org/officeDocument/2006/relationships/slide" Target="slides/slide99.xml"/><Relationship Id="rId48" Type="http://schemas.openxmlformats.org/officeDocument/2006/relationships/slide" Target="slides/slide39.xml"/><Relationship Id="rId47" Type="http://schemas.openxmlformats.org/officeDocument/2006/relationships/slide" Target="slides/slide38.xml"/><Relationship Id="rId49" Type="http://schemas.openxmlformats.org/officeDocument/2006/relationships/slide" Target="slides/slide40.xml"/><Relationship Id="rId103" Type="http://schemas.openxmlformats.org/officeDocument/2006/relationships/slide" Target="slides/slide94.xml"/><Relationship Id="rId102" Type="http://schemas.openxmlformats.org/officeDocument/2006/relationships/slide" Target="slides/slide93.xml"/><Relationship Id="rId101" Type="http://schemas.openxmlformats.org/officeDocument/2006/relationships/slide" Target="slides/slide92.xml"/><Relationship Id="rId100" Type="http://schemas.openxmlformats.org/officeDocument/2006/relationships/slide" Target="slides/slide91.xml"/><Relationship Id="rId31" Type="http://schemas.openxmlformats.org/officeDocument/2006/relationships/slide" Target="slides/slide22.xml"/><Relationship Id="rId30" Type="http://schemas.openxmlformats.org/officeDocument/2006/relationships/slide" Target="slides/slide21.xml"/><Relationship Id="rId33" Type="http://schemas.openxmlformats.org/officeDocument/2006/relationships/slide" Target="slides/slide24.xml"/><Relationship Id="rId32" Type="http://schemas.openxmlformats.org/officeDocument/2006/relationships/slide" Target="slides/slide23.xml"/><Relationship Id="rId35" Type="http://schemas.openxmlformats.org/officeDocument/2006/relationships/slide" Target="slides/slide26.xml"/><Relationship Id="rId34" Type="http://schemas.openxmlformats.org/officeDocument/2006/relationships/slide" Target="slides/slide25.xml"/><Relationship Id="rId37" Type="http://schemas.openxmlformats.org/officeDocument/2006/relationships/slide" Target="slides/slide28.xml"/><Relationship Id="rId36" Type="http://schemas.openxmlformats.org/officeDocument/2006/relationships/slide" Target="slides/slide27.xml"/><Relationship Id="rId39" Type="http://schemas.openxmlformats.org/officeDocument/2006/relationships/slide" Target="slides/slide30.xml"/><Relationship Id="rId38" Type="http://schemas.openxmlformats.org/officeDocument/2006/relationships/slide" Target="slides/slide29.xml"/><Relationship Id="rId20" Type="http://schemas.openxmlformats.org/officeDocument/2006/relationships/slide" Target="slides/slide11.xml"/><Relationship Id="rId22" Type="http://schemas.openxmlformats.org/officeDocument/2006/relationships/slide" Target="slides/slide13.xml"/><Relationship Id="rId21" Type="http://schemas.openxmlformats.org/officeDocument/2006/relationships/slide" Target="slides/slide12.xml"/><Relationship Id="rId24" Type="http://schemas.openxmlformats.org/officeDocument/2006/relationships/slide" Target="slides/slide15.xml"/><Relationship Id="rId23" Type="http://schemas.openxmlformats.org/officeDocument/2006/relationships/slide" Target="slides/slide14.xml"/><Relationship Id="rId129" Type="http://schemas.openxmlformats.org/officeDocument/2006/relationships/slide" Target="slides/slide120.xml"/><Relationship Id="rId128" Type="http://schemas.openxmlformats.org/officeDocument/2006/relationships/slide" Target="slides/slide119.xml"/><Relationship Id="rId127" Type="http://schemas.openxmlformats.org/officeDocument/2006/relationships/slide" Target="slides/slide118.xml"/><Relationship Id="rId126" Type="http://schemas.openxmlformats.org/officeDocument/2006/relationships/slide" Target="slides/slide117.xml"/><Relationship Id="rId26" Type="http://schemas.openxmlformats.org/officeDocument/2006/relationships/slide" Target="slides/slide17.xml"/><Relationship Id="rId121" Type="http://schemas.openxmlformats.org/officeDocument/2006/relationships/slide" Target="slides/slide112.xml"/><Relationship Id="rId25" Type="http://schemas.openxmlformats.org/officeDocument/2006/relationships/slide" Target="slides/slide16.xml"/><Relationship Id="rId120" Type="http://schemas.openxmlformats.org/officeDocument/2006/relationships/slide" Target="slides/slide111.xml"/><Relationship Id="rId28" Type="http://schemas.openxmlformats.org/officeDocument/2006/relationships/slide" Target="slides/slide19.xml"/><Relationship Id="rId27" Type="http://schemas.openxmlformats.org/officeDocument/2006/relationships/slide" Target="slides/slide18.xml"/><Relationship Id="rId125" Type="http://schemas.openxmlformats.org/officeDocument/2006/relationships/slide" Target="slides/slide116.xml"/><Relationship Id="rId29" Type="http://schemas.openxmlformats.org/officeDocument/2006/relationships/slide" Target="slides/slide20.xml"/><Relationship Id="rId124" Type="http://schemas.openxmlformats.org/officeDocument/2006/relationships/slide" Target="slides/slide115.xml"/><Relationship Id="rId123" Type="http://schemas.openxmlformats.org/officeDocument/2006/relationships/slide" Target="slides/slide114.xml"/><Relationship Id="rId122" Type="http://schemas.openxmlformats.org/officeDocument/2006/relationships/slide" Target="slides/slide113.xml"/><Relationship Id="rId95" Type="http://schemas.openxmlformats.org/officeDocument/2006/relationships/slide" Target="slides/slide86.xml"/><Relationship Id="rId94" Type="http://schemas.openxmlformats.org/officeDocument/2006/relationships/slide" Target="slides/slide85.xml"/><Relationship Id="rId97" Type="http://schemas.openxmlformats.org/officeDocument/2006/relationships/slide" Target="slides/slide88.xml"/><Relationship Id="rId96" Type="http://schemas.openxmlformats.org/officeDocument/2006/relationships/slide" Target="slides/slide87.xml"/><Relationship Id="rId11" Type="http://schemas.openxmlformats.org/officeDocument/2006/relationships/slide" Target="slides/slide2.xml"/><Relationship Id="rId99" Type="http://schemas.openxmlformats.org/officeDocument/2006/relationships/slide" Target="slides/slide90.xml"/><Relationship Id="rId10" Type="http://schemas.openxmlformats.org/officeDocument/2006/relationships/slide" Target="slides/slide1.xml"/><Relationship Id="rId98" Type="http://schemas.openxmlformats.org/officeDocument/2006/relationships/slide" Target="slides/slide89.xml"/><Relationship Id="rId13" Type="http://schemas.openxmlformats.org/officeDocument/2006/relationships/slide" Target="slides/slide4.xml"/><Relationship Id="rId12" Type="http://schemas.openxmlformats.org/officeDocument/2006/relationships/slide" Target="slides/slide3.xml"/><Relationship Id="rId91" Type="http://schemas.openxmlformats.org/officeDocument/2006/relationships/slide" Target="slides/slide82.xml"/><Relationship Id="rId90" Type="http://schemas.openxmlformats.org/officeDocument/2006/relationships/slide" Target="slides/slide81.xml"/><Relationship Id="rId93" Type="http://schemas.openxmlformats.org/officeDocument/2006/relationships/slide" Target="slides/slide84.xml"/><Relationship Id="rId92" Type="http://schemas.openxmlformats.org/officeDocument/2006/relationships/slide" Target="slides/slide83.xml"/><Relationship Id="rId118" Type="http://schemas.openxmlformats.org/officeDocument/2006/relationships/slide" Target="slides/slide109.xml"/><Relationship Id="rId117" Type="http://schemas.openxmlformats.org/officeDocument/2006/relationships/slide" Target="slides/slide108.xml"/><Relationship Id="rId116" Type="http://schemas.openxmlformats.org/officeDocument/2006/relationships/slide" Target="slides/slide107.xml"/><Relationship Id="rId115" Type="http://schemas.openxmlformats.org/officeDocument/2006/relationships/slide" Target="slides/slide106.xml"/><Relationship Id="rId119" Type="http://schemas.openxmlformats.org/officeDocument/2006/relationships/slide" Target="slides/slide110.xml"/><Relationship Id="rId15" Type="http://schemas.openxmlformats.org/officeDocument/2006/relationships/slide" Target="slides/slide6.xml"/><Relationship Id="rId110" Type="http://schemas.openxmlformats.org/officeDocument/2006/relationships/slide" Target="slides/slide101.xml"/><Relationship Id="rId14" Type="http://schemas.openxmlformats.org/officeDocument/2006/relationships/slide" Target="slides/slide5.xml"/><Relationship Id="rId17" Type="http://schemas.openxmlformats.org/officeDocument/2006/relationships/slide" Target="slides/slide8.xml"/><Relationship Id="rId16" Type="http://schemas.openxmlformats.org/officeDocument/2006/relationships/slide" Target="slides/slide7.xml"/><Relationship Id="rId19" Type="http://schemas.openxmlformats.org/officeDocument/2006/relationships/slide" Target="slides/slide10.xml"/><Relationship Id="rId114" Type="http://schemas.openxmlformats.org/officeDocument/2006/relationships/slide" Target="slides/slide105.xml"/><Relationship Id="rId18" Type="http://schemas.openxmlformats.org/officeDocument/2006/relationships/slide" Target="slides/slide9.xml"/><Relationship Id="rId113" Type="http://schemas.openxmlformats.org/officeDocument/2006/relationships/slide" Target="slides/slide104.xml"/><Relationship Id="rId112" Type="http://schemas.openxmlformats.org/officeDocument/2006/relationships/slide" Target="slides/slide103.xml"/><Relationship Id="rId111" Type="http://schemas.openxmlformats.org/officeDocument/2006/relationships/slide" Target="slides/slide102.xml"/><Relationship Id="rId84" Type="http://schemas.openxmlformats.org/officeDocument/2006/relationships/slide" Target="slides/slide75.xml"/><Relationship Id="rId83" Type="http://schemas.openxmlformats.org/officeDocument/2006/relationships/slide" Target="slides/slide74.xml"/><Relationship Id="rId86" Type="http://schemas.openxmlformats.org/officeDocument/2006/relationships/slide" Target="slides/slide77.xml"/><Relationship Id="rId85" Type="http://schemas.openxmlformats.org/officeDocument/2006/relationships/slide" Target="slides/slide76.xml"/><Relationship Id="rId88" Type="http://schemas.openxmlformats.org/officeDocument/2006/relationships/slide" Target="slides/slide79.xml"/><Relationship Id="rId150" Type="http://customschemas.google.com/relationships/presentationmetadata" Target="metadata"/><Relationship Id="rId87" Type="http://schemas.openxmlformats.org/officeDocument/2006/relationships/slide" Target="slides/slide78.xml"/><Relationship Id="rId89" Type="http://schemas.openxmlformats.org/officeDocument/2006/relationships/slide" Target="slides/slide80.xml"/><Relationship Id="rId80" Type="http://schemas.openxmlformats.org/officeDocument/2006/relationships/slide" Target="slides/slide71.xml"/><Relationship Id="rId82" Type="http://schemas.openxmlformats.org/officeDocument/2006/relationships/slide" Target="slides/slide73.xml"/><Relationship Id="rId81" Type="http://schemas.openxmlformats.org/officeDocument/2006/relationships/slide" Target="slides/slide72.xml"/><Relationship Id="rId1" Type="http://schemas.openxmlformats.org/officeDocument/2006/relationships/theme" Target="theme/theme4.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font" Target="fonts/Roboto-boldItalic.fntdata"/><Relationship Id="rId4" Type="http://schemas.openxmlformats.org/officeDocument/2006/relationships/slideMaster" Target="slideMasters/slideMaster1.xml"/><Relationship Id="rId148" Type="http://schemas.openxmlformats.org/officeDocument/2006/relationships/font" Target="fonts/Roboto-italic.fntdata"/><Relationship Id="rId9" Type="http://schemas.openxmlformats.org/officeDocument/2006/relationships/notesMaster" Target="notesMasters/notesMaster1.xml"/><Relationship Id="rId143" Type="http://schemas.openxmlformats.org/officeDocument/2006/relationships/slide" Target="slides/slide134.xml"/><Relationship Id="rId142" Type="http://schemas.openxmlformats.org/officeDocument/2006/relationships/slide" Target="slides/slide133.xml"/><Relationship Id="rId141" Type="http://schemas.openxmlformats.org/officeDocument/2006/relationships/slide" Target="slides/slide132.xml"/><Relationship Id="rId140" Type="http://schemas.openxmlformats.org/officeDocument/2006/relationships/slide" Target="slides/slide131.xml"/><Relationship Id="rId5" Type="http://schemas.openxmlformats.org/officeDocument/2006/relationships/slideMaster" Target="slideMasters/slideMaster2.xml"/><Relationship Id="rId147" Type="http://schemas.openxmlformats.org/officeDocument/2006/relationships/font" Target="fonts/Roboto-bold.fntdata"/><Relationship Id="rId6" Type="http://schemas.openxmlformats.org/officeDocument/2006/relationships/slideMaster" Target="slideMasters/slideMaster3.xml"/><Relationship Id="rId146" Type="http://schemas.openxmlformats.org/officeDocument/2006/relationships/font" Target="fonts/Roboto-regular.fntdata"/><Relationship Id="rId7" Type="http://schemas.openxmlformats.org/officeDocument/2006/relationships/slideMaster" Target="slideMasters/slideMaster4.xml"/><Relationship Id="rId145" Type="http://schemas.openxmlformats.org/officeDocument/2006/relationships/slide" Target="slides/slide136.xml"/><Relationship Id="rId8" Type="http://schemas.openxmlformats.org/officeDocument/2006/relationships/slideMaster" Target="slideMasters/slideMaster5.xml"/><Relationship Id="rId144" Type="http://schemas.openxmlformats.org/officeDocument/2006/relationships/slide" Target="slides/slide135.xml"/><Relationship Id="rId73" Type="http://schemas.openxmlformats.org/officeDocument/2006/relationships/slide" Target="slides/slide64.xml"/><Relationship Id="rId72" Type="http://schemas.openxmlformats.org/officeDocument/2006/relationships/slide" Target="slides/slide63.xml"/><Relationship Id="rId75" Type="http://schemas.openxmlformats.org/officeDocument/2006/relationships/slide" Target="slides/slide66.xml"/><Relationship Id="rId74" Type="http://schemas.openxmlformats.org/officeDocument/2006/relationships/slide" Target="slides/slide65.xml"/><Relationship Id="rId77" Type="http://schemas.openxmlformats.org/officeDocument/2006/relationships/slide" Target="slides/slide68.xml"/><Relationship Id="rId76" Type="http://schemas.openxmlformats.org/officeDocument/2006/relationships/slide" Target="slides/slide67.xml"/><Relationship Id="rId79" Type="http://schemas.openxmlformats.org/officeDocument/2006/relationships/slide" Target="slides/slide70.xml"/><Relationship Id="rId78" Type="http://schemas.openxmlformats.org/officeDocument/2006/relationships/slide" Target="slides/slide69.xml"/><Relationship Id="rId71" Type="http://schemas.openxmlformats.org/officeDocument/2006/relationships/slide" Target="slides/slide62.xml"/><Relationship Id="rId70" Type="http://schemas.openxmlformats.org/officeDocument/2006/relationships/slide" Target="slides/slide61.xml"/><Relationship Id="rId139" Type="http://schemas.openxmlformats.org/officeDocument/2006/relationships/slide" Target="slides/slide130.xml"/><Relationship Id="rId138" Type="http://schemas.openxmlformats.org/officeDocument/2006/relationships/slide" Target="slides/slide129.xml"/><Relationship Id="rId137" Type="http://schemas.openxmlformats.org/officeDocument/2006/relationships/slide" Target="slides/slide128.xml"/><Relationship Id="rId132" Type="http://schemas.openxmlformats.org/officeDocument/2006/relationships/slide" Target="slides/slide123.xml"/><Relationship Id="rId131" Type="http://schemas.openxmlformats.org/officeDocument/2006/relationships/slide" Target="slides/slide122.xml"/><Relationship Id="rId130" Type="http://schemas.openxmlformats.org/officeDocument/2006/relationships/slide" Target="slides/slide121.xml"/><Relationship Id="rId136" Type="http://schemas.openxmlformats.org/officeDocument/2006/relationships/slide" Target="slides/slide127.xml"/><Relationship Id="rId135" Type="http://schemas.openxmlformats.org/officeDocument/2006/relationships/slide" Target="slides/slide126.xml"/><Relationship Id="rId134" Type="http://schemas.openxmlformats.org/officeDocument/2006/relationships/slide" Target="slides/slide125.xml"/><Relationship Id="rId133" Type="http://schemas.openxmlformats.org/officeDocument/2006/relationships/slide" Target="slides/slide124.xml"/><Relationship Id="rId62" Type="http://schemas.openxmlformats.org/officeDocument/2006/relationships/slide" Target="slides/slide53.xml"/><Relationship Id="rId61" Type="http://schemas.openxmlformats.org/officeDocument/2006/relationships/slide" Target="slides/slide52.xml"/><Relationship Id="rId64" Type="http://schemas.openxmlformats.org/officeDocument/2006/relationships/slide" Target="slides/slide55.xml"/><Relationship Id="rId63" Type="http://schemas.openxmlformats.org/officeDocument/2006/relationships/slide" Target="slides/slide54.xml"/><Relationship Id="rId66" Type="http://schemas.openxmlformats.org/officeDocument/2006/relationships/slide" Target="slides/slide57.xml"/><Relationship Id="rId65" Type="http://schemas.openxmlformats.org/officeDocument/2006/relationships/slide" Target="slides/slide56.xml"/><Relationship Id="rId68" Type="http://schemas.openxmlformats.org/officeDocument/2006/relationships/slide" Target="slides/slide59.xml"/><Relationship Id="rId67" Type="http://schemas.openxmlformats.org/officeDocument/2006/relationships/slide" Target="slides/slide58.xml"/><Relationship Id="rId60" Type="http://schemas.openxmlformats.org/officeDocument/2006/relationships/slide" Target="slides/slide51.xml"/><Relationship Id="rId69" Type="http://schemas.openxmlformats.org/officeDocument/2006/relationships/slide" Target="slides/slide60.xml"/><Relationship Id="rId51" Type="http://schemas.openxmlformats.org/officeDocument/2006/relationships/slide" Target="slides/slide42.xml"/><Relationship Id="rId50" Type="http://schemas.openxmlformats.org/officeDocument/2006/relationships/slide" Target="slides/slide41.xml"/><Relationship Id="rId53" Type="http://schemas.openxmlformats.org/officeDocument/2006/relationships/slide" Target="slides/slide44.xml"/><Relationship Id="rId52" Type="http://schemas.openxmlformats.org/officeDocument/2006/relationships/slide" Target="slides/slide43.xml"/><Relationship Id="rId55" Type="http://schemas.openxmlformats.org/officeDocument/2006/relationships/slide" Target="slides/slide46.xml"/><Relationship Id="rId54" Type="http://schemas.openxmlformats.org/officeDocument/2006/relationships/slide" Target="slides/slide45.xml"/><Relationship Id="rId57" Type="http://schemas.openxmlformats.org/officeDocument/2006/relationships/slide" Target="slides/slide48.xml"/><Relationship Id="rId56" Type="http://schemas.openxmlformats.org/officeDocument/2006/relationships/slide" Target="slides/slide47.xml"/><Relationship Id="rId59" Type="http://schemas.openxmlformats.org/officeDocument/2006/relationships/slide" Target="slides/slide50.xml"/><Relationship Id="rId58" Type="http://schemas.openxmlformats.org/officeDocument/2006/relationships/slide" Target="slides/slide49.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35.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67.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7200"/>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lvl1pPr indent="-228600" lvl="0" marL="4572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36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7200"/>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00" name="Google Shape;400;p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401" name="Google Shape;401;p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p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06" name="Google Shape;406;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p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12" name="Google Shape;412;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4" name="Shape 424"/>
        <p:cNvGrpSpPr/>
        <p:nvPr/>
      </p:nvGrpSpPr>
      <p:grpSpPr>
        <a:xfrm>
          <a:off x="0" y="0"/>
          <a:ext cx="0" cy="0"/>
          <a:chOff x="0" y="0"/>
          <a:chExt cx="0" cy="0"/>
        </a:xfrm>
      </p:grpSpPr>
      <p:sp>
        <p:nvSpPr>
          <p:cNvPr id="425" name="Google Shape;425;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26" name="Google Shape;426;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http://research.stowers-institute.org/efg/R/Statistics/MixturesOfDistributions/</a:t>
            </a:r>
            <a:endParaRPr/>
          </a:p>
        </p:txBody>
      </p:sp>
      <p:sp>
        <p:nvSpPr>
          <p:cNvPr id="427" name="Google Shape;427;p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5" name="Shape 435"/>
        <p:cNvGrpSpPr/>
        <p:nvPr/>
      </p:nvGrpSpPr>
      <p:grpSpPr>
        <a:xfrm>
          <a:off x="0" y="0"/>
          <a:ext cx="0" cy="0"/>
          <a:chOff x="0" y="0"/>
          <a:chExt cx="0" cy="0"/>
        </a:xfrm>
      </p:grpSpPr>
      <p:sp>
        <p:nvSpPr>
          <p:cNvPr id="436" name="Google Shape;436;p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37" name="Google Shape;43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42" name="Google Shape;442;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5" name="Shape 445"/>
        <p:cNvGrpSpPr/>
        <p:nvPr/>
      </p:nvGrpSpPr>
      <p:grpSpPr>
        <a:xfrm>
          <a:off x="0" y="0"/>
          <a:ext cx="0" cy="0"/>
          <a:chOff x="0" y="0"/>
          <a:chExt cx="0" cy="0"/>
        </a:xfrm>
      </p:grpSpPr>
      <p:sp>
        <p:nvSpPr>
          <p:cNvPr id="446" name="Google Shape;446;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47" name="Google Shape;447;p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latin typeface="Arial"/>
                <a:ea typeface="Arial"/>
                <a:cs typeface="Arial"/>
                <a:sym typeface="Arial"/>
              </a:rPr>
              <a:t>http://en.wikipedia.org/wiki/Rolling_shutter</a:t>
            </a:r>
            <a:endParaRPr/>
          </a:p>
          <a:p>
            <a:pPr indent="0" lvl="0" marL="0" rtl="0" algn="l">
              <a:spcBef>
                <a:spcPts val="360"/>
              </a:spcBef>
              <a:spcAft>
                <a:spcPts val="0"/>
              </a:spcAft>
              <a:buNone/>
            </a:pPr>
            <a:r>
              <a:rPr lang="en-US">
                <a:latin typeface="Arial"/>
                <a:ea typeface="Arial"/>
                <a:cs typeface="Arial"/>
                <a:sym typeface="Arial"/>
              </a:rPr>
              <a:t>Even DSLRs have this problem.</a:t>
            </a:r>
            <a:endParaRPr/>
          </a:p>
        </p:txBody>
      </p:sp>
      <p:sp>
        <p:nvSpPr>
          <p:cNvPr id="448" name="Google Shape;448;p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sz="1200">
                <a:solidFill>
                  <a:srgbClr val="000000"/>
                </a:solidFill>
                <a:latin typeface="Arial"/>
                <a:ea typeface="Arial"/>
                <a:cs typeface="Arial"/>
                <a:sym typeface="Arial"/>
              </a:rPr>
              <a:t>‹#›</a:t>
            </a:fld>
            <a:endParaRPr sz="1200">
              <a:solidFill>
                <a:srgbClr val="000000"/>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4" name="Shape 454"/>
        <p:cNvGrpSpPr/>
        <p:nvPr/>
      </p:nvGrpSpPr>
      <p:grpSpPr>
        <a:xfrm>
          <a:off x="0" y="0"/>
          <a:ext cx="0" cy="0"/>
          <a:chOff x="0" y="0"/>
          <a:chExt cx="0" cy="0"/>
        </a:xfrm>
      </p:grpSpPr>
      <p:sp>
        <p:nvSpPr>
          <p:cNvPr id="455" name="Google Shape;455;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56" name="Google Shape;456;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0" name="Shape 460"/>
        <p:cNvGrpSpPr/>
        <p:nvPr/>
      </p:nvGrpSpPr>
      <p:grpSpPr>
        <a:xfrm>
          <a:off x="0" y="0"/>
          <a:ext cx="0" cy="0"/>
          <a:chOff x="0" y="0"/>
          <a:chExt cx="0" cy="0"/>
        </a:xfrm>
      </p:grpSpPr>
      <p:sp>
        <p:nvSpPr>
          <p:cNvPr id="461" name="Google Shape;461;p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2" name="Google Shape;46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7" name="Shape 467"/>
        <p:cNvGrpSpPr/>
        <p:nvPr/>
      </p:nvGrpSpPr>
      <p:grpSpPr>
        <a:xfrm>
          <a:off x="0" y="0"/>
          <a:ext cx="0" cy="0"/>
          <a:chOff x="0" y="0"/>
          <a:chExt cx="0" cy="0"/>
        </a:xfrm>
      </p:grpSpPr>
      <p:sp>
        <p:nvSpPr>
          <p:cNvPr id="468" name="Google Shape;468;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69" name="Google Shape;469;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480" name="Google Shape;480;p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Explain notation</a:t>
            </a:r>
            <a:endParaRPr/>
          </a:p>
        </p:txBody>
      </p:sp>
      <p:sp>
        <p:nvSpPr>
          <p:cNvPr id="481" name="Google Shape;481;p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491" name="Google Shape;491;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07" name="Google Shape;507;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13" name="Google Shape;513;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25" name="Google Shape;525;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5" name="Shape 535"/>
        <p:cNvGrpSpPr/>
        <p:nvPr/>
      </p:nvGrpSpPr>
      <p:grpSpPr>
        <a:xfrm>
          <a:off x="0" y="0"/>
          <a:ext cx="0" cy="0"/>
          <a:chOff x="0" y="0"/>
          <a:chExt cx="0" cy="0"/>
        </a:xfrm>
      </p:grpSpPr>
      <p:sp>
        <p:nvSpPr>
          <p:cNvPr id="536" name="Google Shape;536;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37" name="Google Shape;537;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p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49" name="Google Shape;549;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9" name="Shape 559"/>
        <p:cNvGrpSpPr/>
        <p:nvPr/>
      </p:nvGrpSpPr>
      <p:grpSpPr>
        <a:xfrm>
          <a:off x="0" y="0"/>
          <a:ext cx="0" cy="0"/>
          <a:chOff x="0" y="0"/>
          <a:chExt cx="0" cy="0"/>
        </a:xfrm>
      </p:grpSpPr>
      <p:sp>
        <p:nvSpPr>
          <p:cNvPr id="560" name="Google Shape;560;p1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61" name="Google Shape;561;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1" name="Shape 571"/>
        <p:cNvGrpSpPr/>
        <p:nvPr/>
      </p:nvGrpSpPr>
      <p:grpSpPr>
        <a:xfrm>
          <a:off x="0" y="0"/>
          <a:ext cx="0" cy="0"/>
          <a:chOff x="0" y="0"/>
          <a:chExt cx="0" cy="0"/>
        </a:xfrm>
      </p:grpSpPr>
      <p:sp>
        <p:nvSpPr>
          <p:cNvPr id="572" name="Google Shape;572;p1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73" name="Google Shape;573;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p2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586" name="Google Shape;58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0" name="Shape 600"/>
        <p:cNvGrpSpPr/>
        <p:nvPr/>
      </p:nvGrpSpPr>
      <p:grpSpPr>
        <a:xfrm>
          <a:off x="0" y="0"/>
          <a:ext cx="0" cy="0"/>
          <a:chOff x="0" y="0"/>
          <a:chExt cx="0" cy="0"/>
        </a:xfrm>
      </p:grpSpPr>
      <p:sp>
        <p:nvSpPr>
          <p:cNvPr id="601" name="Google Shape;601;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2" name="Google Shape;602;p2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03" name="Google Shape;603;p2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3" name="Shape 613"/>
        <p:cNvGrpSpPr/>
        <p:nvPr/>
      </p:nvGrpSpPr>
      <p:grpSpPr>
        <a:xfrm>
          <a:off x="0" y="0"/>
          <a:ext cx="0" cy="0"/>
          <a:chOff x="0" y="0"/>
          <a:chExt cx="0" cy="0"/>
        </a:xfrm>
      </p:grpSpPr>
      <p:sp>
        <p:nvSpPr>
          <p:cNvPr id="614" name="Google Shape;614;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15" name="Google Shape;615;p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In a recording, different instruments can be playing at different frequencies, yet the overall recording is a combination of each of them together.</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Considering the signal in terms of its base frequencies and the loudness of each of those frequencies gives us a different way to think about what a signal is and how we might manipulate that signal.</a:t>
            </a:r>
            <a:endParaRPr/>
          </a:p>
        </p:txBody>
      </p:sp>
      <p:sp>
        <p:nvSpPr>
          <p:cNvPr id="616" name="Google Shape;616;p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26" name="Google Shape;626;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4" name="Shape 634"/>
        <p:cNvGrpSpPr/>
        <p:nvPr/>
      </p:nvGrpSpPr>
      <p:grpSpPr>
        <a:xfrm>
          <a:off x="0" y="0"/>
          <a:ext cx="0" cy="0"/>
          <a:chOff x="0" y="0"/>
          <a:chExt cx="0" cy="0"/>
        </a:xfrm>
      </p:grpSpPr>
      <p:sp>
        <p:nvSpPr>
          <p:cNvPr id="635" name="Google Shape;635;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6" name="Google Shape;636;p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http://www.mathworks.com/matlabcentral/fileexchange/49533-fourier-series-animation-using-harmonic-circles</a:t>
            </a:r>
            <a:endParaRPr/>
          </a:p>
        </p:txBody>
      </p:sp>
      <p:sp>
        <p:nvSpPr>
          <p:cNvPr id="637" name="Google Shape;637;p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44" name="Google Shape;644;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1" name="Google Shape;651;p2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b="0" i="0" lang="en-US">
                <a:solidFill>
                  <a:srgbClr val="202124"/>
                </a:solidFill>
                <a:latin typeface="arial"/>
                <a:ea typeface="arial"/>
                <a:cs typeface="arial"/>
                <a:sym typeface="arial"/>
              </a:rPr>
              <a:t>Girl with a Pearl Earring</a:t>
            </a:r>
            <a:endParaRPr/>
          </a:p>
          <a:p>
            <a:pPr indent="0" lvl="0" marL="0" rtl="0" algn="l">
              <a:spcBef>
                <a:spcPts val="360"/>
              </a:spcBef>
              <a:spcAft>
                <a:spcPts val="0"/>
              </a:spcAft>
              <a:buNone/>
            </a:pPr>
            <a:br>
              <a:rPr lang="en-US"/>
            </a:br>
            <a:r>
              <a:rPr b="0" i="0" lang="en-US">
                <a:solidFill>
                  <a:srgbClr val="70757A"/>
                </a:solidFill>
                <a:latin typeface="Roboto"/>
                <a:ea typeface="Roboto"/>
                <a:cs typeface="Roboto"/>
                <a:sym typeface="Roboto"/>
              </a:rPr>
              <a:t>Johannes Vermeer</a:t>
            </a:r>
            <a:endParaRPr/>
          </a:p>
        </p:txBody>
      </p:sp>
      <p:sp>
        <p:nvSpPr>
          <p:cNvPr id="652" name="Google Shape;652;p2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7" name="Shape 657"/>
        <p:cNvGrpSpPr/>
        <p:nvPr/>
      </p:nvGrpSpPr>
      <p:grpSpPr>
        <a:xfrm>
          <a:off x="0" y="0"/>
          <a:ext cx="0" cy="0"/>
          <a:chOff x="0" y="0"/>
          <a:chExt cx="0" cy="0"/>
        </a:xfrm>
      </p:grpSpPr>
      <p:sp>
        <p:nvSpPr>
          <p:cNvPr id="658" name="Google Shape;658;p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59" name="Google Shape;659;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p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666" name="Google Shape;666;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8" name="Shape 678"/>
        <p:cNvGrpSpPr/>
        <p:nvPr/>
      </p:nvGrpSpPr>
      <p:grpSpPr>
        <a:xfrm>
          <a:off x="0" y="0"/>
          <a:ext cx="0" cy="0"/>
          <a:chOff x="0" y="0"/>
          <a:chExt cx="0" cy="0"/>
        </a:xfrm>
      </p:grpSpPr>
      <p:sp>
        <p:nvSpPr>
          <p:cNvPr id="679" name="Google Shape;679;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80" name="Google Shape;680;p2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681" name="Google Shape;681;p2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95" name="Google Shape;695;p3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Equation images from https://en.wikipedia.org/wiki/Fourier_series</a:t>
            </a:r>
            <a:endParaRPr/>
          </a:p>
          <a:p>
            <a:pPr indent="0" lvl="0" marL="0" rtl="0" algn="l">
              <a:spcBef>
                <a:spcPts val="360"/>
              </a:spcBef>
              <a:spcAft>
                <a:spcPts val="0"/>
              </a:spcAft>
              <a:buNone/>
            </a:pPr>
            <a:r>
              <a:rPr lang="en-US"/>
              <a:t>This has a great example of the different ways of representing the Fourier series;</a:t>
            </a:r>
            <a:endParaRPr/>
          </a:p>
          <a:p>
            <a:pPr indent="-171450" lvl="0" marL="171450" rtl="0" algn="l">
              <a:spcBef>
                <a:spcPts val="360"/>
              </a:spcBef>
              <a:spcAft>
                <a:spcPts val="0"/>
              </a:spcAft>
              <a:buClr>
                <a:schemeClr val="dk1"/>
              </a:buClr>
              <a:buSzPts val="1200"/>
              <a:buFont typeface="Calibri"/>
              <a:buChar char="-"/>
            </a:pPr>
            <a:r>
              <a:rPr lang="en-US"/>
              <a:t>sine-cosine</a:t>
            </a:r>
            <a:endParaRPr/>
          </a:p>
          <a:p>
            <a:pPr indent="-171450" lvl="0" marL="171450" rtl="0" algn="l">
              <a:spcBef>
                <a:spcPts val="360"/>
              </a:spcBef>
              <a:spcAft>
                <a:spcPts val="0"/>
              </a:spcAft>
              <a:buClr>
                <a:schemeClr val="dk1"/>
              </a:buClr>
              <a:buSzPts val="1200"/>
              <a:buFont typeface="Calibri"/>
              <a:buChar char="-"/>
            </a:pPr>
            <a:r>
              <a:rPr lang="en-US"/>
              <a:t>amplitude-phase</a:t>
            </a:r>
            <a:endParaRPr/>
          </a:p>
          <a:p>
            <a:pPr indent="-171450" lvl="0" marL="171450" rtl="0" algn="l">
              <a:spcBef>
                <a:spcPts val="360"/>
              </a:spcBef>
              <a:spcAft>
                <a:spcPts val="0"/>
              </a:spcAft>
              <a:buClr>
                <a:schemeClr val="dk1"/>
              </a:buClr>
              <a:buSzPts val="1200"/>
              <a:buFont typeface="Calibri"/>
              <a:buChar char="-"/>
            </a:pPr>
            <a:r>
              <a:rPr lang="en-US"/>
              <a:t>Euler complex exponential form</a:t>
            </a:r>
            <a:endParaRPr/>
          </a:p>
        </p:txBody>
      </p:sp>
      <p:sp>
        <p:nvSpPr>
          <p:cNvPr id="696" name="Google Shape;696;p3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9" name="Shape 709"/>
        <p:cNvGrpSpPr/>
        <p:nvPr/>
      </p:nvGrpSpPr>
      <p:grpSpPr>
        <a:xfrm>
          <a:off x="0" y="0"/>
          <a:ext cx="0" cy="0"/>
          <a:chOff x="0" y="0"/>
          <a:chExt cx="0" cy="0"/>
        </a:xfrm>
      </p:grpSpPr>
      <p:sp>
        <p:nvSpPr>
          <p:cNvPr id="710" name="Google Shape;710;p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1" name="Google Shape;711;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p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19" name="Google Shape;719;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p3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31" name="Google Shape;731;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3" name="Shape 743"/>
        <p:cNvGrpSpPr/>
        <p:nvPr/>
      </p:nvGrpSpPr>
      <p:grpSpPr>
        <a:xfrm>
          <a:off x="0" y="0"/>
          <a:ext cx="0" cy="0"/>
          <a:chOff x="0" y="0"/>
          <a:chExt cx="0" cy="0"/>
        </a:xfrm>
      </p:grpSpPr>
      <p:sp>
        <p:nvSpPr>
          <p:cNvPr id="744" name="Google Shape;744;p3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45" name="Google Shape;745;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p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56" name="Google Shape;756;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0" name="Shape 770"/>
        <p:cNvGrpSpPr/>
        <p:nvPr/>
      </p:nvGrpSpPr>
      <p:grpSpPr>
        <a:xfrm>
          <a:off x="0" y="0"/>
          <a:ext cx="0" cy="0"/>
          <a:chOff x="0" y="0"/>
          <a:chExt cx="0" cy="0"/>
        </a:xfrm>
      </p:grpSpPr>
      <p:sp>
        <p:nvSpPr>
          <p:cNvPr id="771" name="Google Shape;771;p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72" name="Google Shape;772;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6" name="Shape 786"/>
        <p:cNvGrpSpPr/>
        <p:nvPr/>
      </p:nvGrpSpPr>
      <p:grpSpPr>
        <a:xfrm>
          <a:off x="0" y="0"/>
          <a:ext cx="0" cy="0"/>
          <a:chOff x="0" y="0"/>
          <a:chExt cx="0" cy="0"/>
        </a:xfrm>
      </p:grpSpPr>
      <p:sp>
        <p:nvSpPr>
          <p:cNvPr id="787" name="Google Shape;787;p3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788" name="Google Shape;788;p3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https://en.wikipedia.org/wiki/Euler%27s_formula</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http://www.bitweenie.com/listings/negative-frequency/</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Conjugate symmetric: equal real part and imaginary part but with opposite sign. i.e., </a:t>
            </a:r>
            <a:r>
              <a:rPr b="0" i="0" lang="en-US" sz="1200">
                <a:solidFill>
                  <a:schemeClr val="dk1"/>
                </a:solidFill>
                <a:latin typeface="Calibri"/>
                <a:ea typeface="Calibri"/>
                <a:cs typeface="Calibri"/>
                <a:sym typeface="Calibri"/>
              </a:rPr>
              <a:t>3 + 4</a:t>
            </a:r>
            <a:r>
              <a:rPr b="0" i="1" lang="en-US" sz="1200">
                <a:solidFill>
                  <a:schemeClr val="dk1"/>
                </a:solidFill>
                <a:latin typeface="Calibri"/>
                <a:ea typeface="Calibri"/>
                <a:cs typeface="Calibri"/>
                <a:sym typeface="Calibri"/>
              </a:rPr>
              <a:t>i</a:t>
            </a:r>
            <a:r>
              <a:rPr b="0" i="0" lang="en-US" sz="1200">
                <a:solidFill>
                  <a:schemeClr val="dk1"/>
                </a:solidFill>
                <a:latin typeface="Calibri"/>
                <a:ea typeface="Calibri"/>
                <a:cs typeface="Calibri"/>
                <a:sym typeface="Calibri"/>
              </a:rPr>
              <a:t>  has complex conjugate 3 − 4</a:t>
            </a:r>
            <a:r>
              <a:rPr b="0" i="1" lang="en-US" sz="1200">
                <a:solidFill>
                  <a:schemeClr val="dk1"/>
                </a:solidFill>
                <a:latin typeface="Calibri"/>
                <a:ea typeface="Calibri"/>
                <a:cs typeface="Calibri"/>
                <a:sym typeface="Calibri"/>
              </a:rPr>
              <a:t>i</a:t>
            </a:r>
            <a:endParaRPr/>
          </a:p>
        </p:txBody>
      </p:sp>
      <p:sp>
        <p:nvSpPr>
          <p:cNvPr id="789" name="Google Shape;789;p3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3" name="Shape 793"/>
        <p:cNvGrpSpPr/>
        <p:nvPr/>
      </p:nvGrpSpPr>
      <p:grpSpPr>
        <a:xfrm>
          <a:off x="0" y="0"/>
          <a:ext cx="0" cy="0"/>
          <a:chOff x="0" y="0"/>
          <a:chExt cx="0" cy="0"/>
        </a:xfrm>
      </p:grpSpPr>
      <p:sp>
        <p:nvSpPr>
          <p:cNvPr id="794" name="Google Shape;794;p3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795" name="Google Shape;795;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5" name="Shape 815"/>
        <p:cNvGrpSpPr/>
        <p:nvPr/>
      </p:nvGrpSpPr>
      <p:grpSpPr>
        <a:xfrm>
          <a:off x="0" y="0"/>
          <a:ext cx="0" cy="0"/>
          <a:chOff x="0" y="0"/>
          <a:chExt cx="0" cy="0"/>
        </a:xfrm>
      </p:grpSpPr>
      <p:sp>
        <p:nvSpPr>
          <p:cNvPr id="816" name="Google Shape;816;p3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17" name="Google Shape;817;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21" name="Shape 821"/>
        <p:cNvGrpSpPr/>
        <p:nvPr/>
      </p:nvGrpSpPr>
      <p:grpSpPr>
        <a:xfrm>
          <a:off x="0" y="0"/>
          <a:ext cx="0" cy="0"/>
          <a:chOff x="0" y="0"/>
          <a:chExt cx="0" cy="0"/>
        </a:xfrm>
      </p:grpSpPr>
      <p:sp>
        <p:nvSpPr>
          <p:cNvPr id="822" name="Google Shape;822;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23" name="Google Shape;823;p4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http://math.stackexchange.com/questions/26432/discrete-fourier-transform-effects-of-zero-padding-compared-to-time-domain-inte</a:t>
            </a:r>
            <a:endParaRPr/>
          </a:p>
        </p:txBody>
      </p:sp>
      <p:sp>
        <p:nvSpPr>
          <p:cNvPr id="824" name="Google Shape;824;p4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5" name="Shape 835"/>
        <p:cNvGrpSpPr/>
        <p:nvPr/>
      </p:nvGrpSpPr>
      <p:grpSpPr>
        <a:xfrm>
          <a:off x="0" y="0"/>
          <a:ext cx="0" cy="0"/>
          <a:chOff x="0" y="0"/>
          <a:chExt cx="0" cy="0"/>
        </a:xfrm>
      </p:grpSpPr>
      <p:sp>
        <p:nvSpPr>
          <p:cNvPr id="836" name="Google Shape;836;p4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37" name="Google Shape;83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1" name="Shape 841"/>
        <p:cNvGrpSpPr/>
        <p:nvPr/>
      </p:nvGrpSpPr>
      <p:grpSpPr>
        <a:xfrm>
          <a:off x="0" y="0"/>
          <a:ext cx="0" cy="0"/>
          <a:chOff x="0" y="0"/>
          <a:chExt cx="0" cy="0"/>
        </a:xfrm>
      </p:grpSpPr>
      <p:sp>
        <p:nvSpPr>
          <p:cNvPr id="842" name="Google Shape;842;p4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43" name="Google Shape;843;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3" name="Shape 853"/>
        <p:cNvGrpSpPr/>
        <p:nvPr/>
      </p:nvGrpSpPr>
      <p:grpSpPr>
        <a:xfrm>
          <a:off x="0" y="0"/>
          <a:ext cx="0" cy="0"/>
          <a:chOff x="0" y="0"/>
          <a:chExt cx="0" cy="0"/>
        </a:xfrm>
      </p:grpSpPr>
      <p:sp>
        <p:nvSpPr>
          <p:cNvPr id="854" name="Google Shape;854;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55" name="Google Shape;855;p4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Equation images from https://en.wikipedia.org/wiki/Fourier_series</a:t>
            </a:r>
            <a:endParaRPr/>
          </a:p>
          <a:p>
            <a:pPr indent="0" lvl="0" marL="0" rtl="0" algn="l">
              <a:spcBef>
                <a:spcPts val="360"/>
              </a:spcBef>
              <a:spcAft>
                <a:spcPts val="0"/>
              </a:spcAft>
              <a:buNone/>
            </a:pPr>
            <a:r>
              <a:rPr lang="en-US"/>
              <a:t>This has a great example of the different ways of representing the Fourier series;</a:t>
            </a:r>
            <a:endParaRPr/>
          </a:p>
          <a:p>
            <a:pPr indent="-171450" lvl="0" marL="171450" rtl="0" algn="l">
              <a:spcBef>
                <a:spcPts val="360"/>
              </a:spcBef>
              <a:spcAft>
                <a:spcPts val="0"/>
              </a:spcAft>
              <a:buClr>
                <a:schemeClr val="dk1"/>
              </a:buClr>
              <a:buSzPts val="1200"/>
              <a:buFont typeface="Calibri"/>
              <a:buChar char="-"/>
            </a:pPr>
            <a:r>
              <a:rPr lang="en-US"/>
              <a:t>sine-cosine</a:t>
            </a:r>
            <a:endParaRPr/>
          </a:p>
          <a:p>
            <a:pPr indent="-171450" lvl="0" marL="171450" rtl="0" algn="l">
              <a:spcBef>
                <a:spcPts val="360"/>
              </a:spcBef>
              <a:spcAft>
                <a:spcPts val="0"/>
              </a:spcAft>
              <a:buClr>
                <a:schemeClr val="dk1"/>
              </a:buClr>
              <a:buSzPts val="1200"/>
              <a:buFont typeface="Calibri"/>
              <a:buChar char="-"/>
            </a:pPr>
            <a:r>
              <a:rPr lang="en-US"/>
              <a:t>amplitude-phase</a:t>
            </a:r>
            <a:endParaRPr/>
          </a:p>
          <a:p>
            <a:pPr indent="-171450" lvl="0" marL="171450" rtl="0" algn="l">
              <a:spcBef>
                <a:spcPts val="360"/>
              </a:spcBef>
              <a:spcAft>
                <a:spcPts val="0"/>
              </a:spcAft>
              <a:buClr>
                <a:schemeClr val="dk1"/>
              </a:buClr>
              <a:buSzPts val="1200"/>
              <a:buFont typeface="Calibri"/>
              <a:buChar char="-"/>
            </a:pPr>
            <a:r>
              <a:rPr lang="en-US"/>
              <a:t>Euler complex exponential form</a:t>
            </a:r>
            <a:endParaRPr/>
          </a:p>
        </p:txBody>
      </p:sp>
      <p:sp>
        <p:nvSpPr>
          <p:cNvPr id="856" name="Google Shape;856;p4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9" name="Shape 869"/>
        <p:cNvGrpSpPr/>
        <p:nvPr/>
      </p:nvGrpSpPr>
      <p:grpSpPr>
        <a:xfrm>
          <a:off x="0" y="0"/>
          <a:ext cx="0" cy="0"/>
          <a:chOff x="0" y="0"/>
          <a:chExt cx="0" cy="0"/>
        </a:xfrm>
      </p:grpSpPr>
      <p:sp>
        <p:nvSpPr>
          <p:cNvPr id="870" name="Google Shape;870;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871" name="Google Shape;871;p4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872" name="Google Shape;872;p4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4" name="Shape 884"/>
        <p:cNvGrpSpPr/>
        <p:nvPr/>
      </p:nvGrpSpPr>
      <p:grpSpPr>
        <a:xfrm>
          <a:off x="0" y="0"/>
          <a:ext cx="0" cy="0"/>
          <a:chOff x="0" y="0"/>
          <a:chExt cx="0" cy="0"/>
        </a:xfrm>
      </p:grpSpPr>
      <p:sp>
        <p:nvSpPr>
          <p:cNvPr id="885" name="Google Shape;885;p4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886" name="Google Shape;886;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0" name="Shape 900"/>
        <p:cNvGrpSpPr/>
        <p:nvPr/>
      </p:nvGrpSpPr>
      <p:grpSpPr>
        <a:xfrm>
          <a:off x="0" y="0"/>
          <a:ext cx="0" cy="0"/>
          <a:chOff x="0" y="0"/>
          <a:chExt cx="0" cy="0"/>
        </a:xfrm>
      </p:grpSpPr>
      <p:sp>
        <p:nvSpPr>
          <p:cNvPr id="901" name="Google Shape;901;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02" name="Google Shape;902;p4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903" name="Google Shape;903;p4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1" name="Shape 911"/>
        <p:cNvGrpSpPr/>
        <p:nvPr/>
      </p:nvGrpSpPr>
      <p:grpSpPr>
        <a:xfrm>
          <a:off x="0" y="0"/>
          <a:ext cx="0" cy="0"/>
          <a:chOff x="0" y="0"/>
          <a:chExt cx="0" cy="0"/>
        </a:xfrm>
      </p:grpSpPr>
      <p:sp>
        <p:nvSpPr>
          <p:cNvPr id="912" name="Google Shape;912;p4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13" name="Google Shape;913;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9" name="Shape 919"/>
        <p:cNvGrpSpPr/>
        <p:nvPr/>
      </p:nvGrpSpPr>
      <p:grpSpPr>
        <a:xfrm>
          <a:off x="0" y="0"/>
          <a:ext cx="0" cy="0"/>
          <a:chOff x="0" y="0"/>
          <a:chExt cx="0" cy="0"/>
        </a:xfrm>
      </p:grpSpPr>
      <p:sp>
        <p:nvSpPr>
          <p:cNvPr id="920" name="Google Shape;920;p4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21" name="Google Shape;92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p4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33" name="Google Shape;933;p4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200"/>
              <a:buFont typeface="Calibri"/>
              <a:buNone/>
            </a:pPr>
            <a:r>
              <a:rPr lang="en-US"/>
              <a:t>http://research.stowers-institute.org/efg/Report/FourierAnalysis.pdf</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p there is PI !!</a:t>
            </a:r>
            <a:endParaRPr/>
          </a:p>
        </p:txBody>
      </p:sp>
      <p:sp>
        <p:nvSpPr>
          <p:cNvPr id="934" name="Google Shape;934;p4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9" name="Shape 939"/>
        <p:cNvGrpSpPr/>
        <p:nvPr/>
      </p:nvGrpSpPr>
      <p:grpSpPr>
        <a:xfrm>
          <a:off x="0" y="0"/>
          <a:ext cx="0" cy="0"/>
          <a:chOff x="0" y="0"/>
          <a:chExt cx="0" cy="0"/>
        </a:xfrm>
      </p:grpSpPr>
      <p:sp>
        <p:nvSpPr>
          <p:cNvPr id="940" name="Google Shape;940;p5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1" name="Google Shape;941;p5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200"/>
              <a:buFont typeface="Calibri"/>
              <a:buNone/>
            </a:pPr>
            <a:r>
              <a:rPr lang="en-US"/>
              <a:t>http://research.stowers-institute.org/efg/Report/FourierAnalysis.pdf</a:t>
            </a:r>
            <a:endParaRPr/>
          </a:p>
          <a:p>
            <a:pPr indent="0" lvl="0" marL="0" rtl="0" algn="l">
              <a:spcBef>
                <a:spcPts val="360"/>
              </a:spcBef>
              <a:spcAft>
                <a:spcPts val="0"/>
              </a:spcAft>
              <a:buNone/>
            </a:pPr>
            <a:r>
              <a:t/>
            </a:r>
            <a:endParaRPr/>
          </a:p>
        </p:txBody>
      </p:sp>
      <p:sp>
        <p:nvSpPr>
          <p:cNvPr id="942" name="Google Shape;942;p5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48" name="Shape 948"/>
        <p:cNvGrpSpPr/>
        <p:nvPr/>
      </p:nvGrpSpPr>
      <p:grpSpPr>
        <a:xfrm>
          <a:off x="0" y="0"/>
          <a:ext cx="0" cy="0"/>
          <a:chOff x="0" y="0"/>
          <a:chExt cx="0" cy="0"/>
        </a:xfrm>
      </p:grpSpPr>
      <p:sp>
        <p:nvSpPr>
          <p:cNvPr id="949" name="Google Shape;949;p5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50" name="Google Shape;950;p5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9" name="Shape 959"/>
        <p:cNvGrpSpPr/>
        <p:nvPr/>
      </p:nvGrpSpPr>
      <p:grpSpPr>
        <a:xfrm>
          <a:off x="0" y="0"/>
          <a:ext cx="0" cy="0"/>
          <a:chOff x="0" y="0"/>
          <a:chExt cx="0" cy="0"/>
        </a:xfrm>
      </p:grpSpPr>
      <p:sp>
        <p:nvSpPr>
          <p:cNvPr id="960" name="Google Shape;960;p5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61" name="Google Shape;961;p5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6" name="Shape 966"/>
        <p:cNvGrpSpPr/>
        <p:nvPr/>
      </p:nvGrpSpPr>
      <p:grpSpPr>
        <a:xfrm>
          <a:off x="0" y="0"/>
          <a:ext cx="0" cy="0"/>
          <a:chOff x="0" y="0"/>
          <a:chExt cx="0" cy="0"/>
        </a:xfrm>
      </p:grpSpPr>
      <p:sp>
        <p:nvSpPr>
          <p:cNvPr id="967" name="Google Shape;967;p5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68" name="Google Shape;968;p5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3" name="Shape 973"/>
        <p:cNvGrpSpPr/>
        <p:nvPr/>
      </p:nvGrpSpPr>
      <p:grpSpPr>
        <a:xfrm>
          <a:off x="0" y="0"/>
          <a:ext cx="0" cy="0"/>
          <a:chOff x="0" y="0"/>
          <a:chExt cx="0" cy="0"/>
        </a:xfrm>
      </p:grpSpPr>
      <p:sp>
        <p:nvSpPr>
          <p:cNvPr id="974" name="Google Shape;974;p5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75" name="Google Shape;975;p5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9" name="Shape 979"/>
        <p:cNvGrpSpPr/>
        <p:nvPr/>
      </p:nvGrpSpPr>
      <p:grpSpPr>
        <a:xfrm>
          <a:off x="0" y="0"/>
          <a:ext cx="0" cy="0"/>
          <a:chOff x="0" y="0"/>
          <a:chExt cx="0" cy="0"/>
        </a:xfrm>
      </p:grpSpPr>
      <p:sp>
        <p:nvSpPr>
          <p:cNvPr id="980" name="Google Shape;980;p5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81" name="Google Shape;981;p5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6" name="Shape 986"/>
        <p:cNvGrpSpPr/>
        <p:nvPr/>
      </p:nvGrpSpPr>
      <p:grpSpPr>
        <a:xfrm>
          <a:off x="0" y="0"/>
          <a:ext cx="0" cy="0"/>
          <a:chOff x="0" y="0"/>
          <a:chExt cx="0" cy="0"/>
        </a:xfrm>
      </p:grpSpPr>
      <p:sp>
        <p:nvSpPr>
          <p:cNvPr id="987" name="Google Shape;987;p5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88" name="Google Shape;988;p5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4" name="Shape 994"/>
        <p:cNvGrpSpPr/>
        <p:nvPr/>
      </p:nvGrpSpPr>
      <p:grpSpPr>
        <a:xfrm>
          <a:off x="0" y="0"/>
          <a:ext cx="0" cy="0"/>
          <a:chOff x="0" y="0"/>
          <a:chExt cx="0" cy="0"/>
        </a:xfrm>
      </p:grpSpPr>
      <p:sp>
        <p:nvSpPr>
          <p:cNvPr id="995" name="Google Shape;995;p5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996" name="Google Shape;996;p5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0" name="Shape 1000"/>
        <p:cNvGrpSpPr/>
        <p:nvPr/>
      </p:nvGrpSpPr>
      <p:grpSpPr>
        <a:xfrm>
          <a:off x="0" y="0"/>
          <a:ext cx="0" cy="0"/>
          <a:chOff x="0" y="0"/>
          <a:chExt cx="0" cy="0"/>
        </a:xfrm>
      </p:grpSpPr>
      <p:sp>
        <p:nvSpPr>
          <p:cNvPr id="1001" name="Google Shape;1001;p5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002" name="Google Shape;1002;p5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1 - D</a:t>
            </a:r>
            <a:endParaRPr/>
          </a:p>
          <a:p>
            <a:pPr indent="0" lvl="0" marL="0" rtl="0" algn="l">
              <a:spcBef>
                <a:spcPts val="360"/>
              </a:spcBef>
              <a:spcAft>
                <a:spcPts val="0"/>
              </a:spcAft>
              <a:buNone/>
            </a:pPr>
            <a:r>
              <a:rPr lang="en-US"/>
              <a:t>2 – B</a:t>
            </a:r>
            <a:endParaRPr/>
          </a:p>
          <a:p>
            <a:pPr indent="0" lvl="0" marL="0" rtl="0" algn="l">
              <a:spcBef>
                <a:spcPts val="360"/>
              </a:spcBef>
              <a:spcAft>
                <a:spcPts val="0"/>
              </a:spcAft>
              <a:buNone/>
            </a:pPr>
            <a:r>
              <a:rPr lang="en-US"/>
              <a:t>3 – A</a:t>
            </a:r>
            <a:endParaRPr/>
          </a:p>
          <a:p>
            <a:pPr indent="0" lvl="0" marL="0" rtl="0" algn="l">
              <a:spcBef>
                <a:spcPts val="360"/>
              </a:spcBef>
              <a:spcAft>
                <a:spcPts val="0"/>
              </a:spcAft>
              <a:buNone/>
            </a:pPr>
            <a:r>
              <a:rPr lang="en-US"/>
              <a:t>4 - E</a:t>
            </a:r>
            <a:endParaRPr/>
          </a:p>
          <a:p>
            <a:pPr indent="0" lvl="0" marL="0" rtl="0" algn="l">
              <a:spcBef>
                <a:spcPts val="360"/>
              </a:spcBef>
              <a:spcAft>
                <a:spcPts val="0"/>
              </a:spcAft>
              <a:buNone/>
            </a:pPr>
            <a:r>
              <a:rPr lang="en-US"/>
              <a:t>5 – C</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Note: I had to zoom in on some of these images and use log scaling and high multipliers for you to see some kind of patterning at all!</a:t>
            </a:r>
            <a:endParaRPr/>
          </a:p>
        </p:txBody>
      </p:sp>
      <p:sp>
        <p:nvSpPr>
          <p:cNvPr id="1003" name="Google Shape;1003;p5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8" name="Shape 1028"/>
        <p:cNvGrpSpPr/>
        <p:nvPr/>
      </p:nvGrpSpPr>
      <p:grpSpPr>
        <a:xfrm>
          <a:off x="0" y="0"/>
          <a:ext cx="0" cy="0"/>
          <a:chOff x="0" y="0"/>
          <a:chExt cx="0" cy="0"/>
        </a:xfrm>
      </p:grpSpPr>
      <p:sp>
        <p:nvSpPr>
          <p:cNvPr id="1029" name="Google Shape;1029;p5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30" name="Google Shape;1030;p5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Maru the cat: https://www.youtube.com/watch?v=2XID_W4neJo</a:t>
            </a:r>
            <a:endParaRPr/>
          </a:p>
        </p:txBody>
      </p:sp>
      <p:sp>
        <p:nvSpPr>
          <p:cNvPr id="1031" name="Google Shape;1031;p5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5" name="Shape 1035"/>
        <p:cNvGrpSpPr/>
        <p:nvPr/>
      </p:nvGrpSpPr>
      <p:grpSpPr>
        <a:xfrm>
          <a:off x="0" y="0"/>
          <a:ext cx="0" cy="0"/>
          <a:chOff x="0" y="0"/>
          <a:chExt cx="0" cy="0"/>
        </a:xfrm>
      </p:grpSpPr>
      <p:sp>
        <p:nvSpPr>
          <p:cNvPr id="1036" name="Google Shape;1036;p6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37" name="Google Shape;1037;p6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1" name="Shape 1041"/>
        <p:cNvGrpSpPr/>
        <p:nvPr/>
      </p:nvGrpSpPr>
      <p:grpSpPr>
        <a:xfrm>
          <a:off x="0" y="0"/>
          <a:ext cx="0" cy="0"/>
          <a:chOff x="0" y="0"/>
          <a:chExt cx="0" cy="0"/>
        </a:xfrm>
      </p:grpSpPr>
      <p:sp>
        <p:nvSpPr>
          <p:cNvPr id="1042" name="Google Shape;1042;p6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43" name="Google Shape;1043;p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6" name="Shape 1046"/>
        <p:cNvGrpSpPr/>
        <p:nvPr/>
      </p:nvGrpSpPr>
      <p:grpSpPr>
        <a:xfrm>
          <a:off x="0" y="0"/>
          <a:ext cx="0" cy="0"/>
          <a:chOff x="0" y="0"/>
          <a:chExt cx="0" cy="0"/>
        </a:xfrm>
      </p:grpSpPr>
      <p:sp>
        <p:nvSpPr>
          <p:cNvPr id="1047" name="Google Shape;1047;p6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48" name="Google Shape;1048;p6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1" name="Shape 1051"/>
        <p:cNvGrpSpPr/>
        <p:nvPr/>
      </p:nvGrpSpPr>
      <p:grpSpPr>
        <a:xfrm>
          <a:off x="0" y="0"/>
          <a:ext cx="0" cy="0"/>
          <a:chOff x="0" y="0"/>
          <a:chExt cx="0" cy="0"/>
        </a:xfrm>
      </p:grpSpPr>
      <p:sp>
        <p:nvSpPr>
          <p:cNvPr id="1052" name="Google Shape;1052;p6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53" name="Google Shape;1053;p6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6" name="Shape 1056"/>
        <p:cNvGrpSpPr/>
        <p:nvPr/>
      </p:nvGrpSpPr>
      <p:grpSpPr>
        <a:xfrm>
          <a:off x="0" y="0"/>
          <a:ext cx="0" cy="0"/>
          <a:chOff x="0" y="0"/>
          <a:chExt cx="0" cy="0"/>
        </a:xfrm>
      </p:grpSpPr>
      <p:sp>
        <p:nvSpPr>
          <p:cNvPr id="1057" name="Google Shape;1057;p6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58" name="Google Shape;1058;p6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3" name="Shape 1063"/>
        <p:cNvGrpSpPr/>
        <p:nvPr/>
      </p:nvGrpSpPr>
      <p:grpSpPr>
        <a:xfrm>
          <a:off x="0" y="0"/>
          <a:ext cx="0" cy="0"/>
          <a:chOff x="0" y="0"/>
          <a:chExt cx="0" cy="0"/>
        </a:xfrm>
      </p:grpSpPr>
      <p:sp>
        <p:nvSpPr>
          <p:cNvPr id="1064" name="Google Shape;1064;p6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65" name="Google Shape;1065;p6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Phase congruency edge detection: http://homepages.inf.ed.ac.uk/rbf/CVonline/LOCAL_COPIES/OWENS/LECT7/node2.html</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Magnitude Amplitude of combined cosine and sine </a:t>
            </a:r>
            <a:endParaRPr/>
          </a:p>
          <a:p>
            <a:pPr indent="0" lvl="0" marL="0" rtl="0" algn="l">
              <a:spcBef>
                <a:spcPts val="360"/>
              </a:spcBef>
              <a:spcAft>
                <a:spcPts val="0"/>
              </a:spcAft>
              <a:buNone/>
            </a:pPr>
            <a:r>
              <a:rPr lang="en-US"/>
              <a:t>Phase Relative proportions of sine and cosine</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Bryan Morse, BYU Computer Science</a:t>
            </a:r>
            <a:endParaRPr/>
          </a:p>
          <a:p>
            <a:pPr indent="0" lvl="0" marL="0" rtl="0" algn="l">
              <a:spcBef>
                <a:spcPts val="360"/>
              </a:spcBef>
              <a:spcAft>
                <a:spcPts val="0"/>
              </a:spcAft>
              <a:buNone/>
            </a:pPr>
            <a:r>
              <a:rPr lang="en-US"/>
              <a:t>http://www.astro.umd.edu/~lgm/ASTR410/ft_ref2.pdf</a:t>
            </a:r>
            <a:endParaRPr/>
          </a:p>
          <a:p>
            <a:pPr indent="0" lvl="0" marL="0" rtl="0" algn="l">
              <a:spcBef>
                <a:spcPts val="360"/>
              </a:spcBef>
              <a:spcAft>
                <a:spcPts val="0"/>
              </a:spcAft>
              <a:buNone/>
            </a:pPr>
            <a:r>
              <a:t/>
            </a:r>
            <a:endParaRPr/>
          </a:p>
        </p:txBody>
      </p:sp>
      <p:sp>
        <p:nvSpPr>
          <p:cNvPr id="1066" name="Google Shape;1066;p6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73" name="Shape 1073"/>
        <p:cNvGrpSpPr/>
        <p:nvPr/>
      </p:nvGrpSpPr>
      <p:grpSpPr>
        <a:xfrm>
          <a:off x="0" y="0"/>
          <a:ext cx="0" cy="0"/>
          <a:chOff x="0" y="0"/>
          <a:chExt cx="0" cy="0"/>
        </a:xfrm>
      </p:grpSpPr>
      <p:sp>
        <p:nvSpPr>
          <p:cNvPr id="1074" name="Google Shape;1074;p6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75" name="Google Shape;1075;p6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0" name="Shape 1080"/>
        <p:cNvGrpSpPr/>
        <p:nvPr/>
      </p:nvGrpSpPr>
      <p:grpSpPr>
        <a:xfrm>
          <a:off x="0" y="0"/>
          <a:ext cx="0" cy="0"/>
          <a:chOff x="0" y="0"/>
          <a:chExt cx="0" cy="0"/>
        </a:xfrm>
      </p:grpSpPr>
      <p:sp>
        <p:nvSpPr>
          <p:cNvPr id="1081" name="Google Shape;1081;p6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82" name="Google Shape;1082;p6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0" name="Shape 1090"/>
        <p:cNvGrpSpPr/>
        <p:nvPr/>
      </p:nvGrpSpPr>
      <p:grpSpPr>
        <a:xfrm>
          <a:off x="0" y="0"/>
          <a:ext cx="0" cy="0"/>
          <a:chOff x="0" y="0"/>
          <a:chExt cx="0" cy="0"/>
        </a:xfrm>
      </p:grpSpPr>
      <p:sp>
        <p:nvSpPr>
          <p:cNvPr id="1091" name="Google Shape;1091;p6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92" name="Google Shape;1092;p6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7" name="Shape 1097"/>
        <p:cNvGrpSpPr/>
        <p:nvPr/>
      </p:nvGrpSpPr>
      <p:grpSpPr>
        <a:xfrm>
          <a:off x="0" y="0"/>
          <a:ext cx="0" cy="0"/>
          <a:chOff x="0" y="0"/>
          <a:chExt cx="0" cy="0"/>
        </a:xfrm>
      </p:grpSpPr>
      <p:sp>
        <p:nvSpPr>
          <p:cNvPr id="1098" name="Google Shape;1098;p6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099" name="Google Shape;1099;p6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7" name="Shape 1107"/>
        <p:cNvGrpSpPr/>
        <p:nvPr/>
      </p:nvGrpSpPr>
      <p:grpSpPr>
        <a:xfrm>
          <a:off x="0" y="0"/>
          <a:ext cx="0" cy="0"/>
          <a:chOff x="0" y="0"/>
          <a:chExt cx="0" cy="0"/>
        </a:xfrm>
      </p:grpSpPr>
      <p:sp>
        <p:nvSpPr>
          <p:cNvPr id="1108" name="Google Shape;1108;p7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9" name="Google Shape;1109;p7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https://www.cs.unm.edu/~brayer/vision/fourier.html</a:t>
            </a:r>
            <a:endParaRPr/>
          </a:p>
        </p:txBody>
      </p:sp>
      <p:sp>
        <p:nvSpPr>
          <p:cNvPr id="1110" name="Google Shape;1110;p7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4" name="Shape 1114"/>
        <p:cNvGrpSpPr/>
        <p:nvPr/>
      </p:nvGrpSpPr>
      <p:grpSpPr>
        <a:xfrm>
          <a:off x="0" y="0"/>
          <a:ext cx="0" cy="0"/>
          <a:chOff x="0" y="0"/>
          <a:chExt cx="0" cy="0"/>
        </a:xfrm>
      </p:grpSpPr>
      <p:sp>
        <p:nvSpPr>
          <p:cNvPr id="1115" name="Google Shape;1115;p7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16" name="Google Shape;1116;p7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0" name="Shape 1120"/>
        <p:cNvGrpSpPr/>
        <p:nvPr/>
      </p:nvGrpSpPr>
      <p:grpSpPr>
        <a:xfrm>
          <a:off x="0" y="0"/>
          <a:ext cx="0" cy="0"/>
          <a:chOff x="0" y="0"/>
          <a:chExt cx="0" cy="0"/>
        </a:xfrm>
      </p:grpSpPr>
      <p:sp>
        <p:nvSpPr>
          <p:cNvPr id="1121" name="Google Shape;1121;p7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22" name="Google Shape;1122;p7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0" name="Shape 1130"/>
        <p:cNvGrpSpPr/>
        <p:nvPr/>
      </p:nvGrpSpPr>
      <p:grpSpPr>
        <a:xfrm>
          <a:off x="0" y="0"/>
          <a:ext cx="0" cy="0"/>
          <a:chOff x="0" y="0"/>
          <a:chExt cx="0" cy="0"/>
        </a:xfrm>
      </p:grpSpPr>
      <p:sp>
        <p:nvSpPr>
          <p:cNvPr id="1131" name="Google Shape;1131;p7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132" name="Google Shape;1132;p7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133" name="Google Shape;1133;p7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chemeClr val="dk1"/>
                </a:solidFill>
                <a:latin typeface="Calibri"/>
                <a:ea typeface="Calibri"/>
                <a:cs typeface="Calibri"/>
                <a:sym typeface="Calibri"/>
              </a:rPr>
              <a:t>‹#›</a:t>
            </a:fld>
            <a:endParaRPr sz="1200">
              <a:solidFill>
                <a:schemeClr val="dk1"/>
              </a:solidFill>
              <a:latin typeface="Calibri"/>
              <a:ea typeface="Calibri"/>
              <a:cs typeface="Calibri"/>
              <a:sym typeface="Calibri"/>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9" name="Shape 1139"/>
        <p:cNvGrpSpPr/>
        <p:nvPr/>
      </p:nvGrpSpPr>
      <p:grpSpPr>
        <a:xfrm>
          <a:off x="0" y="0"/>
          <a:ext cx="0" cy="0"/>
          <a:chOff x="0" y="0"/>
          <a:chExt cx="0" cy="0"/>
        </a:xfrm>
      </p:grpSpPr>
      <p:sp>
        <p:nvSpPr>
          <p:cNvPr id="1140" name="Google Shape;1140;p7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41" name="Google Shape;1141;p7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1" name="Shape 1151"/>
        <p:cNvGrpSpPr/>
        <p:nvPr/>
      </p:nvGrpSpPr>
      <p:grpSpPr>
        <a:xfrm>
          <a:off x="0" y="0"/>
          <a:ext cx="0" cy="0"/>
          <a:chOff x="0" y="0"/>
          <a:chExt cx="0" cy="0"/>
        </a:xfrm>
      </p:grpSpPr>
      <p:sp>
        <p:nvSpPr>
          <p:cNvPr id="1152" name="Google Shape;1152;p7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53" name="Google Shape;1153;p7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rgbClr val="000000"/>
              </a:buClr>
              <a:buSzPts val="1200"/>
              <a:buFont typeface="Arial"/>
              <a:buNone/>
            </a:pPr>
            <a:r>
              <a:rPr lang="en-US" sz="1200">
                <a:solidFill>
                  <a:srgbClr val="000000"/>
                </a:solidFill>
                <a:latin typeface="Arial"/>
                <a:ea typeface="Arial"/>
                <a:cs typeface="Arial"/>
                <a:sym typeface="Arial"/>
              </a:rPr>
              <a:t>Early Visual Processing: Multi-scale edge and blob filters</a:t>
            </a:r>
            <a:endParaRPr/>
          </a:p>
          <a:p>
            <a:pPr indent="0" lvl="0" marL="0" rtl="0" algn="l">
              <a:spcBef>
                <a:spcPts val="36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https://en.wikipedia.org/wiki/Gabor_filter</a:t>
            </a:r>
            <a:endParaRPr/>
          </a:p>
        </p:txBody>
      </p:sp>
      <p:sp>
        <p:nvSpPr>
          <p:cNvPr id="1154" name="Google Shape;1154;p7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0" name="Shape 1160"/>
        <p:cNvGrpSpPr/>
        <p:nvPr/>
      </p:nvGrpSpPr>
      <p:grpSpPr>
        <a:xfrm>
          <a:off x="0" y="0"/>
          <a:ext cx="0" cy="0"/>
          <a:chOff x="0" y="0"/>
          <a:chExt cx="0" cy="0"/>
        </a:xfrm>
      </p:grpSpPr>
      <p:sp>
        <p:nvSpPr>
          <p:cNvPr id="1161" name="Google Shape;1161;p7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
        <p:nvSpPr>
          <p:cNvPr id="1162" name="Google Shape;1162;p76:notes"/>
          <p:cNvSpPr/>
          <p:nvPr>
            <p:ph idx="2" type="sldImg"/>
          </p:nvPr>
        </p:nvSpPr>
        <p:spPr>
          <a:xfrm>
            <a:off x="1141413" y="685800"/>
            <a:ext cx="4573587" cy="343058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163" name="Google Shape;1163;p76:notes"/>
          <p:cNvSpPr txBox="1"/>
          <p:nvPr>
            <p:ph idx="1" type="body"/>
          </p:nvPr>
        </p:nvSpPr>
        <p:spPr>
          <a:xfrm>
            <a:off x="917575" y="4344988"/>
            <a:ext cx="5022850" cy="4113212"/>
          </a:xfrm>
          <a:prstGeom prst="rect">
            <a:avLst/>
          </a:prstGeom>
          <a:noFill/>
          <a:ln>
            <a:noFill/>
          </a:ln>
        </p:spPr>
        <p:txBody>
          <a:bodyPr anchorCtr="0" anchor="t" bIns="42025" lIns="84050" spcFirstLastPara="1" rIns="84050" wrap="square" tIns="42025">
            <a:normAutofit/>
          </a:bodyPr>
          <a:lstStyle/>
          <a:p>
            <a:pPr indent="0" lvl="0" marL="0" rtl="0" algn="l">
              <a:spcBef>
                <a:spcPts val="0"/>
              </a:spcBef>
              <a:spcAft>
                <a:spcPts val="0"/>
              </a:spcAft>
              <a:buNone/>
            </a:pPr>
            <a:r>
              <a:rPr lang="en-US"/>
              <a:t>Ask students to look at the image and think about where the line of constant response is -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3" name="Shape 1173"/>
        <p:cNvGrpSpPr/>
        <p:nvPr/>
      </p:nvGrpSpPr>
      <p:grpSpPr>
        <a:xfrm>
          <a:off x="0" y="0"/>
          <a:ext cx="0" cy="0"/>
          <a:chOff x="0" y="0"/>
          <a:chExt cx="0" cy="0"/>
        </a:xfrm>
      </p:grpSpPr>
      <p:sp>
        <p:nvSpPr>
          <p:cNvPr id="1174" name="Google Shape;1174;p7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175" name="Google Shape;1175;p7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176" name="Google Shape;1176;p7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3" name="Shape 1183"/>
        <p:cNvGrpSpPr/>
        <p:nvPr/>
      </p:nvGrpSpPr>
      <p:grpSpPr>
        <a:xfrm>
          <a:off x="0" y="0"/>
          <a:ext cx="0" cy="0"/>
          <a:chOff x="0" y="0"/>
          <a:chExt cx="0" cy="0"/>
        </a:xfrm>
      </p:grpSpPr>
      <p:sp>
        <p:nvSpPr>
          <p:cNvPr id="1184" name="Google Shape;1184;p7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185" name="Google Shape;1185;p7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p7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93" name="Google Shape;1193;p7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Gala was Dali’s wife.</a:t>
            </a:r>
            <a:endParaRPr/>
          </a:p>
        </p:txBody>
      </p:sp>
      <p:sp>
        <p:nvSpPr>
          <p:cNvPr id="1194" name="Google Shape;1194;p7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0" name="Shape 1200"/>
        <p:cNvGrpSpPr/>
        <p:nvPr/>
      </p:nvGrpSpPr>
      <p:grpSpPr>
        <a:xfrm>
          <a:off x="0" y="0"/>
          <a:ext cx="0" cy="0"/>
          <a:chOff x="0" y="0"/>
          <a:chExt cx="0" cy="0"/>
        </a:xfrm>
      </p:grpSpPr>
      <p:sp>
        <p:nvSpPr>
          <p:cNvPr id="1201" name="Google Shape;1201;p8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02" name="Google Shape;1202;p8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marR="0" rtl="0" algn="l">
              <a:lnSpc>
                <a:spcPct val="100000"/>
              </a:lnSpc>
              <a:spcBef>
                <a:spcPts val="0"/>
              </a:spcBef>
              <a:spcAft>
                <a:spcPts val="0"/>
              </a:spcAft>
              <a:buClr>
                <a:schemeClr val="dk1"/>
              </a:buClr>
              <a:buSzPts val="1200"/>
              <a:buFont typeface="Calibri"/>
              <a:buNone/>
            </a:pPr>
            <a:r>
              <a:rPr lang="en-US"/>
              <a:t>Gala was Dali’s wife.</a:t>
            </a:r>
            <a:endParaRPr/>
          </a:p>
          <a:p>
            <a:pPr indent="0" lvl="0" marL="0" rtl="0" algn="l">
              <a:spcBef>
                <a:spcPts val="360"/>
              </a:spcBef>
              <a:spcAft>
                <a:spcPts val="0"/>
              </a:spcAft>
              <a:buNone/>
            </a:pPr>
            <a:r>
              <a:t/>
            </a:r>
            <a:endParaRPr/>
          </a:p>
        </p:txBody>
      </p:sp>
      <p:sp>
        <p:nvSpPr>
          <p:cNvPr id="1203" name="Google Shape;1203;p8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9" name="Shape 1209"/>
        <p:cNvGrpSpPr/>
        <p:nvPr/>
      </p:nvGrpSpPr>
      <p:grpSpPr>
        <a:xfrm>
          <a:off x="0" y="0"/>
          <a:ext cx="0" cy="0"/>
          <a:chOff x="0" y="0"/>
          <a:chExt cx="0" cy="0"/>
        </a:xfrm>
      </p:grpSpPr>
      <p:sp>
        <p:nvSpPr>
          <p:cNvPr id="1210" name="Google Shape;1210;p8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11" name="Google Shape;1211;p8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6" name="Shape 1216"/>
        <p:cNvGrpSpPr/>
        <p:nvPr/>
      </p:nvGrpSpPr>
      <p:grpSpPr>
        <a:xfrm>
          <a:off x="0" y="0"/>
          <a:ext cx="0" cy="0"/>
          <a:chOff x="0" y="0"/>
          <a:chExt cx="0" cy="0"/>
        </a:xfrm>
      </p:grpSpPr>
      <p:sp>
        <p:nvSpPr>
          <p:cNvPr id="1217" name="Google Shape;1217;p8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18" name="Google Shape;1218;p8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219" name="Google Shape;1219;p8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24" name="Shape 1224"/>
        <p:cNvGrpSpPr/>
        <p:nvPr/>
      </p:nvGrpSpPr>
      <p:grpSpPr>
        <a:xfrm>
          <a:off x="0" y="0"/>
          <a:ext cx="0" cy="0"/>
          <a:chOff x="0" y="0"/>
          <a:chExt cx="0" cy="0"/>
        </a:xfrm>
      </p:grpSpPr>
      <p:sp>
        <p:nvSpPr>
          <p:cNvPr id="1225" name="Google Shape;1225;p8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26" name="Google Shape;1226;p8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0" name="Shape 1230"/>
        <p:cNvGrpSpPr/>
        <p:nvPr/>
      </p:nvGrpSpPr>
      <p:grpSpPr>
        <a:xfrm>
          <a:off x="0" y="0"/>
          <a:ext cx="0" cy="0"/>
          <a:chOff x="0" y="0"/>
          <a:chExt cx="0" cy="0"/>
        </a:xfrm>
      </p:grpSpPr>
      <p:sp>
        <p:nvSpPr>
          <p:cNvPr id="1231" name="Google Shape;1231;p8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2" name="Google Shape;1232;p8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6" name="Shape 1236"/>
        <p:cNvGrpSpPr/>
        <p:nvPr/>
      </p:nvGrpSpPr>
      <p:grpSpPr>
        <a:xfrm>
          <a:off x="0" y="0"/>
          <a:ext cx="0" cy="0"/>
          <a:chOff x="0" y="0"/>
          <a:chExt cx="0" cy="0"/>
        </a:xfrm>
      </p:grpSpPr>
      <p:sp>
        <p:nvSpPr>
          <p:cNvPr id="1237" name="Google Shape;1237;p8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38" name="Google Shape;1238;p8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p8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45" name="Google Shape;1245;p8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9" name="Shape 1249"/>
        <p:cNvGrpSpPr/>
        <p:nvPr/>
      </p:nvGrpSpPr>
      <p:grpSpPr>
        <a:xfrm>
          <a:off x="0" y="0"/>
          <a:ext cx="0" cy="0"/>
          <a:chOff x="0" y="0"/>
          <a:chExt cx="0" cy="0"/>
        </a:xfrm>
      </p:grpSpPr>
      <p:sp>
        <p:nvSpPr>
          <p:cNvPr id="1250" name="Google Shape;1250;p8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51" name="Google Shape;1251;p8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5" name="Shape 1255"/>
        <p:cNvGrpSpPr/>
        <p:nvPr/>
      </p:nvGrpSpPr>
      <p:grpSpPr>
        <a:xfrm>
          <a:off x="0" y="0"/>
          <a:ext cx="0" cy="0"/>
          <a:chOff x="0" y="0"/>
          <a:chExt cx="0" cy="0"/>
        </a:xfrm>
      </p:grpSpPr>
      <p:sp>
        <p:nvSpPr>
          <p:cNvPr id="1256" name="Google Shape;1256;p8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57" name="Google Shape;1257;p8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1" name="Shape 1261"/>
        <p:cNvGrpSpPr/>
        <p:nvPr/>
      </p:nvGrpSpPr>
      <p:grpSpPr>
        <a:xfrm>
          <a:off x="0" y="0"/>
          <a:ext cx="0" cy="0"/>
          <a:chOff x="0" y="0"/>
          <a:chExt cx="0" cy="0"/>
        </a:xfrm>
      </p:grpSpPr>
      <p:sp>
        <p:nvSpPr>
          <p:cNvPr id="1262" name="Google Shape;1262;p8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63" name="Google Shape;1263;p8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7" name="Shape 1267"/>
        <p:cNvGrpSpPr/>
        <p:nvPr/>
      </p:nvGrpSpPr>
      <p:grpSpPr>
        <a:xfrm>
          <a:off x="0" y="0"/>
          <a:ext cx="0" cy="0"/>
          <a:chOff x="0" y="0"/>
          <a:chExt cx="0" cy="0"/>
        </a:xfrm>
      </p:grpSpPr>
      <p:sp>
        <p:nvSpPr>
          <p:cNvPr id="1268" name="Google Shape;1268;p9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69" name="Google Shape;1269;p9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3" name="Shape 1273"/>
        <p:cNvGrpSpPr/>
        <p:nvPr/>
      </p:nvGrpSpPr>
      <p:grpSpPr>
        <a:xfrm>
          <a:off x="0" y="0"/>
          <a:ext cx="0" cy="0"/>
          <a:chOff x="0" y="0"/>
          <a:chExt cx="0" cy="0"/>
        </a:xfrm>
      </p:grpSpPr>
      <p:sp>
        <p:nvSpPr>
          <p:cNvPr id="1274" name="Google Shape;1274;p9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75" name="Google Shape;1275;p9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9" name="Shape 1279"/>
        <p:cNvGrpSpPr/>
        <p:nvPr/>
      </p:nvGrpSpPr>
      <p:grpSpPr>
        <a:xfrm>
          <a:off x="0" y="0"/>
          <a:ext cx="0" cy="0"/>
          <a:chOff x="0" y="0"/>
          <a:chExt cx="0" cy="0"/>
        </a:xfrm>
      </p:grpSpPr>
      <p:sp>
        <p:nvSpPr>
          <p:cNvPr id="1280" name="Google Shape;1280;p9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281" name="Google Shape;1281;p9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5" name="Shape 1285"/>
        <p:cNvGrpSpPr/>
        <p:nvPr/>
      </p:nvGrpSpPr>
      <p:grpSpPr>
        <a:xfrm>
          <a:off x="0" y="0"/>
          <a:ext cx="0" cy="0"/>
          <a:chOff x="0" y="0"/>
          <a:chExt cx="0" cy="0"/>
        </a:xfrm>
      </p:grpSpPr>
      <p:sp>
        <p:nvSpPr>
          <p:cNvPr id="1286" name="Google Shape;1286;p9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7" name="Google Shape;1287;p9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b="0" i="0" lang="en-US" sz="1200">
                <a:solidFill>
                  <a:schemeClr val="dk1"/>
                </a:solidFill>
                <a:latin typeface="Calibri"/>
                <a:ea typeface="Calibri"/>
                <a:cs typeface="Calibri"/>
                <a:sym typeface="Calibri"/>
              </a:rPr>
              <a:t>California Academy of Sciences</a:t>
            </a:r>
            <a:endParaRPr/>
          </a:p>
          <a:p>
            <a:pPr indent="0" lvl="0" marL="0" rtl="0" algn="l">
              <a:spcBef>
                <a:spcPts val="360"/>
              </a:spcBef>
              <a:spcAft>
                <a:spcPts val="0"/>
              </a:spcAft>
              <a:buNone/>
            </a:pPr>
            <a:r>
              <a:rPr b="0" i="0" lang="en-US" sz="1200">
                <a:solidFill>
                  <a:schemeClr val="dk1"/>
                </a:solidFill>
                <a:latin typeface="Calibri"/>
                <a:ea typeface="Calibri"/>
                <a:cs typeface="Calibri"/>
                <a:sym typeface="Calibri"/>
              </a:rPr>
              <a:t>San Francisco’s Golden Gate Park</a:t>
            </a:r>
            <a:endParaRPr/>
          </a:p>
          <a:p>
            <a:pPr indent="0" lvl="0" marL="0" rtl="0" algn="l">
              <a:spcBef>
                <a:spcPts val="360"/>
              </a:spcBef>
              <a:spcAft>
                <a:spcPts val="0"/>
              </a:spcAft>
              <a:buNone/>
            </a:pPr>
            <a:r>
              <a:rPr b="0" i="0" lang="en-US" sz="1200">
                <a:solidFill>
                  <a:schemeClr val="dk1"/>
                </a:solidFill>
                <a:latin typeface="Calibri"/>
                <a:ea typeface="Calibri"/>
                <a:cs typeface="Calibri"/>
                <a:sym typeface="Calibri"/>
              </a:rPr>
              <a:t>~ Summer 2017</a:t>
            </a:r>
            <a:endParaRPr/>
          </a:p>
        </p:txBody>
      </p:sp>
      <p:sp>
        <p:nvSpPr>
          <p:cNvPr id="1288" name="Google Shape;1288;p9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2" name="Shape 1292"/>
        <p:cNvGrpSpPr/>
        <p:nvPr/>
      </p:nvGrpSpPr>
      <p:grpSpPr>
        <a:xfrm>
          <a:off x="0" y="0"/>
          <a:ext cx="0" cy="0"/>
          <a:chOff x="0" y="0"/>
          <a:chExt cx="0" cy="0"/>
        </a:xfrm>
      </p:grpSpPr>
      <p:sp>
        <p:nvSpPr>
          <p:cNvPr id="1293" name="Google Shape;1293;p9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4" name="Google Shape;1294;p9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http://www.bbc.com/news/world-asia-china-41277549</a:t>
            </a:r>
            <a:endParaRPr/>
          </a:p>
        </p:txBody>
      </p:sp>
      <p:sp>
        <p:nvSpPr>
          <p:cNvPr id="1295" name="Google Shape;1295;p9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0" name="Shape 1300"/>
        <p:cNvGrpSpPr/>
        <p:nvPr/>
      </p:nvGrpSpPr>
      <p:grpSpPr>
        <a:xfrm>
          <a:off x="0" y="0"/>
          <a:ext cx="0" cy="0"/>
          <a:chOff x="0" y="0"/>
          <a:chExt cx="0" cy="0"/>
        </a:xfrm>
      </p:grpSpPr>
      <p:sp>
        <p:nvSpPr>
          <p:cNvPr id="1301" name="Google Shape;1301;p9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2" name="Google Shape;1302;p9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b="0" i="0" lang="en-US" sz="1200">
                <a:solidFill>
                  <a:schemeClr val="dk1"/>
                </a:solidFill>
                <a:latin typeface="Calibri"/>
                <a:ea typeface="Calibri"/>
                <a:cs typeface="Calibri"/>
                <a:sym typeface="Calibri"/>
              </a:rPr>
              <a:t>Xilinshui village</a:t>
            </a:r>
            <a:endParaRPr/>
          </a:p>
        </p:txBody>
      </p:sp>
      <p:sp>
        <p:nvSpPr>
          <p:cNvPr id="1303" name="Google Shape;1303;p9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8" name="Shape 1308"/>
        <p:cNvGrpSpPr/>
        <p:nvPr/>
      </p:nvGrpSpPr>
      <p:grpSpPr>
        <a:xfrm>
          <a:off x="0" y="0"/>
          <a:ext cx="0" cy="0"/>
          <a:chOff x="0" y="0"/>
          <a:chExt cx="0" cy="0"/>
        </a:xfrm>
      </p:grpSpPr>
      <p:sp>
        <p:nvSpPr>
          <p:cNvPr id="1309" name="Google Shape;1309;p9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10" name="Google Shape;1310;p9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https://youtu.be/KGVcJrEJW7E</a:t>
            </a:r>
            <a:endParaRPr/>
          </a:p>
        </p:txBody>
      </p:sp>
      <p:sp>
        <p:nvSpPr>
          <p:cNvPr id="1311" name="Google Shape;1311;p9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5" name="Shape 1315"/>
        <p:cNvGrpSpPr/>
        <p:nvPr/>
      </p:nvGrpSpPr>
      <p:grpSpPr>
        <a:xfrm>
          <a:off x="0" y="0"/>
          <a:ext cx="0" cy="0"/>
          <a:chOff x="0" y="0"/>
          <a:chExt cx="0" cy="0"/>
        </a:xfrm>
      </p:grpSpPr>
      <p:sp>
        <p:nvSpPr>
          <p:cNvPr id="1316" name="Google Shape;1316;p9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17" name="Google Shape;1317;p9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3" name="Shape 1323"/>
        <p:cNvGrpSpPr/>
        <p:nvPr/>
      </p:nvGrpSpPr>
      <p:grpSpPr>
        <a:xfrm>
          <a:off x="0" y="0"/>
          <a:ext cx="0" cy="0"/>
          <a:chOff x="0" y="0"/>
          <a:chExt cx="0" cy="0"/>
        </a:xfrm>
      </p:grpSpPr>
      <p:sp>
        <p:nvSpPr>
          <p:cNvPr id="1324" name="Google Shape;1324;p9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25" name="Google Shape;1325;p9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2" name="Shape 1332"/>
        <p:cNvGrpSpPr/>
        <p:nvPr/>
      </p:nvGrpSpPr>
      <p:grpSpPr>
        <a:xfrm>
          <a:off x="0" y="0"/>
          <a:ext cx="0" cy="0"/>
          <a:chOff x="0" y="0"/>
          <a:chExt cx="0" cy="0"/>
        </a:xfrm>
      </p:grpSpPr>
      <p:sp>
        <p:nvSpPr>
          <p:cNvPr id="1333" name="Google Shape;1333;p9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334" name="Google Shape;1334;p9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63" name="Shape 1363"/>
        <p:cNvGrpSpPr/>
        <p:nvPr/>
      </p:nvGrpSpPr>
      <p:grpSpPr>
        <a:xfrm>
          <a:off x="0" y="0"/>
          <a:ext cx="0" cy="0"/>
          <a:chOff x="0" y="0"/>
          <a:chExt cx="0" cy="0"/>
        </a:xfrm>
      </p:grpSpPr>
      <p:sp>
        <p:nvSpPr>
          <p:cNvPr id="1364" name="Google Shape;1364;p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65" name="Google Shape;1365;p10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What do I product? Do I change the phase, too?</a:t>
            </a:r>
            <a:endParaRPr/>
          </a:p>
        </p:txBody>
      </p:sp>
      <p:sp>
        <p:nvSpPr>
          <p:cNvPr id="1366" name="Google Shape;1366;p10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6" name="Shape 1386"/>
        <p:cNvGrpSpPr/>
        <p:nvPr/>
      </p:nvGrpSpPr>
      <p:grpSpPr>
        <a:xfrm>
          <a:off x="0" y="0"/>
          <a:ext cx="0" cy="0"/>
          <a:chOff x="0" y="0"/>
          <a:chExt cx="0" cy="0"/>
        </a:xfrm>
      </p:grpSpPr>
      <p:sp>
        <p:nvSpPr>
          <p:cNvPr id="1387" name="Google Shape;1387;p10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88" name="Google Shape;1388;p10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What do I product? Do I change the phase, too?</a:t>
            </a:r>
            <a:endParaRPr/>
          </a:p>
        </p:txBody>
      </p:sp>
      <p:sp>
        <p:nvSpPr>
          <p:cNvPr id="1389" name="Google Shape;1389;p10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5" name="Shape 1405"/>
        <p:cNvGrpSpPr/>
        <p:nvPr/>
      </p:nvGrpSpPr>
      <p:grpSpPr>
        <a:xfrm>
          <a:off x="0" y="0"/>
          <a:ext cx="0" cy="0"/>
          <a:chOff x="0" y="0"/>
          <a:chExt cx="0" cy="0"/>
        </a:xfrm>
      </p:grpSpPr>
      <p:sp>
        <p:nvSpPr>
          <p:cNvPr id="1406" name="Google Shape;1406;p10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07" name="Google Shape;1407;p10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1" name="Shape 1411"/>
        <p:cNvGrpSpPr/>
        <p:nvPr/>
      </p:nvGrpSpPr>
      <p:grpSpPr>
        <a:xfrm>
          <a:off x="0" y="0"/>
          <a:ext cx="0" cy="0"/>
          <a:chOff x="0" y="0"/>
          <a:chExt cx="0" cy="0"/>
        </a:xfrm>
      </p:grpSpPr>
      <p:sp>
        <p:nvSpPr>
          <p:cNvPr id="1412" name="Google Shape;1412;p10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413" name="Google Shape;1413;p10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Things we can’t understand without thinking in frequency</a:t>
            </a:r>
            <a:endParaRPr/>
          </a:p>
        </p:txBody>
      </p:sp>
      <p:sp>
        <p:nvSpPr>
          <p:cNvPr id="1414" name="Google Shape;1414;p10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4" name="Shape 1424"/>
        <p:cNvGrpSpPr/>
        <p:nvPr/>
      </p:nvGrpSpPr>
      <p:grpSpPr>
        <a:xfrm>
          <a:off x="0" y="0"/>
          <a:ext cx="0" cy="0"/>
          <a:chOff x="0" y="0"/>
          <a:chExt cx="0" cy="0"/>
        </a:xfrm>
      </p:grpSpPr>
      <p:sp>
        <p:nvSpPr>
          <p:cNvPr id="1425" name="Google Shape;1425;p10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26" name="Google Shape;1426;p10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6" name="Shape 1436"/>
        <p:cNvGrpSpPr/>
        <p:nvPr/>
      </p:nvGrpSpPr>
      <p:grpSpPr>
        <a:xfrm>
          <a:off x="0" y="0"/>
          <a:ext cx="0" cy="0"/>
          <a:chOff x="0" y="0"/>
          <a:chExt cx="0" cy="0"/>
        </a:xfrm>
      </p:grpSpPr>
      <p:sp>
        <p:nvSpPr>
          <p:cNvPr id="1437" name="Google Shape;1437;p10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8" name="Google Shape;1438;p10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Dual functions – box(x) and sinc(x)</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Sinc function has components out to infinity, has zero crossings (lose signal), and has negative coefficients.</a:t>
            </a:r>
            <a:endParaRPr/>
          </a:p>
        </p:txBody>
      </p:sp>
      <p:sp>
        <p:nvSpPr>
          <p:cNvPr id="1439" name="Google Shape;1439;p10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2" name="Shape 1452"/>
        <p:cNvGrpSpPr/>
        <p:nvPr/>
      </p:nvGrpSpPr>
      <p:grpSpPr>
        <a:xfrm>
          <a:off x="0" y="0"/>
          <a:ext cx="0" cy="0"/>
          <a:chOff x="0" y="0"/>
          <a:chExt cx="0" cy="0"/>
        </a:xfrm>
      </p:grpSpPr>
      <p:sp>
        <p:nvSpPr>
          <p:cNvPr id="1453" name="Google Shape;1453;p10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54" name="Google Shape;1454;p10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Dual functions – box(x) and sinc(x)</a:t>
            </a:r>
            <a:endParaRPr/>
          </a:p>
        </p:txBody>
      </p:sp>
      <p:sp>
        <p:nvSpPr>
          <p:cNvPr id="1455" name="Google Shape;1455;p10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1" name="Shape 1461"/>
        <p:cNvGrpSpPr/>
        <p:nvPr/>
      </p:nvGrpSpPr>
      <p:grpSpPr>
        <a:xfrm>
          <a:off x="0" y="0"/>
          <a:ext cx="0" cy="0"/>
          <a:chOff x="0" y="0"/>
          <a:chExt cx="0" cy="0"/>
        </a:xfrm>
      </p:grpSpPr>
      <p:sp>
        <p:nvSpPr>
          <p:cNvPr id="1462" name="Google Shape;1462;p10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63" name="Google Shape;1463;p107: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https://twitter.com/figmadesign/status/816356525748781056</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http://www.browndailyherald.com/2012/09/10/cs-undergrad-wins-tech-fellowship/</a:t>
            </a:r>
            <a:endParaRPr/>
          </a:p>
        </p:txBody>
      </p:sp>
      <p:sp>
        <p:nvSpPr>
          <p:cNvPr id="1464" name="Google Shape;1464;p107: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1" name="Shape 1471"/>
        <p:cNvGrpSpPr/>
        <p:nvPr/>
      </p:nvGrpSpPr>
      <p:grpSpPr>
        <a:xfrm>
          <a:off x="0" y="0"/>
          <a:ext cx="0" cy="0"/>
          <a:chOff x="0" y="0"/>
          <a:chExt cx="0" cy="0"/>
        </a:xfrm>
      </p:grpSpPr>
      <p:sp>
        <p:nvSpPr>
          <p:cNvPr id="1472" name="Google Shape;1472;p10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473" name="Google Shape;1473;p10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9" name="Shape 1479"/>
        <p:cNvGrpSpPr/>
        <p:nvPr/>
      </p:nvGrpSpPr>
      <p:grpSpPr>
        <a:xfrm>
          <a:off x="0" y="0"/>
          <a:ext cx="0" cy="0"/>
          <a:chOff x="0" y="0"/>
          <a:chExt cx="0" cy="0"/>
        </a:xfrm>
      </p:grpSpPr>
      <p:sp>
        <p:nvSpPr>
          <p:cNvPr id="1480" name="Google Shape;1480;p10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81" name="Google Shape;1481;p10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http://www.imagemagick.org/Usage/fourier/#blurring</a:t>
            </a:r>
            <a:endParaRPr/>
          </a:p>
          <a:p>
            <a:pPr indent="0" lvl="0" marL="0" rtl="0" algn="l">
              <a:spcBef>
                <a:spcPts val="360"/>
              </a:spcBef>
              <a:spcAft>
                <a:spcPts val="0"/>
              </a:spcAft>
              <a:buNone/>
            </a:pPr>
            <a:r>
              <a:rPr lang="en-US"/>
              <a:t>http://www.imagemagick.org/Usage/fourier/#circle_spectrum</a:t>
            </a:r>
            <a:endParaRPr/>
          </a:p>
        </p:txBody>
      </p:sp>
      <p:sp>
        <p:nvSpPr>
          <p:cNvPr id="1482" name="Google Shape;1482;p10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94" name="Shape 1494"/>
        <p:cNvGrpSpPr/>
        <p:nvPr/>
      </p:nvGrpSpPr>
      <p:grpSpPr>
        <a:xfrm>
          <a:off x="0" y="0"/>
          <a:ext cx="0" cy="0"/>
          <a:chOff x="0" y="0"/>
          <a:chExt cx="0" cy="0"/>
        </a:xfrm>
      </p:grpSpPr>
      <p:sp>
        <p:nvSpPr>
          <p:cNvPr id="1495" name="Google Shape;1495;p1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496" name="Google Shape;1496;p11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Things we can’t understand without thinking in frequency</a:t>
            </a:r>
            <a:endParaRPr/>
          </a:p>
        </p:txBody>
      </p:sp>
      <p:sp>
        <p:nvSpPr>
          <p:cNvPr id="1497" name="Google Shape;1497;p11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7" name="Shape 1507"/>
        <p:cNvGrpSpPr/>
        <p:nvPr/>
      </p:nvGrpSpPr>
      <p:grpSpPr>
        <a:xfrm>
          <a:off x="0" y="0"/>
          <a:ext cx="0" cy="0"/>
          <a:chOff x="0" y="0"/>
          <a:chExt cx="0" cy="0"/>
        </a:xfrm>
      </p:grpSpPr>
      <p:sp>
        <p:nvSpPr>
          <p:cNvPr id="1508" name="Google Shape;1508;p1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9" name="Google Shape;1509;p111: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10" name="Google Shape;1510;p111: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4" name="Shape 1514"/>
        <p:cNvGrpSpPr/>
        <p:nvPr/>
      </p:nvGrpSpPr>
      <p:grpSpPr>
        <a:xfrm>
          <a:off x="0" y="0"/>
          <a:ext cx="0" cy="0"/>
          <a:chOff x="0" y="0"/>
          <a:chExt cx="0" cy="0"/>
        </a:xfrm>
      </p:grpSpPr>
      <p:sp>
        <p:nvSpPr>
          <p:cNvPr id="1515" name="Google Shape;1515;p1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16" name="Google Shape;1516;p11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17" name="Google Shape;1517;p11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37" name="Shape 1537"/>
        <p:cNvGrpSpPr/>
        <p:nvPr/>
      </p:nvGrpSpPr>
      <p:grpSpPr>
        <a:xfrm>
          <a:off x="0" y="0"/>
          <a:ext cx="0" cy="0"/>
          <a:chOff x="0" y="0"/>
          <a:chExt cx="0" cy="0"/>
        </a:xfrm>
      </p:grpSpPr>
      <p:sp>
        <p:nvSpPr>
          <p:cNvPr id="1538" name="Google Shape;1538;p1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39" name="Google Shape;1539;p11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It works… if everything is double precision with no noise</a:t>
            </a:r>
            <a:endParaRPr/>
          </a:p>
        </p:txBody>
      </p:sp>
      <p:sp>
        <p:nvSpPr>
          <p:cNvPr id="1540" name="Google Shape;1540;p11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8" name="Shape 1558"/>
        <p:cNvGrpSpPr/>
        <p:nvPr/>
      </p:nvGrpSpPr>
      <p:grpSpPr>
        <a:xfrm>
          <a:off x="0" y="0"/>
          <a:ext cx="0" cy="0"/>
          <a:chOff x="0" y="0"/>
          <a:chExt cx="0" cy="0"/>
        </a:xfrm>
      </p:grpSpPr>
      <p:sp>
        <p:nvSpPr>
          <p:cNvPr id="1559" name="Google Shape;1559;p1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60" name="Google Shape;1560;p11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61" name="Google Shape;1561;p11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0" name="Shape 1580"/>
        <p:cNvGrpSpPr/>
        <p:nvPr/>
      </p:nvGrpSpPr>
      <p:grpSpPr>
        <a:xfrm>
          <a:off x="0" y="0"/>
          <a:ext cx="0" cy="0"/>
          <a:chOff x="0" y="0"/>
          <a:chExt cx="0" cy="0"/>
        </a:xfrm>
      </p:grpSpPr>
      <p:sp>
        <p:nvSpPr>
          <p:cNvPr id="1581" name="Google Shape;1581;p1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82" name="Google Shape;1582;p11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583" name="Google Shape;1583;p11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2" name="Shape 1602"/>
        <p:cNvGrpSpPr/>
        <p:nvPr/>
      </p:nvGrpSpPr>
      <p:grpSpPr>
        <a:xfrm>
          <a:off x="0" y="0"/>
          <a:ext cx="0" cy="0"/>
          <a:chOff x="0" y="0"/>
          <a:chExt cx="0" cy="0"/>
        </a:xfrm>
      </p:grpSpPr>
      <p:sp>
        <p:nvSpPr>
          <p:cNvPr id="1603" name="Google Shape;1603;p1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04" name="Google Shape;1604;p11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605" name="Google Shape;1605;p116: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4" name="Shape 1624"/>
        <p:cNvGrpSpPr/>
        <p:nvPr/>
      </p:nvGrpSpPr>
      <p:grpSpPr>
        <a:xfrm>
          <a:off x="0" y="0"/>
          <a:ext cx="0" cy="0"/>
          <a:chOff x="0" y="0"/>
          <a:chExt cx="0" cy="0"/>
        </a:xfrm>
      </p:grpSpPr>
      <p:sp>
        <p:nvSpPr>
          <p:cNvPr id="1625" name="Google Shape;1625;p11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26" name="Google Shape;1626;p1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2" name="Shape 1632"/>
        <p:cNvGrpSpPr/>
        <p:nvPr/>
      </p:nvGrpSpPr>
      <p:grpSpPr>
        <a:xfrm>
          <a:off x="0" y="0"/>
          <a:ext cx="0" cy="0"/>
          <a:chOff x="0" y="0"/>
          <a:chExt cx="0" cy="0"/>
        </a:xfrm>
      </p:grpSpPr>
      <p:sp>
        <p:nvSpPr>
          <p:cNvPr id="1633" name="Google Shape;1633;p1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34" name="Google Shape;1634;p118: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Random filter is easier to invert / deconvolve. The inversion isn’t perfect, still.</a:t>
            </a:r>
            <a:endParaRPr/>
          </a:p>
        </p:txBody>
      </p:sp>
      <p:sp>
        <p:nvSpPr>
          <p:cNvPr id="1635" name="Google Shape;1635;p118: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3" name="Shape 1653"/>
        <p:cNvGrpSpPr/>
        <p:nvPr/>
      </p:nvGrpSpPr>
      <p:grpSpPr>
        <a:xfrm>
          <a:off x="0" y="0"/>
          <a:ext cx="0" cy="0"/>
          <a:chOff x="0" y="0"/>
          <a:chExt cx="0" cy="0"/>
        </a:xfrm>
      </p:grpSpPr>
      <p:sp>
        <p:nvSpPr>
          <p:cNvPr id="1654" name="Google Shape;1654;p1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655" name="Google Shape;1655;p11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656" name="Google Shape;1656;p119: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0" name="Shape 1660"/>
        <p:cNvGrpSpPr/>
        <p:nvPr/>
      </p:nvGrpSpPr>
      <p:grpSpPr>
        <a:xfrm>
          <a:off x="0" y="0"/>
          <a:ext cx="0" cy="0"/>
          <a:chOff x="0" y="0"/>
          <a:chExt cx="0" cy="0"/>
        </a:xfrm>
      </p:grpSpPr>
      <p:sp>
        <p:nvSpPr>
          <p:cNvPr id="1661" name="Google Shape;1661;p1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662" name="Google Shape;1662;p120: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663" name="Google Shape;1663;p120: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lang="en-US" sz="1200">
                <a:solidFill>
                  <a:srgbClr val="000000"/>
                </a:solidFill>
                <a:latin typeface="Calibri"/>
                <a:ea typeface="Calibri"/>
                <a:cs typeface="Calibri"/>
                <a:sym typeface="Calibri"/>
              </a:rPr>
              <a:t>‹#›</a:t>
            </a:fld>
            <a:endParaRPr sz="1200">
              <a:solidFill>
                <a:srgbClr val="000000"/>
              </a:solidFill>
              <a:latin typeface="Calibri"/>
              <a:ea typeface="Calibri"/>
              <a:cs typeface="Calibri"/>
              <a:sym typeface="Calibri"/>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0" name="Shape 1670"/>
        <p:cNvGrpSpPr/>
        <p:nvPr/>
      </p:nvGrpSpPr>
      <p:grpSpPr>
        <a:xfrm>
          <a:off x="0" y="0"/>
          <a:ext cx="0" cy="0"/>
          <a:chOff x="0" y="0"/>
          <a:chExt cx="0" cy="0"/>
        </a:xfrm>
      </p:grpSpPr>
      <p:sp>
        <p:nvSpPr>
          <p:cNvPr id="1671" name="Google Shape;1671;p12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72" name="Google Shape;1672;p1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2" name="Shape 1682"/>
        <p:cNvGrpSpPr/>
        <p:nvPr/>
      </p:nvGrpSpPr>
      <p:grpSpPr>
        <a:xfrm>
          <a:off x="0" y="0"/>
          <a:ext cx="0" cy="0"/>
          <a:chOff x="0" y="0"/>
          <a:chExt cx="0" cy="0"/>
        </a:xfrm>
      </p:grpSpPr>
      <p:sp>
        <p:nvSpPr>
          <p:cNvPr id="1683" name="Google Shape;1683;p1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1684" name="Google Shape;1684;p12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685" name="Google Shape;1685;p122: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1" name="Shape 1691"/>
        <p:cNvGrpSpPr/>
        <p:nvPr/>
      </p:nvGrpSpPr>
      <p:grpSpPr>
        <a:xfrm>
          <a:off x="0" y="0"/>
          <a:ext cx="0" cy="0"/>
          <a:chOff x="0" y="0"/>
          <a:chExt cx="0" cy="0"/>
        </a:xfrm>
      </p:grpSpPr>
      <p:sp>
        <p:nvSpPr>
          <p:cNvPr id="1692" name="Google Shape;1692;p12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693" name="Google Shape;1693;p1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0" name="Shape 1700"/>
        <p:cNvGrpSpPr/>
        <p:nvPr/>
      </p:nvGrpSpPr>
      <p:grpSpPr>
        <a:xfrm>
          <a:off x="0" y="0"/>
          <a:ext cx="0" cy="0"/>
          <a:chOff x="0" y="0"/>
          <a:chExt cx="0" cy="0"/>
        </a:xfrm>
      </p:grpSpPr>
      <p:sp>
        <p:nvSpPr>
          <p:cNvPr id="1701" name="Google Shape;1701;p1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02" name="Google Shape;1702;p12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a:p>
            <a:pPr indent="0" lvl="0" marL="0" rtl="0" algn="l">
              <a:spcBef>
                <a:spcPts val="360"/>
              </a:spcBef>
              <a:spcAft>
                <a:spcPts val="0"/>
              </a:spcAft>
              <a:buNone/>
            </a:pPr>
            <a:r>
              <a:t/>
            </a:r>
            <a:endParaRPr/>
          </a:p>
          <a:p>
            <a:pPr indent="0" lvl="0" marL="0" rtl="0" algn="l">
              <a:spcBef>
                <a:spcPts val="360"/>
              </a:spcBef>
              <a:spcAft>
                <a:spcPts val="0"/>
              </a:spcAft>
              <a:buNone/>
            </a:pPr>
            <a:r>
              <a:rPr lang="en-US"/>
              <a:t>https://en.wikipedia.org/wiki/Diffraction</a:t>
            </a:r>
            <a:endParaRPr/>
          </a:p>
          <a:p>
            <a:pPr indent="0" lvl="0" marL="0" rtl="0" algn="l">
              <a:spcBef>
                <a:spcPts val="360"/>
              </a:spcBef>
              <a:spcAft>
                <a:spcPts val="0"/>
              </a:spcAft>
              <a:buNone/>
            </a:pPr>
            <a:r>
              <a:rPr lang="en-US"/>
              <a:t>https://en.wikipedia.org/wiki/Fraunhofer_diffraction</a:t>
            </a:r>
            <a:endParaRPr/>
          </a:p>
          <a:p>
            <a:pPr indent="0" lvl="0" marL="0" rtl="0" algn="l">
              <a:spcBef>
                <a:spcPts val="360"/>
              </a:spcBef>
              <a:spcAft>
                <a:spcPts val="0"/>
              </a:spcAft>
              <a:buNone/>
            </a:pPr>
            <a:r>
              <a:rPr lang="en-US"/>
              <a:t>http://hyperphysics.phy-astr.gsu.edu/hbase/phyopt/sinslitd.html</a:t>
            </a:r>
            <a:endParaRPr/>
          </a:p>
          <a:p>
            <a:pPr indent="0" lvl="0" marL="0" rtl="0" algn="l">
              <a:spcBef>
                <a:spcPts val="360"/>
              </a:spcBef>
              <a:spcAft>
                <a:spcPts val="0"/>
              </a:spcAft>
              <a:buNone/>
            </a:pPr>
            <a:r>
              <a:rPr lang="en-US"/>
              <a:t>https://en.wikipedia.org/wiki/Airy_disk</a:t>
            </a:r>
            <a:endParaRPr/>
          </a:p>
        </p:txBody>
      </p:sp>
      <p:sp>
        <p:nvSpPr>
          <p:cNvPr id="1703" name="Google Shape;1703;p12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1" name="Shape 1711"/>
        <p:cNvGrpSpPr/>
        <p:nvPr/>
      </p:nvGrpSpPr>
      <p:grpSpPr>
        <a:xfrm>
          <a:off x="0" y="0"/>
          <a:ext cx="0" cy="0"/>
          <a:chOff x="0" y="0"/>
          <a:chExt cx="0" cy="0"/>
        </a:xfrm>
      </p:grpSpPr>
      <p:sp>
        <p:nvSpPr>
          <p:cNvPr id="1712" name="Google Shape;1712;p1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13" name="Google Shape;1713;p12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t/>
            </a:r>
            <a:endParaRPr/>
          </a:p>
        </p:txBody>
      </p:sp>
      <p:sp>
        <p:nvSpPr>
          <p:cNvPr id="1714" name="Google Shape;1714;p125: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4" name="Shape 1724"/>
        <p:cNvGrpSpPr/>
        <p:nvPr/>
      </p:nvGrpSpPr>
      <p:grpSpPr>
        <a:xfrm>
          <a:off x="0" y="0"/>
          <a:ext cx="0" cy="0"/>
          <a:chOff x="0" y="0"/>
          <a:chExt cx="0" cy="0"/>
        </a:xfrm>
      </p:grpSpPr>
      <p:sp>
        <p:nvSpPr>
          <p:cNvPr id="1725" name="Google Shape;1725;p12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26" name="Google Shape;1726;p1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1" name="Shape 1731"/>
        <p:cNvGrpSpPr/>
        <p:nvPr/>
      </p:nvGrpSpPr>
      <p:grpSpPr>
        <a:xfrm>
          <a:off x="0" y="0"/>
          <a:ext cx="0" cy="0"/>
          <a:chOff x="0" y="0"/>
          <a:chExt cx="0" cy="0"/>
        </a:xfrm>
      </p:grpSpPr>
      <p:sp>
        <p:nvSpPr>
          <p:cNvPr id="1732" name="Google Shape;1732;p12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33" name="Google Shape;1733;p1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7" name="Shape 1737"/>
        <p:cNvGrpSpPr/>
        <p:nvPr/>
      </p:nvGrpSpPr>
      <p:grpSpPr>
        <a:xfrm>
          <a:off x="0" y="0"/>
          <a:ext cx="0" cy="0"/>
          <a:chOff x="0" y="0"/>
          <a:chExt cx="0" cy="0"/>
        </a:xfrm>
      </p:grpSpPr>
      <p:sp>
        <p:nvSpPr>
          <p:cNvPr id="1738" name="Google Shape;1738;p12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39" name="Google Shape;1739;p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3" name="Shape 1743"/>
        <p:cNvGrpSpPr/>
        <p:nvPr/>
      </p:nvGrpSpPr>
      <p:grpSpPr>
        <a:xfrm>
          <a:off x="0" y="0"/>
          <a:ext cx="0" cy="0"/>
          <a:chOff x="0" y="0"/>
          <a:chExt cx="0" cy="0"/>
        </a:xfrm>
      </p:grpSpPr>
      <p:sp>
        <p:nvSpPr>
          <p:cNvPr id="1744" name="Google Shape;1744;p129: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45" name="Google Shape;1745;p1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5" name="Shape 1765"/>
        <p:cNvGrpSpPr/>
        <p:nvPr/>
      </p:nvGrpSpPr>
      <p:grpSpPr>
        <a:xfrm>
          <a:off x="0" y="0"/>
          <a:ext cx="0" cy="0"/>
          <a:chOff x="0" y="0"/>
          <a:chExt cx="0" cy="0"/>
        </a:xfrm>
      </p:grpSpPr>
      <p:sp>
        <p:nvSpPr>
          <p:cNvPr id="1766" name="Google Shape;1766;p13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67" name="Google Shape;1767;p1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73" name="Shape 1773"/>
        <p:cNvGrpSpPr/>
        <p:nvPr/>
      </p:nvGrpSpPr>
      <p:grpSpPr>
        <a:xfrm>
          <a:off x="0" y="0"/>
          <a:ext cx="0" cy="0"/>
          <a:chOff x="0" y="0"/>
          <a:chExt cx="0" cy="0"/>
        </a:xfrm>
      </p:grpSpPr>
      <p:sp>
        <p:nvSpPr>
          <p:cNvPr id="1774" name="Google Shape;1774;p13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75" name="Google Shape;1775;p1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5" name="Shape 1785"/>
        <p:cNvGrpSpPr/>
        <p:nvPr/>
      </p:nvGrpSpPr>
      <p:grpSpPr>
        <a:xfrm>
          <a:off x="0" y="0"/>
          <a:ext cx="0" cy="0"/>
          <a:chOff x="0" y="0"/>
          <a:chExt cx="0" cy="0"/>
        </a:xfrm>
      </p:grpSpPr>
      <p:sp>
        <p:nvSpPr>
          <p:cNvPr id="1786" name="Google Shape;1786;p13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787" name="Google Shape;1787;p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7" name="Shape 1797"/>
        <p:cNvGrpSpPr/>
        <p:nvPr/>
      </p:nvGrpSpPr>
      <p:grpSpPr>
        <a:xfrm>
          <a:off x="0" y="0"/>
          <a:ext cx="0" cy="0"/>
          <a:chOff x="0" y="0"/>
          <a:chExt cx="0" cy="0"/>
        </a:xfrm>
      </p:grpSpPr>
      <p:sp>
        <p:nvSpPr>
          <p:cNvPr id="1798" name="Google Shape;1798;p1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799" name="Google Shape;1799;p13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sz="1200">
                <a:solidFill>
                  <a:schemeClr val="dk1"/>
                </a:solidFill>
                <a:latin typeface="Calibri"/>
                <a:ea typeface="Calibri"/>
                <a:cs typeface="Calibri"/>
                <a:sym typeface="Calibri"/>
              </a:rPr>
              <a:t>The colorimetric difference between a given color in a television picture and a standard color of equal luminance.</a:t>
            </a:r>
            <a:endParaRPr/>
          </a:p>
        </p:txBody>
      </p:sp>
      <p:sp>
        <p:nvSpPr>
          <p:cNvPr id="1800" name="Google Shape;1800;p133: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2" name="Shape 1822"/>
        <p:cNvGrpSpPr/>
        <p:nvPr/>
      </p:nvGrpSpPr>
      <p:grpSpPr>
        <a:xfrm>
          <a:off x="0" y="0"/>
          <a:ext cx="0" cy="0"/>
          <a:chOff x="0" y="0"/>
          <a:chExt cx="0" cy="0"/>
        </a:xfrm>
      </p:grpSpPr>
      <p:sp>
        <p:nvSpPr>
          <p:cNvPr id="1823" name="Google Shape;1823;p1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24" name="Google Shape;1824;p13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None/>
            </a:pPr>
            <a:r>
              <a:rPr lang="en-US"/>
              <a:t>http://users.wfu.edu/matthews/misc/jpg_vs_gif/JpgCompTest/</a:t>
            </a:r>
            <a:endParaRPr/>
          </a:p>
        </p:txBody>
      </p:sp>
      <p:sp>
        <p:nvSpPr>
          <p:cNvPr id="1825" name="Google Shape;1825;p134:notes"/>
          <p:cNvSpPr txBox="1"/>
          <p:nvPr>
            <p:ph idx="12" type="sldNum"/>
          </p:nvPr>
        </p:nvSpPr>
        <p:spPr>
          <a:xfrm>
            <a:off x="3884613" y="8685213"/>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9" name="Shape 1829"/>
        <p:cNvGrpSpPr/>
        <p:nvPr/>
      </p:nvGrpSpPr>
      <p:grpSpPr>
        <a:xfrm>
          <a:off x="0" y="0"/>
          <a:ext cx="0" cy="0"/>
          <a:chOff x="0" y="0"/>
          <a:chExt cx="0" cy="0"/>
        </a:xfrm>
      </p:grpSpPr>
      <p:sp>
        <p:nvSpPr>
          <p:cNvPr id="1830" name="Google Shape;1830;p13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31" name="Google Shape;1831;p1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6" name="Shape 1836"/>
        <p:cNvGrpSpPr/>
        <p:nvPr/>
      </p:nvGrpSpPr>
      <p:grpSpPr>
        <a:xfrm>
          <a:off x="0" y="0"/>
          <a:ext cx="0" cy="0"/>
          <a:chOff x="0" y="0"/>
          <a:chExt cx="0" cy="0"/>
        </a:xfrm>
      </p:grpSpPr>
      <p:sp>
        <p:nvSpPr>
          <p:cNvPr id="1837" name="Google Shape;1837;p13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360"/>
              </a:spcBef>
              <a:spcAft>
                <a:spcPts val="0"/>
              </a:spcAft>
              <a:buNone/>
            </a:pPr>
            <a:r>
              <a:t/>
            </a:r>
            <a:endParaRPr/>
          </a:p>
        </p:txBody>
      </p:sp>
      <p:sp>
        <p:nvSpPr>
          <p:cNvPr id="1838" name="Google Shape;1838;p1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5" name="Shape 15"/>
        <p:cNvGrpSpPr/>
        <p:nvPr/>
      </p:nvGrpSpPr>
      <p:grpSpPr>
        <a:xfrm>
          <a:off x="0" y="0"/>
          <a:ext cx="0" cy="0"/>
          <a:chOff x="0" y="0"/>
          <a:chExt cx="0" cy="0"/>
        </a:xfrm>
      </p:grpSpPr>
      <p:sp>
        <p:nvSpPr>
          <p:cNvPr id="16" name="Google Shape;16;p13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 name="Google Shape;17;p13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 name="Google Shape;18;p13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9" name="Shape 19"/>
        <p:cNvGrpSpPr/>
        <p:nvPr/>
      </p:nvGrpSpPr>
      <p:grpSpPr>
        <a:xfrm>
          <a:off x="0" y="0"/>
          <a:ext cx="0" cy="0"/>
          <a:chOff x="0" y="0"/>
          <a:chExt cx="0" cy="0"/>
        </a:xfrm>
      </p:grpSpPr>
      <p:sp>
        <p:nvSpPr>
          <p:cNvPr id="20" name="Google Shape;20;p13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139"/>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2" name="Google Shape;22;p13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 name="Google Shape;23;p13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 name="Google Shape;24;p13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170"/>
          <p:cNvSpPr txBox="1"/>
          <p:nvPr>
            <p:ph type="ctrTitle"/>
          </p:nvPr>
        </p:nvSpPr>
        <p:spPr>
          <a:xfrm>
            <a:off x="685800" y="1600200"/>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170"/>
          <p:cNvSpPr txBox="1"/>
          <p:nvPr>
            <p:ph idx="1" type="subTitle"/>
          </p:nvPr>
        </p:nvSpPr>
        <p:spPr>
          <a:xfrm>
            <a:off x="1371600" y="3355975"/>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8" name="Google Shape;28;p17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 name="Google Shape;29;p17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 name="Google Shape;30;p17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1" name="Shape 31"/>
        <p:cNvGrpSpPr/>
        <p:nvPr/>
      </p:nvGrpSpPr>
      <p:grpSpPr>
        <a:xfrm>
          <a:off x="0" y="0"/>
          <a:ext cx="0" cy="0"/>
          <a:chOff x="0" y="0"/>
          <a:chExt cx="0" cy="0"/>
        </a:xfrm>
      </p:grpSpPr>
      <p:sp>
        <p:nvSpPr>
          <p:cNvPr id="32" name="Google Shape;32;p171"/>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 name="Google Shape;33;p17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34" name="Google Shape;34;p17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17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 name="Google Shape;36;p17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7" name="Shape 37"/>
        <p:cNvGrpSpPr/>
        <p:nvPr/>
      </p:nvGrpSpPr>
      <p:grpSpPr>
        <a:xfrm>
          <a:off x="0" y="0"/>
          <a:ext cx="0" cy="0"/>
          <a:chOff x="0" y="0"/>
          <a:chExt cx="0" cy="0"/>
        </a:xfrm>
      </p:grpSpPr>
      <p:sp>
        <p:nvSpPr>
          <p:cNvPr id="38" name="Google Shape;38;p17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 name="Google Shape;39;p172"/>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0" name="Google Shape;40;p172"/>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41" name="Google Shape;41;p17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2" name="Google Shape;42;p17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17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44" name="Shape 44"/>
        <p:cNvGrpSpPr/>
        <p:nvPr/>
      </p:nvGrpSpPr>
      <p:grpSpPr>
        <a:xfrm>
          <a:off x="0" y="0"/>
          <a:ext cx="0" cy="0"/>
          <a:chOff x="0" y="0"/>
          <a:chExt cx="0" cy="0"/>
        </a:xfrm>
      </p:grpSpPr>
      <p:sp>
        <p:nvSpPr>
          <p:cNvPr id="45" name="Google Shape;45;p17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17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7" name="Google Shape;47;p17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48" name="Google Shape;48;p173"/>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49" name="Google Shape;49;p173"/>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50" name="Google Shape;50;p17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1" name="Google Shape;51;p17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17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53" name="Shape 53"/>
        <p:cNvGrpSpPr/>
        <p:nvPr/>
      </p:nvGrpSpPr>
      <p:grpSpPr>
        <a:xfrm>
          <a:off x="0" y="0"/>
          <a:ext cx="0" cy="0"/>
          <a:chOff x="0" y="0"/>
          <a:chExt cx="0" cy="0"/>
        </a:xfrm>
      </p:grpSpPr>
      <p:sp>
        <p:nvSpPr>
          <p:cNvPr id="54" name="Google Shape;54;p17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5" name="Google Shape;55;p17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6" name="Google Shape;56;p17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17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8" name="Shape 58"/>
        <p:cNvGrpSpPr/>
        <p:nvPr/>
      </p:nvGrpSpPr>
      <p:grpSpPr>
        <a:xfrm>
          <a:off x="0" y="0"/>
          <a:ext cx="0" cy="0"/>
          <a:chOff x="0" y="0"/>
          <a:chExt cx="0" cy="0"/>
        </a:xfrm>
      </p:grpSpPr>
      <p:sp>
        <p:nvSpPr>
          <p:cNvPr id="59" name="Google Shape;59;p17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7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61" name="Google Shape;61;p17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2" name="Google Shape;62;p17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3" name="Google Shape;63;p17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4" name="Google Shape;64;p17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5" name="Shape 65"/>
        <p:cNvGrpSpPr/>
        <p:nvPr/>
      </p:nvGrpSpPr>
      <p:grpSpPr>
        <a:xfrm>
          <a:off x="0" y="0"/>
          <a:ext cx="0" cy="0"/>
          <a:chOff x="0" y="0"/>
          <a:chExt cx="0" cy="0"/>
        </a:xfrm>
      </p:grpSpPr>
      <p:sp>
        <p:nvSpPr>
          <p:cNvPr id="66" name="Google Shape;66;p17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76"/>
          <p:cNvSpPr/>
          <p:nvPr>
            <p:ph idx="2" type="pic"/>
          </p:nvPr>
        </p:nvSpPr>
        <p:spPr>
          <a:xfrm>
            <a:off x="1792288" y="612775"/>
            <a:ext cx="5486400" cy="4114800"/>
          </a:xfrm>
          <a:prstGeom prst="rect">
            <a:avLst/>
          </a:prstGeom>
          <a:noFill/>
          <a:ln>
            <a:noFill/>
          </a:ln>
        </p:spPr>
      </p:sp>
      <p:sp>
        <p:nvSpPr>
          <p:cNvPr id="68" name="Google Shape;68;p17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69" name="Google Shape;69;p17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0" name="Google Shape;70;p17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1" name="Google Shape;71;p17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72" name="Shape 72"/>
        <p:cNvGrpSpPr/>
        <p:nvPr/>
      </p:nvGrpSpPr>
      <p:grpSpPr>
        <a:xfrm>
          <a:off x="0" y="0"/>
          <a:ext cx="0" cy="0"/>
          <a:chOff x="0" y="0"/>
          <a:chExt cx="0" cy="0"/>
        </a:xfrm>
      </p:grpSpPr>
      <p:sp>
        <p:nvSpPr>
          <p:cNvPr id="73" name="Google Shape;73;p17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77"/>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75" name="Google Shape;75;p17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6" name="Google Shape;76;p17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17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8" name="Shape 78"/>
        <p:cNvGrpSpPr/>
        <p:nvPr/>
      </p:nvGrpSpPr>
      <p:grpSpPr>
        <a:xfrm>
          <a:off x="0" y="0"/>
          <a:ext cx="0" cy="0"/>
          <a:chOff x="0" y="0"/>
          <a:chExt cx="0" cy="0"/>
        </a:xfrm>
      </p:grpSpPr>
      <p:sp>
        <p:nvSpPr>
          <p:cNvPr id="79" name="Google Shape;79;p17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0" name="Google Shape;80;p17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81" name="Google Shape;81;p17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3" name="Google Shape;83;p17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88888"/>
                </a:solidFill>
                <a:latin typeface="Calibri"/>
                <a:ea typeface="Calibri"/>
                <a:cs typeface="Calibri"/>
                <a:sym typeface="Calibri"/>
              </a:defRPr>
            </a:lvl1pPr>
            <a:lvl2pPr indent="0" lvl="1" marL="0" marR="0" algn="r">
              <a:spcBef>
                <a:spcPts val="0"/>
              </a:spcBef>
              <a:spcAft>
                <a:spcPts val="0"/>
              </a:spcAft>
              <a:buNone/>
              <a:defRPr sz="1200">
                <a:solidFill>
                  <a:srgbClr val="888888"/>
                </a:solidFill>
                <a:latin typeface="Calibri"/>
                <a:ea typeface="Calibri"/>
                <a:cs typeface="Calibri"/>
                <a:sym typeface="Calibri"/>
              </a:defRPr>
            </a:lvl2pPr>
            <a:lvl3pPr indent="0" lvl="2" marL="0" marR="0" algn="r">
              <a:spcBef>
                <a:spcPts val="0"/>
              </a:spcBef>
              <a:spcAft>
                <a:spcPts val="0"/>
              </a:spcAft>
              <a:buNone/>
              <a:defRPr sz="1200">
                <a:solidFill>
                  <a:srgbClr val="888888"/>
                </a:solidFill>
                <a:latin typeface="Calibri"/>
                <a:ea typeface="Calibri"/>
                <a:cs typeface="Calibri"/>
                <a:sym typeface="Calibri"/>
              </a:defRPr>
            </a:lvl3pPr>
            <a:lvl4pPr indent="0" lvl="3" marL="0" marR="0" algn="r">
              <a:spcBef>
                <a:spcPts val="0"/>
              </a:spcBef>
              <a:spcAft>
                <a:spcPts val="0"/>
              </a:spcAft>
              <a:buNone/>
              <a:defRPr sz="1200">
                <a:solidFill>
                  <a:srgbClr val="888888"/>
                </a:solidFill>
                <a:latin typeface="Calibri"/>
                <a:ea typeface="Calibri"/>
                <a:cs typeface="Calibri"/>
                <a:sym typeface="Calibri"/>
              </a:defRPr>
            </a:lvl4pPr>
            <a:lvl5pPr indent="0" lvl="4" marL="0" marR="0" algn="r">
              <a:spcBef>
                <a:spcPts val="0"/>
              </a:spcBef>
              <a:spcAft>
                <a:spcPts val="0"/>
              </a:spcAft>
              <a:buNone/>
              <a:defRPr sz="1200">
                <a:solidFill>
                  <a:srgbClr val="888888"/>
                </a:solidFill>
                <a:latin typeface="Calibri"/>
                <a:ea typeface="Calibri"/>
                <a:cs typeface="Calibri"/>
                <a:sym typeface="Calibri"/>
              </a:defRPr>
            </a:lvl5pPr>
            <a:lvl6pPr indent="0" lvl="5" marL="0" marR="0" algn="r">
              <a:spcBef>
                <a:spcPts val="0"/>
              </a:spcBef>
              <a:spcAft>
                <a:spcPts val="0"/>
              </a:spcAft>
              <a:buNone/>
              <a:defRPr sz="1200">
                <a:solidFill>
                  <a:srgbClr val="888888"/>
                </a:solidFill>
                <a:latin typeface="Calibri"/>
                <a:ea typeface="Calibri"/>
                <a:cs typeface="Calibri"/>
                <a:sym typeface="Calibri"/>
              </a:defRPr>
            </a:lvl6pPr>
            <a:lvl7pPr indent="0" lvl="6" marL="0" marR="0" algn="r">
              <a:spcBef>
                <a:spcPts val="0"/>
              </a:spcBef>
              <a:spcAft>
                <a:spcPts val="0"/>
              </a:spcAft>
              <a:buNone/>
              <a:defRPr sz="1200">
                <a:solidFill>
                  <a:srgbClr val="888888"/>
                </a:solidFill>
                <a:latin typeface="Calibri"/>
                <a:ea typeface="Calibri"/>
                <a:cs typeface="Calibri"/>
                <a:sym typeface="Calibri"/>
              </a:defRPr>
            </a:lvl7pPr>
            <a:lvl8pPr indent="0" lvl="7" marL="0" marR="0" algn="r">
              <a:spcBef>
                <a:spcPts val="0"/>
              </a:spcBef>
              <a:spcAft>
                <a:spcPts val="0"/>
              </a:spcAft>
              <a:buNone/>
              <a:defRPr sz="1200">
                <a:solidFill>
                  <a:srgbClr val="888888"/>
                </a:solidFill>
                <a:latin typeface="Calibri"/>
                <a:ea typeface="Calibri"/>
                <a:cs typeface="Calibri"/>
                <a:sym typeface="Calibri"/>
              </a:defRPr>
            </a:lvl8pPr>
            <a:lvl9pPr indent="0" lvl="8" marL="0" marR="0" algn="r">
              <a:spcBef>
                <a:spcPts val="0"/>
              </a:spcBef>
              <a:spcAft>
                <a:spcPts val="0"/>
              </a:spcAft>
              <a:buNone/>
              <a:defRPr sz="1200">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90" name="Shape 90"/>
        <p:cNvGrpSpPr/>
        <p:nvPr/>
      </p:nvGrpSpPr>
      <p:grpSpPr>
        <a:xfrm>
          <a:off x="0" y="0"/>
          <a:ext cx="0" cy="0"/>
          <a:chOff x="0" y="0"/>
          <a:chExt cx="0" cy="0"/>
        </a:xfrm>
      </p:grpSpPr>
      <p:sp>
        <p:nvSpPr>
          <p:cNvPr id="91" name="Google Shape;91;p14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2" name="Google Shape;92;p141"/>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93" name="Google Shape;93;p14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14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4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96" name="Shape 96"/>
        <p:cNvGrpSpPr/>
        <p:nvPr/>
      </p:nvGrpSpPr>
      <p:grpSpPr>
        <a:xfrm>
          <a:off x="0" y="0"/>
          <a:ext cx="0" cy="0"/>
          <a:chOff x="0" y="0"/>
          <a:chExt cx="0" cy="0"/>
        </a:xfrm>
      </p:grpSpPr>
      <p:sp>
        <p:nvSpPr>
          <p:cNvPr id="97" name="Google Shape;97;p142"/>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8" name="Google Shape;98;p142"/>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99" name="Google Shape;99;p14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14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14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102" name="Shape 102"/>
        <p:cNvGrpSpPr/>
        <p:nvPr/>
      </p:nvGrpSpPr>
      <p:grpSpPr>
        <a:xfrm>
          <a:off x="0" y="0"/>
          <a:ext cx="0" cy="0"/>
          <a:chOff x="0" y="0"/>
          <a:chExt cx="0" cy="0"/>
        </a:xfrm>
      </p:grpSpPr>
      <p:sp>
        <p:nvSpPr>
          <p:cNvPr id="103" name="Google Shape;103;p143"/>
          <p:cNvSpPr txBox="1"/>
          <p:nvPr>
            <p:ph type="title"/>
          </p:nvPr>
        </p:nvSpPr>
        <p:spPr>
          <a:xfrm>
            <a:off x="685800" y="76200"/>
            <a:ext cx="7772400" cy="838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4" name="Google Shape;104;p143"/>
          <p:cNvSpPr txBox="1"/>
          <p:nvPr>
            <p:ph idx="1" type="body"/>
          </p:nvPr>
        </p:nvSpPr>
        <p:spPr>
          <a:xfrm>
            <a:off x="685800" y="914400"/>
            <a:ext cx="3810000" cy="5257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5" name="Google Shape;105;p143"/>
          <p:cNvSpPr txBox="1"/>
          <p:nvPr>
            <p:ph idx="2" type="body"/>
          </p:nvPr>
        </p:nvSpPr>
        <p:spPr>
          <a:xfrm>
            <a:off x="4648200" y="914400"/>
            <a:ext cx="3810000" cy="5257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06" name="Google Shape;106;p14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14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8" name="Google Shape;108;p14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9" name="Shape 109"/>
        <p:cNvGrpSpPr/>
        <p:nvPr/>
      </p:nvGrpSpPr>
      <p:grpSpPr>
        <a:xfrm>
          <a:off x="0" y="0"/>
          <a:ext cx="0" cy="0"/>
          <a:chOff x="0" y="0"/>
          <a:chExt cx="0" cy="0"/>
        </a:xfrm>
      </p:grpSpPr>
      <p:sp>
        <p:nvSpPr>
          <p:cNvPr id="110" name="Google Shape;110;p14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1" name="Google Shape;111;p14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14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14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4" name="Shape 114"/>
        <p:cNvGrpSpPr/>
        <p:nvPr/>
      </p:nvGrpSpPr>
      <p:grpSpPr>
        <a:xfrm>
          <a:off x="0" y="0"/>
          <a:ext cx="0" cy="0"/>
          <a:chOff x="0" y="0"/>
          <a:chExt cx="0" cy="0"/>
        </a:xfrm>
      </p:grpSpPr>
      <p:sp>
        <p:nvSpPr>
          <p:cNvPr id="115" name="Google Shape;115;p14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6" name="Google Shape;116;p14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7" name="Google Shape;117;p14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8" name="Shape 118"/>
        <p:cNvGrpSpPr/>
        <p:nvPr/>
      </p:nvGrpSpPr>
      <p:grpSpPr>
        <a:xfrm>
          <a:off x="0" y="0"/>
          <a:ext cx="0" cy="0"/>
          <a:chOff x="0" y="0"/>
          <a:chExt cx="0" cy="0"/>
        </a:xfrm>
      </p:grpSpPr>
      <p:sp>
        <p:nvSpPr>
          <p:cNvPr id="119" name="Google Shape;119;p14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14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1" name="Google Shape;121;p14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22" name="Google Shape;122;p14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3" name="Google Shape;123;p14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4" name="Google Shape;124;p14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25" name="Shape 125"/>
        <p:cNvGrpSpPr/>
        <p:nvPr/>
      </p:nvGrpSpPr>
      <p:grpSpPr>
        <a:xfrm>
          <a:off x="0" y="0"/>
          <a:ext cx="0" cy="0"/>
          <a:chOff x="0" y="0"/>
          <a:chExt cx="0" cy="0"/>
        </a:xfrm>
      </p:grpSpPr>
      <p:sp>
        <p:nvSpPr>
          <p:cNvPr id="126" name="Google Shape;126;p153"/>
          <p:cNvSpPr txBox="1"/>
          <p:nvPr>
            <p:ph type="ctrTitle"/>
          </p:nvPr>
        </p:nvSpPr>
        <p:spPr>
          <a:xfrm>
            <a:off x="685800" y="1600200"/>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7" name="Google Shape;127;p153"/>
          <p:cNvSpPr txBox="1"/>
          <p:nvPr>
            <p:ph idx="1" type="subTitle"/>
          </p:nvPr>
        </p:nvSpPr>
        <p:spPr>
          <a:xfrm>
            <a:off x="1371600" y="3355975"/>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28" name="Google Shape;128;p15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9" name="Google Shape;129;p15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0" name="Google Shape;130;p15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31" name="Shape 131"/>
        <p:cNvGrpSpPr/>
        <p:nvPr/>
      </p:nvGrpSpPr>
      <p:grpSpPr>
        <a:xfrm>
          <a:off x="0" y="0"/>
          <a:ext cx="0" cy="0"/>
          <a:chOff x="0" y="0"/>
          <a:chExt cx="0" cy="0"/>
        </a:xfrm>
      </p:grpSpPr>
      <p:sp>
        <p:nvSpPr>
          <p:cNvPr id="132" name="Google Shape;132;p15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154"/>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4" name="Google Shape;134;p154"/>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5" name="Google Shape;135;p154"/>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136" name="Google Shape;136;p154"/>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137" name="Google Shape;137;p15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15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15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40" name="Shape 140"/>
        <p:cNvGrpSpPr/>
        <p:nvPr/>
      </p:nvGrpSpPr>
      <p:grpSpPr>
        <a:xfrm>
          <a:off x="0" y="0"/>
          <a:ext cx="0" cy="0"/>
          <a:chOff x="0" y="0"/>
          <a:chExt cx="0" cy="0"/>
        </a:xfrm>
      </p:grpSpPr>
      <p:sp>
        <p:nvSpPr>
          <p:cNvPr id="141" name="Google Shape;141;p15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2" name="Google Shape;142;p15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143" name="Google Shape;143;p15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44" name="Google Shape;144;p15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15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6" name="Google Shape;146;p15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47" name="Shape 147"/>
        <p:cNvGrpSpPr/>
        <p:nvPr/>
      </p:nvGrpSpPr>
      <p:grpSpPr>
        <a:xfrm>
          <a:off x="0" y="0"/>
          <a:ext cx="0" cy="0"/>
          <a:chOff x="0" y="0"/>
          <a:chExt cx="0" cy="0"/>
        </a:xfrm>
      </p:grpSpPr>
      <p:sp>
        <p:nvSpPr>
          <p:cNvPr id="148" name="Google Shape;148;p15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9" name="Google Shape;149;p156"/>
          <p:cNvSpPr/>
          <p:nvPr>
            <p:ph idx="2" type="pic"/>
          </p:nvPr>
        </p:nvSpPr>
        <p:spPr>
          <a:xfrm>
            <a:off x="1792288" y="612775"/>
            <a:ext cx="5486400" cy="4114800"/>
          </a:xfrm>
          <a:prstGeom prst="rect">
            <a:avLst/>
          </a:prstGeom>
          <a:noFill/>
          <a:ln>
            <a:noFill/>
          </a:ln>
        </p:spPr>
      </p:sp>
      <p:sp>
        <p:nvSpPr>
          <p:cNvPr id="150" name="Google Shape;150;p15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151" name="Google Shape;151;p15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2" name="Google Shape;152;p15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3" name="Google Shape;153;p15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54" name="Shape 154"/>
        <p:cNvGrpSpPr/>
        <p:nvPr/>
      </p:nvGrpSpPr>
      <p:grpSpPr>
        <a:xfrm>
          <a:off x="0" y="0"/>
          <a:ext cx="0" cy="0"/>
          <a:chOff x="0" y="0"/>
          <a:chExt cx="0" cy="0"/>
        </a:xfrm>
      </p:grpSpPr>
      <p:sp>
        <p:nvSpPr>
          <p:cNvPr id="155" name="Google Shape;155;p15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6" name="Google Shape;156;p157"/>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57" name="Google Shape;157;p15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8" name="Google Shape;158;p15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9" name="Google Shape;159;p15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60" name="Shape 160"/>
        <p:cNvGrpSpPr/>
        <p:nvPr/>
      </p:nvGrpSpPr>
      <p:grpSpPr>
        <a:xfrm>
          <a:off x="0" y="0"/>
          <a:ext cx="0" cy="0"/>
          <a:chOff x="0" y="0"/>
          <a:chExt cx="0" cy="0"/>
        </a:xfrm>
      </p:grpSpPr>
      <p:sp>
        <p:nvSpPr>
          <p:cNvPr id="161" name="Google Shape;161;p15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2" name="Google Shape;162;p15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63" name="Google Shape;163;p15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4" name="Google Shape;164;p15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5" name="Google Shape;165;p15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2" name="Shape 172"/>
        <p:cNvGrpSpPr/>
        <p:nvPr/>
      </p:nvGrpSpPr>
      <p:grpSpPr>
        <a:xfrm>
          <a:off x="0" y="0"/>
          <a:ext cx="0" cy="0"/>
          <a:chOff x="0" y="0"/>
          <a:chExt cx="0" cy="0"/>
        </a:xfrm>
      </p:grpSpPr>
      <p:sp>
        <p:nvSpPr>
          <p:cNvPr id="173" name="Google Shape;173;p14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4" name="Google Shape;174;p148"/>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175" name="Google Shape;175;p14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6" name="Google Shape;176;p14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77" name="Google Shape;177;p14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78" name="Shape 178"/>
        <p:cNvGrpSpPr/>
        <p:nvPr/>
      </p:nvGrpSpPr>
      <p:grpSpPr>
        <a:xfrm>
          <a:off x="0" y="0"/>
          <a:ext cx="0" cy="0"/>
          <a:chOff x="0" y="0"/>
          <a:chExt cx="0" cy="0"/>
        </a:xfrm>
      </p:grpSpPr>
      <p:sp>
        <p:nvSpPr>
          <p:cNvPr id="179" name="Google Shape;179;p159"/>
          <p:cNvSpPr txBox="1"/>
          <p:nvPr>
            <p:ph type="ctrTitle"/>
          </p:nvPr>
        </p:nvSpPr>
        <p:spPr>
          <a:xfrm>
            <a:off x="685800" y="1600200"/>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0" name="Google Shape;180;p159"/>
          <p:cNvSpPr txBox="1"/>
          <p:nvPr>
            <p:ph idx="1" type="subTitle"/>
          </p:nvPr>
        </p:nvSpPr>
        <p:spPr>
          <a:xfrm>
            <a:off x="1371600" y="3355975"/>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181" name="Google Shape;181;p15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2" name="Google Shape;182;p15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3" name="Google Shape;183;p15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4" name="Shape 184"/>
        <p:cNvGrpSpPr/>
        <p:nvPr/>
      </p:nvGrpSpPr>
      <p:grpSpPr>
        <a:xfrm>
          <a:off x="0" y="0"/>
          <a:ext cx="0" cy="0"/>
          <a:chOff x="0" y="0"/>
          <a:chExt cx="0" cy="0"/>
        </a:xfrm>
      </p:grpSpPr>
      <p:sp>
        <p:nvSpPr>
          <p:cNvPr id="185" name="Google Shape;185;p16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6" name="Google Shape;186;p16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187" name="Google Shape;187;p16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8" name="Google Shape;188;p16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89" name="Google Shape;189;p16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90" name="Shape 190"/>
        <p:cNvGrpSpPr/>
        <p:nvPr/>
      </p:nvGrpSpPr>
      <p:grpSpPr>
        <a:xfrm>
          <a:off x="0" y="0"/>
          <a:ext cx="0" cy="0"/>
          <a:chOff x="0" y="0"/>
          <a:chExt cx="0" cy="0"/>
        </a:xfrm>
      </p:grpSpPr>
      <p:sp>
        <p:nvSpPr>
          <p:cNvPr id="191" name="Google Shape;191;p16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2" name="Google Shape;192;p16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3" name="Google Shape;193;p16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194" name="Google Shape;194;p16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5" name="Google Shape;195;p16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6" name="Google Shape;196;p16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97" name="Shape 197"/>
        <p:cNvGrpSpPr/>
        <p:nvPr/>
      </p:nvGrpSpPr>
      <p:grpSpPr>
        <a:xfrm>
          <a:off x="0" y="0"/>
          <a:ext cx="0" cy="0"/>
          <a:chOff x="0" y="0"/>
          <a:chExt cx="0" cy="0"/>
        </a:xfrm>
      </p:grpSpPr>
      <p:sp>
        <p:nvSpPr>
          <p:cNvPr id="198" name="Google Shape;198;p16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99" name="Google Shape;199;p16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0" name="Google Shape;200;p16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1" name="Google Shape;201;p16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02" name="Google Shape;202;p16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03" name="Google Shape;203;p16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4" name="Google Shape;204;p16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5" name="Google Shape;205;p16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06" name="Shape 206"/>
        <p:cNvGrpSpPr/>
        <p:nvPr/>
      </p:nvGrpSpPr>
      <p:grpSpPr>
        <a:xfrm>
          <a:off x="0" y="0"/>
          <a:ext cx="0" cy="0"/>
          <a:chOff x="0" y="0"/>
          <a:chExt cx="0" cy="0"/>
        </a:xfrm>
      </p:grpSpPr>
      <p:sp>
        <p:nvSpPr>
          <p:cNvPr id="207" name="Google Shape;207;p16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8" name="Google Shape;208;p16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9" name="Google Shape;209;p16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0" name="Google Shape;210;p16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11" name="Shape 211"/>
        <p:cNvGrpSpPr/>
        <p:nvPr/>
      </p:nvGrpSpPr>
      <p:grpSpPr>
        <a:xfrm>
          <a:off x="0" y="0"/>
          <a:ext cx="0" cy="0"/>
          <a:chOff x="0" y="0"/>
          <a:chExt cx="0" cy="0"/>
        </a:xfrm>
      </p:grpSpPr>
      <p:sp>
        <p:nvSpPr>
          <p:cNvPr id="212" name="Google Shape;212;p16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3" name="Google Shape;213;p16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4" name="Google Shape;214;p16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15" name="Shape 215"/>
        <p:cNvGrpSpPr/>
        <p:nvPr/>
      </p:nvGrpSpPr>
      <p:grpSpPr>
        <a:xfrm>
          <a:off x="0" y="0"/>
          <a:ext cx="0" cy="0"/>
          <a:chOff x="0" y="0"/>
          <a:chExt cx="0" cy="0"/>
        </a:xfrm>
      </p:grpSpPr>
      <p:sp>
        <p:nvSpPr>
          <p:cNvPr id="216" name="Google Shape;216;p16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7" name="Google Shape;217;p16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218" name="Google Shape;218;p16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19" name="Google Shape;219;p16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0" name="Google Shape;220;p16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1" name="Google Shape;221;p16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222" name="Shape 222"/>
        <p:cNvGrpSpPr/>
        <p:nvPr/>
      </p:nvGrpSpPr>
      <p:grpSpPr>
        <a:xfrm>
          <a:off x="0" y="0"/>
          <a:ext cx="0" cy="0"/>
          <a:chOff x="0" y="0"/>
          <a:chExt cx="0" cy="0"/>
        </a:xfrm>
      </p:grpSpPr>
      <p:sp>
        <p:nvSpPr>
          <p:cNvPr id="223" name="Google Shape;223;p16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4" name="Google Shape;224;p166"/>
          <p:cNvSpPr/>
          <p:nvPr>
            <p:ph idx="2" type="pic"/>
          </p:nvPr>
        </p:nvSpPr>
        <p:spPr>
          <a:xfrm>
            <a:off x="1792288" y="612775"/>
            <a:ext cx="5486400" cy="4114800"/>
          </a:xfrm>
          <a:prstGeom prst="rect">
            <a:avLst/>
          </a:prstGeom>
          <a:noFill/>
          <a:ln>
            <a:noFill/>
          </a:ln>
        </p:spPr>
      </p:sp>
      <p:sp>
        <p:nvSpPr>
          <p:cNvPr id="225" name="Google Shape;225;p16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226" name="Google Shape;226;p16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7" name="Google Shape;227;p16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8" name="Google Shape;228;p16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229" name="Shape 229"/>
        <p:cNvGrpSpPr/>
        <p:nvPr/>
      </p:nvGrpSpPr>
      <p:grpSpPr>
        <a:xfrm>
          <a:off x="0" y="0"/>
          <a:ext cx="0" cy="0"/>
          <a:chOff x="0" y="0"/>
          <a:chExt cx="0" cy="0"/>
        </a:xfrm>
      </p:grpSpPr>
      <p:sp>
        <p:nvSpPr>
          <p:cNvPr id="230" name="Google Shape;230;p16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1" name="Google Shape;231;p167"/>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2" name="Google Shape;232;p16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3" name="Google Shape;233;p16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4" name="Google Shape;234;p16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235" name="Shape 235"/>
        <p:cNvGrpSpPr/>
        <p:nvPr/>
      </p:nvGrpSpPr>
      <p:grpSpPr>
        <a:xfrm>
          <a:off x="0" y="0"/>
          <a:ext cx="0" cy="0"/>
          <a:chOff x="0" y="0"/>
          <a:chExt cx="0" cy="0"/>
        </a:xfrm>
      </p:grpSpPr>
      <p:sp>
        <p:nvSpPr>
          <p:cNvPr id="236" name="Google Shape;236;p16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7" name="Google Shape;237;p16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38" name="Google Shape;238;p16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39" name="Google Shape;239;p16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0" name="Google Shape;240;p16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241" name="Shape 241"/>
        <p:cNvGrpSpPr/>
        <p:nvPr/>
      </p:nvGrpSpPr>
      <p:grpSpPr>
        <a:xfrm>
          <a:off x="0" y="0"/>
          <a:ext cx="0" cy="0"/>
          <a:chOff x="0" y="0"/>
          <a:chExt cx="0" cy="0"/>
        </a:xfrm>
      </p:grpSpPr>
      <p:sp>
        <p:nvSpPr>
          <p:cNvPr id="242" name="Google Shape;242;p169"/>
          <p:cNvSpPr txBox="1"/>
          <p:nvPr>
            <p:ph type="title"/>
          </p:nvPr>
        </p:nvSpPr>
        <p:spPr>
          <a:xfrm>
            <a:off x="685800" y="76200"/>
            <a:ext cx="7772400" cy="8382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3" name="Google Shape;243;p169"/>
          <p:cNvSpPr txBox="1"/>
          <p:nvPr>
            <p:ph idx="1" type="body"/>
          </p:nvPr>
        </p:nvSpPr>
        <p:spPr>
          <a:xfrm>
            <a:off x="685800" y="914400"/>
            <a:ext cx="3810000" cy="5257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4" name="Google Shape;244;p169"/>
          <p:cNvSpPr txBox="1"/>
          <p:nvPr>
            <p:ph idx="2" type="body"/>
          </p:nvPr>
        </p:nvSpPr>
        <p:spPr>
          <a:xfrm>
            <a:off x="4648200" y="914400"/>
            <a:ext cx="3810000" cy="5257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45" name="Google Shape;245;p16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6" name="Google Shape;246;p16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47" name="Google Shape;247;p16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54" name="Shape 254"/>
        <p:cNvGrpSpPr/>
        <p:nvPr/>
      </p:nvGrpSpPr>
      <p:grpSpPr>
        <a:xfrm>
          <a:off x="0" y="0"/>
          <a:ext cx="0" cy="0"/>
          <a:chOff x="0" y="0"/>
          <a:chExt cx="0" cy="0"/>
        </a:xfrm>
      </p:grpSpPr>
      <p:sp>
        <p:nvSpPr>
          <p:cNvPr id="255" name="Google Shape;255;p15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6" name="Google Shape;256;p15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257" name="Google Shape;257;p15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8" name="Google Shape;258;p15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9" name="Google Shape;259;p15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60" name="Shape 260"/>
        <p:cNvGrpSpPr/>
        <p:nvPr/>
      </p:nvGrpSpPr>
      <p:grpSpPr>
        <a:xfrm>
          <a:off x="0" y="0"/>
          <a:ext cx="0" cy="0"/>
          <a:chOff x="0" y="0"/>
          <a:chExt cx="0" cy="0"/>
        </a:xfrm>
      </p:grpSpPr>
      <p:sp>
        <p:nvSpPr>
          <p:cNvPr id="261" name="Google Shape;261;p179"/>
          <p:cNvSpPr txBox="1"/>
          <p:nvPr>
            <p:ph type="ctrTitle"/>
          </p:nvPr>
        </p:nvSpPr>
        <p:spPr>
          <a:xfrm>
            <a:off x="685800" y="1600200"/>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4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2" name="Google Shape;262;p179"/>
          <p:cNvSpPr txBox="1"/>
          <p:nvPr>
            <p:ph idx="1" type="subTitle"/>
          </p:nvPr>
        </p:nvSpPr>
        <p:spPr>
          <a:xfrm>
            <a:off x="1371600" y="3355975"/>
            <a:ext cx="6400800" cy="1752600"/>
          </a:xfrm>
          <a:prstGeom prst="rect">
            <a:avLst/>
          </a:prstGeom>
          <a:noFill/>
          <a:ln>
            <a:noFill/>
          </a:ln>
        </p:spPr>
        <p:txBody>
          <a:bodyPr anchorCtr="0" anchor="t" bIns="45700" lIns="91425" spcFirstLastPara="1" rIns="91425" wrap="square" tIns="45700">
            <a:noAutofit/>
          </a:bodyPr>
          <a:lstStyle>
            <a:lvl1pPr lvl="0" algn="ctr">
              <a:spcBef>
                <a:spcPts val="560"/>
              </a:spcBef>
              <a:spcAft>
                <a:spcPts val="0"/>
              </a:spcAft>
              <a:buClr>
                <a:srgbClr val="888888"/>
              </a:buClr>
              <a:buSzPts val="2800"/>
              <a:buNone/>
              <a:defRPr>
                <a:solidFill>
                  <a:srgbClr val="888888"/>
                </a:solidFill>
              </a:defRPr>
            </a:lvl1pPr>
            <a:lvl2pPr lvl="1" algn="ctr">
              <a:spcBef>
                <a:spcPts val="480"/>
              </a:spcBef>
              <a:spcAft>
                <a:spcPts val="0"/>
              </a:spcAft>
              <a:buClr>
                <a:srgbClr val="888888"/>
              </a:buClr>
              <a:buSzPts val="2400"/>
              <a:buNone/>
              <a:defRPr>
                <a:solidFill>
                  <a:srgbClr val="888888"/>
                </a:solidFill>
              </a:defRPr>
            </a:lvl2pPr>
            <a:lvl3pPr lvl="2" algn="ctr">
              <a:spcBef>
                <a:spcPts val="400"/>
              </a:spcBef>
              <a:spcAft>
                <a:spcPts val="0"/>
              </a:spcAft>
              <a:buClr>
                <a:srgbClr val="888888"/>
              </a:buClr>
              <a:buSzPts val="2000"/>
              <a:buNone/>
              <a:defRPr>
                <a:solidFill>
                  <a:srgbClr val="888888"/>
                </a:solidFill>
              </a:defRPr>
            </a:lvl3pPr>
            <a:lvl4pPr lvl="3" algn="ctr">
              <a:spcBef>
                <a:spcPts val="400"/>
              </a:spcBef>
              <a:spcAft>
                <a:spcPts val="0"/>
              </a:spcAft>
              <a:buClr>
                <a:srgbClr val="888888"/>
              </a:buClr>
              <a:buSzPts val="2000"/>
              <a:buNone/>
              <a:defRPr>
                <a:solidFill>
                  <a:srgbClr val="888888"/>
                </a:solidFill>
              </a:defRPr>
            </a:lvl4pPr>
            <a:lvl5pPr lvl="4" algn="ctr">
              <a:spcBef>
                <a:spcPts val="400"/>
              </a:spcBef>
              <a:spcAft>
                <a:spcPts val="0"/>
              </a:spcAft>
              <a:buClr>
                <a:srgbClr val="888888"/>
              </a:buClr>
              <a:buSzPts val="2000"/>
              <a:buNone/>
              <a:defRPr>
                <a:solidFill>
                  <a:srgbClr val="888888"/>
                </a:solidFill>
              </a:defRPr>
            </a:lvl5pPr>
            <a:lvl6pPr lvl="5" algn="ctr">
              <a:spcBef>
                <a:spcPts val="400"/>
              </a:spcBef>
              <a:spcAft>
                <a:spcPts val="0"/>
              </a:spcAft>
              <a:buClr>
                <a:srgbClr val="888888"/>
              </a:buClr>
              <a:buSzPts val="2000"/>
              <a:buNone/>
              <a:defRPr>
                <a:solidFill>
                  <a:srgbClr val="888888"/>
                </a:solidFill>
              </a:defRPr>
            </a:lvl6pPr>
            <a:lvl7pPr lvl="6" algn="ctr">
              <a:spcBef>
                <a:spcPts val="400"/>
              </a:spcBef>
              <a:spcAft>
                <a:spcPts val="0"/>
              </a:spcAft>
              <a:buClr>
                <a:srgbClr val="888888"/>
              </a:buClr>
              <a:buSzPts val="2000"/>
              <a:buNone/>
              <a:defRPr>
                <a:solidFill>
                  <a:srgbClr val="888888"/>
                </a:solidFill>
              </a:defRPr>
            </a:lvl7pPr>
            <a:lvl8pPr lvl="7" algn="ctr">
              <a:spcBef>
                <a:spcPts val="400"/>
              </a:spcBef>
              <a:spcAft>
                <a:spcPts val="0"/>
              </a:spcAft>
              <a:buClr>
                <a:srgbClr val="888888"/>
              </a:buClr>
              <a:buSzPts val="2000"/>
              <a:buNone/>
              <a:defRPr>
                <a:solidFill>
                  <a:srgbClr val="888888"/>
                </a:solidFill>
              </a:defRPr>
            </a:lvl8pPr>
            <a:lvl9pPr lvl="8" algn="ctr">
              <a:spcBef>
                <a:spcPts val="400"/>
              </a:spcBef>
              <a:spcAft>
                <a:spcPts val="0"/>
              </a:spcAft>
              <a:buClr>
                <a:srgbClr val="888888"/>
              </a:buClr>
              <a:buSzPts val="2000"/>
              <a:buNone/>
              <a:defRPr>
                <a:solidFill>
                  <a:srgbClr val="888888"/>
                </a:solidFill>
              </a:defRPr>
            </a:lvl9pPr>
          </a:lstStyle>
          <a:p/>
        </p:txBody>
      </p:sp>
      <p:sp>
        <p:nvSpPr>
          <p:cNvPr id="263" name="Google Shape;263;p17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4" name="Google Shape;264;p17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5" name="Google Shape;265;p17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66" name="Shape 266"/>
        <p:cNvGrpSpPr/>
        <p:nvPr/>
      </p:nvGrpSpPr>
      <p:grpSpPr>
        <a:xfrm>
          <a:off x="0" y="0"/>
          <a:ext cx="0" cy="0"/>
          <a:chOff x="0" y="0"/>
          <a:chExt cx="0" cy="0"/>
        </a:xfrm>
      </p:grpSpPr>
      <p:sp>
        <p:nvSpPr>
          <p:cNvPr id="267" name="Google Shape;267;p18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68" name="Google Shape;268;p18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rgbClr val="888888"/>
              </a:buClr>
              <a:buSzPts val="2000"/>
              <a:buNone/>
              <a:defRPr sz="2000">
                <a:solidFill>
                  <a:srgbClr val="888888"/>
                </a:solidFill>
              </a:defRPr>
            </a:lvl1pPr>
            <a:lvl2pPr indent="-228600" lvl="1" marL="914400" algn="l">
              <a:spcBef>
                <a:spcPts val="360"/>
              </a:spcBef>
              <a:spcAft>
                <a:spcPts val="0"/>
              </a:spcAft>
              <a:buClr>
                <a:srgbClr val="888888"/>
              </a:buClr>
              <a:buSzPts val="1800"/>
              <a:buNone/>
              <a:defRPr sz="1800">
                <a:solidFill>
                  <a:srgbClr val="888888"/>
                </a:solidFill>
              </a:defRPr>
            </a:lvl2pPr>
            <a:lvl3pPr indent="-228600" lvl="2" marL="1371600" algn="l">
              <a:spcBef>
                <a:spcPts val="320"/>
              </a:spcBef>
              <a:spcAft>
                <a:spcPts val="0"/>
              </a:spcAft>
              <a:buClr>
                <a:srgbClr val="888888"/>
              </a:buClr>
              <a:buSzPts val="1600"/>
              <a:buNone/>
              <a:defRPr sz="1600">
                <a:solidFill>
                  <a:srgbClr val="888888"/>
                </a:solidFill>
              </a:defRPr>
            </a:lvl3pPr>
            <a:lvl4pPr indent="-228600" lvl="3" marL="1828800" algn="l">
              <a:spcBef>
                <a:spcPts val="280"/>
              </a:spcBef>
              <a:spcAft>
                <a:spcPts val="0"/>
              </a:spcAft>
              <a:buClr>
                <a:srgbClr val="888888"/>
              </a:buClr>
              <a:buSzPts val="1400"/>
              <a:buNone/>
              <a:defRPr sz="1400">
                <a:solidFill>
                  <a:srgbClr val="888888"/>
                </a:solidFill>
              </a:defRPr>
            </a:lvl4pPr>
            <a:lvl5pPr indent="-228600" lvl="4" marL="2286000" algn="l">
              <a:spcBef>
                <a:spcPts val="280"/>
              </a:spcBef>
              <a:spcAft>
                <a:spcPts val="0"/>
              </a:spcAft>
              <a:buClr>
                <a:srgbClr val="888888"/>
              </a:buClr>
              <a:buSzPts val="1400"/>
              <a:buNone/>
              <a:defRPr sz="1400">
                <a:solidFill>
                  <a:srgbClr val="888888"/>
                </a:solidFill>
              </a:defRPr>
            </a:lvl5pPr>
            <a:lvl6pPr indent="-228600" lvl="5" marL="2743200" algn="l">
              <a:spcBef>
                <a:spcPts val="280"/>
              </a:spcBef>
              <a:spcAft>
                <a:spcPts val="0"/>
              </a:spcAft>
              <a:buClr>
                <a:srgbClr val="888888"/>
              </a:buClr>
              <a:buSzPts val="1400"/>
              <a:buNone/>
              <a:defRPr sz="1400">
                <a:solidFill>
                  <a:srgbClr val="888888"/>
                </a:solidFill>
              </a:defRPr>
            </a:lvl6pPr>
            <a:lvl7pPr indent="-228600" lvl="6" marL="3200400" algn="l">
              <a:spcBef>
                <a:spcPts val="280"/>
              </a:spcBef>
              <a:spcAft>
                <a:spcPts val="0"/>
              </a:spcAft>
              <a:buClr>
                <a:srgbClr val="888888"/>
              </a:buClr>
              <a:buSzPts val="1400"/>
              <a:buNone/>
              <a:defRPr sz="1400">
                <a:solidFill>
                  <a:srgbClr val="888888"/>
                </a:solidFill>
              </a:defRPr>
            </a:lvl7pPr>
            <a:lvl8pPr indent="-228600" lvl="7" marL="3657600" algn="l">
              <a:spcBef>
                <a:spcPts val="280"/>
              </a:spcBef>
              <a:spcAft>
                <a:spcPts val="0"/>
              </a:spcAft>
              <a:buClr>
                <a:srgbClr val="888888"/>
              </a:buClr>
              <a:buSzPts val="1400"/>
              <a:buNone/>
              <a:defRPr sz="1400">
                <a:solidFill>
                  <a:srgbClr val="888888"/>
                </a:solidFill>
              </a:defRPr>
            </a:lvl8pPr>
            <a:lvl9pPr indent="-228600" lvl="8" marL="4114800" algn="l">
              <a:spcBef>
                <a:spcPts val="280"/>
              </a:spcBef>
              <a:spcAft>
                <a:spcPts val="0"/>
              </a:spcAft>
              <a:buClr>
                <a:srgbClr val="888888"/>
              </a:buClr>
              <a:buSzPts val="1400"/>
              <a:buNone/>
              <a:defRPr sz="1400">
                <a:solidFill>
                  <a:srgbClr val="888888"/>
                </a:solidFill>
              </a:defRPr>
            </a:lvl9pPr>
          </a:lstStyle>
          <a:p/>
        </p:txBody>
      </p:sp>
      <p:sp>
        <p:nvSpPr>
          <p:cNvPr id="269" name="Google Shape;269;p18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0" name="Google Shape;270;p18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1" name="Google Shape;271;p18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72" name="Shape 272"/>
        <p:cNvGrpSpPr/>
        <p:nvPr/>
      </p:nvGrpSpPr>
      <p:grpSpPr>
        <a:xfrm>
          <a:off x="0" y="0"/>
          <a:ext cx="0" cy="0"/>
          <a:chOff x="0" y="0"/>
          <a:chExt cx="0" cy="0"/>
        </a:xfrm>
      </p:grpSpPr>
      <p:sp>
        <p:nvSpPr>
          <p:cNvPr id="273" name="Google Shape;273;p18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4" name="Google Shape;274;p181"/>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75" name="Google Shape;275;p181"/>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Char char="•"/>
              <a:defRPr sz="2800"/>
            </a:lvl1pPr>
            <a:lvl2pPr indent="-381000" lvl="1" marL="914400" algn="l">
              <a:spcBef>
                <a:spcPts val="480"/>
              </a:spcBef>
              <a:spcAft>
                <a:spcPts val="0"/>
              </a:spcAft>
              <a:buClr>
                <a:schemeClr val="dk1"/>
              </a:buClr>
              <a:buSzPts val="2400"/>
              <a:buChar char="–"/>
              <a:defRPr sz="2400"/>
            </a:lvl2pPr>
            <a:lvl3pPr indent="-355600" lvl="2" marL="1371600" algn="l">
              <a:spcBef>
                <a:spcPts val="400"/>
              </a:spcBef>
              <a:spcAft>
                <a:spcPts val="0"/>
              </a:spcAft>
              <a:buClr>
                <a:schemeClr val="dk1"/>
              </a:buClr>
              <a:buSzPts val="2000"/>
              <a:buChar char="•"/>
              <a:defRPr sz="2000"/>
            </a:lvl3pPr>
            <a:lvl4pPr indent="-342900" lvl="3" marL="1828800" algn="l">
              <a:spcBef>
                <a:spcPts val="360"/>
              </a:spcBef>
              <a:spcAft>
                <a:spcPts val="0"/>
              </a:spcAft>
              <a:buClr>
                <a:schemeClr val="dk1"/>
              </a:buClr>
              <a:buSzPts val="1800"/>
              <a:buChar char="–"/>
              <a:defRPr sz="1800"/>
            </a:lvl4pPr>
            <a:lvl5pPr indent="-342900" lvl="4" marL="2286000" algn="l">
              <a:spcBef>
                <a:spcPts val="360"/>
              </a:spcBef>
              <a:spcAft>
                <a:spcPts val="0"/>
              </a:spcAft>
              <a:buClr>
                <a:schemeClr val="dk1"/>
              </a:buClr>
              <a:buSzPts val="1800"/>
              <a:buChar char="»"/>
              <a:defRPr sz="1800"/>
            </a:lvl5pPr>
            <a:lvl6pPr indent="-342900" lvl="5" marL="2743200" algn="l">
              <a:spcBef>
                <a:spcPts val="360"/>
              </a:spcBef>
              <a:spcAft>
                <a:spcPts val="0"/>
              </a:spcAft>
              <a:buClr>
                <a:schemeClr val="dk1"/>
              </a:buClr>
              <a:buSzPts val="1800"/>
              <a:buChar char="•"/>
              <a:defRPr sz="1800"/>
            </a:lvl6pPr>
            <a:lvl7pPr indent="-342900" lvl="6" marL="3200400" algn="l">
              <a:spcBef>
                <a:spcPts val="360"/>
              </a:spcBef>
              <a:spcAft>
                <a:spcPts val="0"/>
              </a:spcAft>
              <a:buClr>
                <a:schemeClr val="dk1"/>
              </a:buClr>
              <a:buSzPts val="1800"/>
              <a:buChar char="•"/>
              <a:defRPr sz="1800"/>
            </a:lvl7pPr>
            <a:lvl8pPr indent="-342900" lvl="7" marL="3657600" algn="l">
              <a:spcBef>
                <a:spcPts val="360"/>
              </a:spcBef>
              <a:spcAft>
                <a:spcPts val="0"/>
              </a:spcAft>
              <a:buClr>
                <a:schemeClr val="dk1"/>
              </a:buClr>
              <a:buSzPts val="1800"/>
              <a:buChar char="•"/>
              <a:defRPr sz="1800"/>
            </a:lvl8pPr>
            <a:lvl9pPr indent="-342900" lvl="8" marL="4114800" algn="l">
              <a:spcBef>
                <a:spcPts val="360"/>
              </a:spcBef>
              <a:spcAft>
                <a:spcPts val="0"/>
              </a:spcAft>
              <a:buClr>
                <a:schemeClr val="dk1"/>
              </a:buClr>
              <a:buSzPts val="1800"/>
              <a:buChar char="•"/>
              <a:defRPr sz="1800"/>
            </a:lvl9pPr>
          </a:lstStyle>
          <a:p/>
        </p:txBody>
      </p:sp>
      <p:sp>
        <p:nvSpPr>
          <p:cNvPr id="276" name="Google Shape;276;p181"/>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7" name="Google Shape;277;p18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8" name="Google Shape;278;p18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279" name="Shape 279"/>
        <p:cNvGrpSpPr/>
        <p:nvPr/>
      </p:nvGrpSpPr>
      <p:grpSpPr>
        <a:xfrm>
          <a:off x="0" y="0"/>
          <a:ext cx="0" cy="0"/>
          <a:chOff x="0" y="0"/>
          <a:chExt cx="0" cy="0"/>
        </a:xfrm>
      </p:grpSpPr>
      <p:sp>
        <p:nvSpPr>
          <p:cNvPr id="280" name="Google Shape;280;p18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1" name="Google Shape;281;p182"/>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82" name="Google Shape;282;p182"/>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83" name="Google Shape;283;p182"/>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None/>
              <a:defRPr b="1" sz="2400"/>
            </a:lvl1pPr>
            <a:lvl2pPr indent="-228600" lvl="1" marL="914400" algn="l">
              <a:spcBef>
                <a:spcPts val="400"/>
              </a:spcBef>
              <a:spcAft>
                <a:spcPts val="0"/>
              </a:spcAft>
              <a:buClr>
                <a:schemeClr val="dk1"/>
              </a:buClr>
              <a:buSzPts val="2000"/>
              <a:buNone/>
              <a:defRPr b="1" sz="2000"/>
            </a:lvl2pPr>
            <a:lvl3pPr indent="-228600" lvl="2" marL="1371600" algn="l">
              <a:spcBef>
                <a:spcPts val="360"/>
              </a:spcBef>
              <a:spcAft>
                <a:spcPts val="0"/>
              </a:spcAft>
              <a:buClr>
                <a:schemeClr val="dk1"/>
              </a:buClr>
              <a:buSzPts val="1800"/>
              <a:buNone/>
              <a:defRPr b="1" sz="1800"/>
            </a:lvl3pPr>
            <a:lvl4pPr indent="-228600" lvl="3" marL="1828800" algn="l">
              <a:spcBef>
                <a:spcPts val="320"/>
              </a:spcBef>
              <a:spcAft>
                <a:spcPts val="0"/>
              </a:spcAft>
              <a:buClr>
                <a:schemeClr val="dk1"/>
              </a:buClr>
              <a:buSzPts val="1600"/>
              <a:buNone/>
              <a:defRPr b="1" sz="1600"/>
            </a:lvl4pPr>
            <a:lvl5pPr indent="-228600" lvl="4" marL="2286000" algn="l">
              <a:spcBef>
                <a:spcPts val="320"/>
              </a:spcBef>
              <a:spcAft>
                <a:spcPts val="0"/>
              </a:spcAft>
              <a:buClr>
                <a:schemeClr val="dk1"/>
              </a:buClr>
              <a:buSzPts val="1600"/>
              <a:buNone/>
              <a:defRPr b="1" sz="1600"/>
            </a:lvl5pPr>
            <a:lvl6pPr indent="-228600" lvl="5" marL="2743200" algn="l">
              <a:spcBef>
                <a:spcPts val="320"/>
              </a:spcBef>
              <a:spcAft>
                <a:spcPts val="0"/>
              </a:spcAft>
              <a:buClr>
                <a:schemeClr val="dk1"/>
              </a:buClr>
              <a:buSzPts val="1600"/>
              <a:buNone/>
              <a:defRPr b="1" sz="1600"/>
            </a:lvl6pPr>
            <a:lvl7pPr indent="-228600" lvl="6" marL="3200400" algn="l">
              <a:spcBef>
                <a:spcPts val="320"/>
              </a:spcBef>
              <a:spcAft>
                <a:spcPts val="0"/>
              </a:spcAft>
              <a:buClr>
                <a:schemeClr val="dk1"/>
              </a:buClr>
              <a:buSzPts val="1600"/>
              <a:buNone/>
              <a:defRPr b="1" sz="1600"/>
            </a:lvl7pPr>
            <a:lvl8pPr indent="-228600" lvl="7" marL="3657600" algn="l">
              <a:spcBef>
                <a:spcPts val="320"/>
              </a:spcBef>
              <a:spcAft>
                <a:spcPts val="0"/>
              </a:spcAft>
              <a:buClr>
                <a:schemeClr val="dk1"/>
              </a:buClr>
              <a:buSzPts val="1600"/>
              <a:buNone/>
              <a:defRPr b="1" sz="1600"/>
            </a:lvl8pPr>
            <a:lvl9pPr indent="-228600" lvl="8" marL="4114800" algn="l">
              <a:spcBef>
                <a:spcPts val="320"/>
              </a:spcBef>
              <a:spcAft>
                <a:spcPts val="0"/>
              </a:spcAft>
              <a:buClr>
                <a:schemeClr val="dk1"/>
              </a:buClr>
              <a:buSzPts val="1600"/>
              <a:buNone/>
              <a:defRPr b="1" sz="1600"/>
            </a:lvl9pPr>
          </a:lstStyle>
          <a:p/>
        </p:txBody>
      </p:sp>
      <p:sp>
        <p:nvSpPr>
          <p:cNvPr id="284" name="Google Shape;284;p182"/>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55600" lvl="1" marL="914400" algn="l">
              <a:spcBef>
                <a:spcPts val="400"/>
              </a:spcBef>
              <a:spcAft>
                <a:spcPts val="0"/>
              </a:spcAft>
              <a:buClr>
                <a:schemeClr val="dk1"/>
              </a:buClr>
              <a:buSzPts val="2000"/>
              <a:buChar char="–"/>
              <a:defRPr sz="2000"/>
            </a:lvl2pPr>
            <a:lvl3pPr indent="-342900" lvl="2" marL="1371600" algn="l">
              <a:spcBef>
                <a:spcPts val="360"/>
              </a:spcBef>
              <a:spcAft>
                <a:spcPts val="0"/>
              </a:spcAft>
              <a:buClr>
                <a:schemeClr val="dk1"/>
              </a:buClr>
              <a:buSzPts val="1800"/>
              <a:buChar char="•"/>
              <a:defRPr sz="1800"/>
            </a:lvl3pPr>
            <a:lvl4pPr indent="-330200" lvl="3" marL="1828800" algn="l">
              <a:spcBef>
                <a:spcPts val="320"/>
              </a:spcBef>
              <a:spcAft>
                <a:spcPts val="0"/>
              </a:spcAft>
              <a:buClr>
                <a:schemeClr val="dk1"/>
              </a:buClr>
              <a:buSzPts val="1600"/>
              <a:buChar char="–"/>
              <a:defRPr sz="1600"/>
            </a:lvl4pPr>
            <a:lvl5pPr indent="-330200" lvl="4" marL="2286000" algn="l">
              <a:spcBef>
                <a:spcPts val="320"/>
              </a:spcBef>
              <a:spcAft>
                <a:spcPts val="0"/>
              </a:spcAft>
              <a:buClr>
                <a:schemeClr val="dk1"/>
              </a:buClr>
              <a:buSzPts val="1600"/>
              <a:buChar char="»"/>
              <a:defRPr sz="1600"/>
            </a:lvl5pPr>
            <a:lvl6pPr indent="-330200" lvl="5" marL="2743200" algn="l">
              <a:spcBef>
                <a:spcPts val="320"/>
              </a:spcBef>
              <a:spcAft>
                <a:spcPts val="0"/>
              </a:spcAft>
              <a:buClr>
                <a:schemeClr val="dk1"/>
              </a:buClr>
              <a:buSzPts val="1600"/>
              <a:buChar char="•"/>
              <a:defRPr sz="1600"/>
            </a:lvl6pPr>
            <a:lvl7pPr indent="-330200" lvl="6" marL="3200400" algn="l">
              <a:spcBef>
                <a:spcPts val="320"/>
              </a:spcBef>
              <a:spcAft>
                <a:spcPts val="0"/>
              </a:spcAft>
              <a:buClr>
                <a:schemeClr val="dk1"/>
              </a:buClr>
              <a:buSzPts val="1600"/>
              <a:buChar char="•"/>
              <a:defRPr sz="1600"/>
            </a:lvl7pPr>
            <a:lvl8pPr indent="-330200" lvl="7" marL="3657600" algn="l">
              <a:spcBef>
                <a:spcPts val="320"/>
              </a:spcBef>
              <a:spcAft>
                <a:spcPts val="0"/>
              </a:spcAft>
              <a:buClr>
                <a:schemeClr val="dk1"/>
              </a:buClr>
              <a:buSzPts val="1600"/>
              <a:buChar char="•"/>
              <a:defRPr sz="1600"/>
            </a:lvl8pPr>
            <a:lvl9pPr indent="-330200" lvl="8" marL="4114800" algn="l">
              <a:spcBef>
                <a:spcPts val="320"/>
              </a:spcBef>
              <a:spcAft>
                <a:spcPts val="0"/>
              </a:spcAft>
              <a:buClr>
                <a:schemeClr val="dk1"/>
              </a:buClr>
              <a:buSzPts val="1600"/>
              <a:buChar char="•"/>
              <a:defRPr sz="1600"/>
            </a:lvl9pPr>
          </a:lstStyle>
          <a:p/>
        </p:txBody>
      </p:sp>
      <p:sp>
        <p:nvSpPr>
          <p:cNvPr id="285" name="Google Shape;285;p182"/>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6" name="Google Shape;286;p18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7" name="Google Shape;287;p18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88" name="Shape 288"/>
        <p:cNvGrpSpPr/>
        <p:nvPr/>
      </p:nvGrpSpPr>
      <p:grpSpPr>
        <a:xfrm>
          <a:off x="0" y="0"/>
          <a:ext cx="0" cy="0"/>
          <a:chOff x="0" y="0"/>
          <a:chExt cx="0" cy="0"/>
        </a:xfrm>
      </p:grpSpPr>
      <p:sp>
        <p:nvSpPr>
          <p:cNvPr id="289" name="Google Shape;289;p18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0" name="Google Shape;290;p183"/>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1" name="Google Shape;291;p18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2" name="Google Shape;292;p18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93" name="Shape 293"/>
        <p:cNvGrpSpPr/>
        <p:nvPr/>
      </p:nvGrpSpPr>
      <p:grpSpPr>
        <a:xfrm>
          <a:off x="0" y="0"/>
          <a:ext cx="0" cy="0"/>
          <a:chOff x="0" y="0"/>
          <a:chExt cx="0" cy="0"/>
        </a:xfrm>
      </p:grpSpPr>
      <p:sp>
        <p:nvSpPr>
          <p:cNvPr id="294" name="Google Shape;294;p184"/>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5" name="Google Shape;295;p18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6" name="Google Shape;296;p18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97" name="Shape 297"/>
        <p:cNvGrpSpPr/>
        <p:nvPr/>
      </p:nvGrpSpPr>
      <p:grpSpPr>
        <a:xfrm>
          <a:off x="0" y="0"/>
          <a:ext cx="0" cy="0"/>
          <a:chOff x="0" y="0"/>
          <a:chExt cx="0" cy="0"/>
        </a:xfrm>
      </p:grpSpPr>
      <p:sp>
        <p:nvSpPr>
          <p:cNvPr id="298" name="Google Shape;298;p185"/>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99" name="Google Shape;299;p185"/>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Char char="•"/>
              <a:defRPr sz="3200"/>
            </a:lvl1pPr>
            <a:lvl2pPr indent="-406400" lvl="1" marL="914400" algn="l">
              <a:spcBef>
                <a:spcPts val="560"/>
              </a:spcBef>
              <a:spcAft>
                <a:spcPts val="0"/>
              </a:spcAft>
              <a:buClr>
                <a:schemeClr val="dk1"/>
              </a:buClr>
              <a:buSzPts val="2800"/>
              <a:buChar char="–"/>
              <a:defRPr sz="2800"/>
            </a:lvl2pPr>
            <a:lvl3pPr indent="-381000" lvl="2" marL="1371600" algn="l">
              <a:spcBef>
                <a:spcPts val="480"/>
              </a:spcBef>
              <a:spcAft>
                <a:spcPts val="0"/>
              </a:spcAft>
              <a:buClr>
                <a:schemeClr val="dk1"/>
              </a:buClr>
              <a:buSzPts val="2400"/>
              <a:buChar char="•"/>
              <a:defRPr sz="2400"/>
            </a:lvl3pPr>
            <a:lvl4pPr indent="-355600" lvl="3" marL="1828800" algn="l">
              <a:spcBef>
                <a:spcPts val="400"/>
              </a:spcBef>
              <a:spcAft>
                <a:spcPts val="0"/>
              </a:spcAft>
              <a:buClr>
                <a:schemeClr val="dk1"/>
              </a:buClr>
              <a:buSzPts val="2000"/>
              <a:buChar char="–"/>
              <a:defRPr sz="2000"/>
            </a:lvl4pPr>
            <a:lvl5pPr indent="-355600" lvl="4" marL="2286000" algn="l">
              <a:spcBef>
                <a:spcPts val="400"/>
              </a:spcBef>
              <a:spcAft>
                <a:spcPts val="0"/>
              </a:spcAft>
              <a:buClr>
                <a:schemeClr val="dk1"/>
              </a:buClr>
              <a:buSzPts val="2000"/>
              <a:buChar char="»"/>
              <a:defRPr sz="2000"/>
            </a:lvl5pPr>
            <a:lvl6pPr indent="-355600" lvl="5" marL="2743200" algn="l">
              <a:spcBef>
                <a:spcPts val="400"/>
              </a:spcBef>
              <a:spcAft>
                <a:spcPts val="0"/>
              </a:spcAft>
              <a:buClr>
                <a:schemeClr val="dk1"/>
              </a:buClr>
              <a:buSzPts val="2000"/>
              <a:buChar char="•"/>
              <a:defRPr sz="2000"/>
            </a:lvl6pPr>
            <a:lvl7pPr indent="-355600" lvl="6" marL="3200400" algn="l">
              <a:spcBef>
                <a:spcPts val="400"/>
              </a:spcBef>
              <a:spcAft>
                <a:spcPts val="0"/>
              </a:spcAft>
              <a:buClr>
                <a:schemeClr val="dk1"/>
              </a:buClr>
              <a:buSzPts val="2000"/>
              <a:buChar char="•"/>
              <a:defRPr sz="2000"/>
            </a:lvl7pPr>
            <a:lvl8pPr indent="-355600" lvl="7" marL="3657600" algn="l">
              <a:spcBef>
                <a:spcPts val="400"/>
              </a:spcBef>
              <a:spcAft>
                <a:spcPts val="0"/>
              </a:spcAft>
              <a:buClr>
                <a:schemeClr val="dk1"/>
              </a:buClr>
              <a:buSzPts val="2000"/>
              <a:buChar char="•"/>
              <a:defRPr sz="2000"/>
            </a:lvl8pPr>
            <a:lvl9pPr indent="-355600" lvl="8" marL="4114800" algn="l">
              <a:spcBef>
                <a:spcPts val="400"/>
              </a:spcBef>
              <a:spcAft>
                <a:spcPts val="0"/>
              </a:spcAft>
              <a:buClr>
                <a:schemeClr val="dk1"/>
              </a:buClr>
              <a:buSzPts val="2000"/>
              <a:buChar char="•"/>
              <a:defRPr sz="2000"/>
            </a:lvl9pPr>
          </a:lstStyle>
          <a:p/>
        </p:txBody>
      </p:sp>
      <p:sp>
        <p:nvSpPr>
          <p:cNvPr id="300" name="Google Shape;300;p185"/>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01" name="Google Shape;301;p185"/>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2" name="Google Shape;302;p18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3" name="Google Shape;303;p18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04" name="Shape 304"/>
        <p:cNvGrpSpPr/>
        <p:nvPr/>
      </p:nvGrpSpPr>
      <p:grpSpPr>
        <a:xfrm>
          <a:off x="0" y="0"/>
          <a:ext cx="0" cy="0"/>
          <a:chOff x="0" y="0"/>
          <a:chExt cx="0" cy="0"/>
        </a:xfrm>
      </p:grpSpPr>
      <p:sp>
        <p:nvSpPr>
          <p:cNvPr id="305" name="Google Shape;305;p18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6" name="Google Shape;306;p186"/>
          <p:cNvSpPr/>
          <p:nvPr>
            <p:ph idx="2" type="pic"/>
          </p:nvPr>
        </p:nvSpPr>
        <p:spPr>
          <a:xfrm>
            <a:off x="1792288" y="612775"/>
            <a:ext cx="5486400" cy="4114800"/>
          </a:xfrm>
          <a:prstGeom prst="rect">
            <a:avLst/>
          </a:prstGeom>
          <a:noFill/>
          <a:ln>
            <a:noFill/>
          </a:ln>
        </p:spPr>
      </p:sp>
      <p:sp>
        <p:nvSpPr>
          <p:cNvPr id="307" name="Google Shape;307;p18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None/>
              <a:defRPr sz="1400"/>
            </a:lvl1pPr>
            <a:lvl2pPr indent="-228600" lvl="1" marL="914400" algn="l">
              <a:spcBef>
                <a:spcPts val="240"/>
              </a:spcBef>
              <a:spcAft>
                <a:spcPts val="0"/>
              </a:spcAft>
              <a:buClr>
                <a:schemeClr val="dk1"/>
              </a:buClr>
              <a:buSzPts val="1200"/>
              <a:buNone/>
              <a:defRPr sz="1200"/>
            </a:lvl2pPr>
            <a:lvl3pPr indent="-228600" lvl="2" marL="1371600" algn="l">
              <a:spcBef>
                <a:spcPts val="200"/>
              </a:spcBef>
              <a:spcAft>
                <a:spcPts val="0"/>
              </a:spcAft>
              <a:buClr>
                <a:schemeClr val="dk1"/>
              </a:buClr>
              <a:buSzPts val="1000"/>
              <a:buNone/>
              <a:defRPr sz="1000"/>
            </a:lvl3pPr>
            <a:lvl4pPr indent="-228600" lvl="3" marL="1828800" algn="l">
              <a:spcBef>
                <a:spcPts val="180"/>
              </a:spcBef>
              <a:spcAft>
                <a:spcPts val="0"/>
              </a:spcAft>
              <a:buClr>
                <a:schemeClr val="dk1"/>
              </a:buClr>
              <a:buSzPts val="900"/>
              <a:buNone/>
              <a:defRPr sz="900"/>
            </a:lvl4pPr>
            <a:lvl5pPr indent="-228600" lvl="4" marL="2286000" algn="l">
              <a:spcBef>
                <a:spcPts val="180"/>
              </a:spcBef>
              <a:spcAft>
                <a:spcPts val="0"/>
              </a:spcAft>
              <a:buClr>
                <a:schemeClr val="dk1"/>
              </a:buClr>
              <a:buSzPts val="900"/>
              <a:buNone/>
              <a:defRPr sz="900"/>
            </a:lvl5pPr>
            <a:lvl6pPr indent="-228600" lvl="5" marL="2743200" algn="l">
              <a:spcBef>
                <a:spcPts val="180"/>
              </a:spcBef>
              <a:spcAft>
                <a:spcPts val="0"/>
              </a:spcAft>
              <a:buClr>
                <a:schemeClr val="dk1"/>
              </a:buClr>
              <a:buSzPts val="900"/>
              <a:buNone/>
              <a:defRPr sz="900"/>
            </a:lvl6pPr>
            <a:lvl7pPr indent="-228600" lvl="6" marL="3200400" algn="l">
              <a:spcBef>
                <a:spcPts val="180"/>
              </a:spcBef>
              <a:spcAft>
                <a:spcPts val="0"/>
              </a:spcAft>
              <a:buClr>
                <a:schemeClr val="dk1"/>
              </a:buClr>
              <a:buSzPts val="900"/>
              <a:buNone/>
              <a:defRPr sz="900"/>
            </a:lvl7pPr>
            <a:lvl8pPr indent="-228600" lvl="7" marL="3657600" algn="l">
              <a:spcBef>
                <a:spcPts val="180"/>
              </a:spcBef>
              <a:spcAft>
                <a:spcPts val="0"/>
              </a:spcAft>
              <a:buClr>
                <a:schemeClr val="dk1"/>
              </a:buClr>
              <a:buSzPts val="900"/>
              <a:buNone/>
              <a:defRPr sz="900"/>
            </a:lvl8pPr>
            <a:lvl9pPr indent="-228600" lvl="8" marL="4114800" algn="l">
              <a:spcBef>
                <a:spcPts val="180"/>
              </a:spcBef>
              <a:spcAft>
                <a:spcPts val="0"/>
              </a:spcAft>
              <a:buClr>
                <a:schemeClr val="dk1"/>
              </a:buClr>
              <a:buSzPts val="900"/>
              <a:buNone/>
              <a:defRPr sz="900"/>
            </a:lvl9pPr>
          </a:lstStyle>
          <a:p/>
        </p:txBody>
      </p:sp>
      <p:sp>
        <p:nvSpPr>
          <p:cNvPr id="308" name="Google Shape;308;p186"/>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09" name="Google Shape;309;p18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0" name="Google Shape;310;p18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11" name="Shape 311"/>
        <p:cNvGrpSpPr/>
        <p:nvPr/>
      </p:nvGrpSpPr>
      <p:grpSpPr>
        <a:xfrm>
          <a:off x="0" y="0"/>
          <a:ext cx="0" cy="0"/>
          <a:chOff x="0" y="0"/>
          <a:chExt cx="0" cy="0"/>
        </a:xfrm>
      </p:grpSpPr>
      <p:sp>
        <p:nvSpPr>
          <p:cNvPr id="312" name="Google Shape;312;p18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3" name="Google Shape;313;p187"/>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14" name="Google Shape;314;p18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5" name="Google Shape;315;p18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6" name="Google Shape;316;p18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17" name="Shape 317"/>
        <p:cNvGrpSpPr/>
        <p:nvPr/>
      </p:nvGrpSpPr>
      <p:grpSpPr>
        <a:xfrm>
          <a:off x="0" y="0"/>
          <a:ext cx="0" cy="0"/>
          <a:chOff x="0" y="0"/>
          <a:chExt cx="0" cy="0"/>
        </a:xfrm>
      </p:grpSpPr>
      <p:sp>
        <p:nvSpPr>
          <p:cNvPr id="318" name="Google Shape;318;p188"/>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9" name="Google Shape;319;p188"/>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20" name="Google Shape;320;p188"/>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1" name="Google Shape;321;p18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22" name="Google Shape;322;p18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1200">
                <a:solidFill>
                  <a:srgbClr val="898989"/>
                </a:solidFill>
                <a:latin typeface="Calibri"/>
                <a:ea typeface="Calibri"/>
                <a:cs typeface="Calibri"/>
                <a:sym typeface="Calibri"/>
              </a:defRPr>
            </a:lvl1pPr>
            <a:lvl2pPr indent="0" lvl="1" marL="0" marR="0" algn="r">
              <a:spcBef>
                <a:spcPts val="0"/>
              </a:spcBef>
              <a:spcAft>
                <a:spcPts val="0"/>
              </a:spcAft>
              <a:buNone/>
              <a:defRPr sz="1200">
                <a:solidFill>
                  <a:srgbClr val="898989"/>
                </a:solidFill>
                <a:latin typeface="Calibri"/>
                <a:ea typeface="Calibri"/>
                <a:cs typeface="Calibri"/>
                <a:sym typeface="Calibri"/>
              </a:defRPr>
            </a:lvl2pPr>
            <a:lvl3pPr indent="0" lvl="2" marL="0" marR="0" algn="r">
              <a:spcBef>
                <a:spcPts val="0"/>
              </a:spcBef>
              <a:spcAft>
                <a:spcPts val="0"/>
              </a:spcAft>
              <a:buNone/>
              <a:defRPr sz="1200">
                <a:solidFill>
                  <a:srgbClr val="898989"/>
                </a:solidFill>
                <a:latin typeface="Calibri"/>
                <a:ea typeface="Calibri"/>
                <a:cs typeface="Calibri"/>
                <a:sym typeface="Calibri"/>
              </a:defRPr>
            </a:lvl3pPr>
            <a:lvl4pPr indent="0" lvl="3" marL="0" marR="0" algn="r">
              <a:spcBef>
                <a:spcPts val="0"/>
              </a:spcBef>
              <a:spcAft>
                <a:spcPts val="0"/>
              </a:spcAft>
              <a:buNone/>
              <a:defRPr sz="1200">
                <a:solidFill>
                  <a:srgbClr val="898989"/>
                </a:solidFill>
                <a:latin typeface="Calibri"/>
                <a:ea typeface="Calibri"/>
                <a:cs typeface="Calibri"/>
                <a:sym typeface="Calibri"/>
              </a:defRPr>
            </a:lvl4pPr>
            <a:lvl5pPr indent="0" lvl="4" marL="0" marR="0" algn="r">
              <a:spcBef>
                <a:spcPts val="0"/>
              </a:spcBef>
              <a:spcAft>
                <a:spcPts val="0"/>
              </a:spcAft>
              <a:buNone/>
              <a:defRPr sz="1200">
                <a:solidFill>
                  <a:srgbClr val="898989"/>
                </a:solidFill>
                <a:latin typeface="Calibri"/>
                <a:ea typeface="Calibri"/>
                <a:cs typeface="Calibri"/>
                <a:sym typeface="Calibri"/>
              </a:defRPr>
            </a:lvl5pPr>
            <a:lvl6pPr indent="0" lvl="5" marL="0" marR="0" algn="r">
              <a:spcBef>
                <a:spcPts val="0"/>
              </a:spcBef>
              <a:spcAft>
                <a:spcPts val="0"/>
              </a:spcAft>
              <a:buNone/>
              <a:defRPr sz="1200">
                <a:solidFill>
                  <a:srgbClr val="898989"/>
                </a:solidFill>
                <a:latin typeface="Calibri"/>
                <a:ea typeface="Calibri"/>
                <a:cs typeface="Calibri"/>
                <a:sym typeface="Calibri"/>
              </a:defRPr>
            </a:lvl6pPr>
            <a:lvl7pPr indent="0" lvl="6" marL="0" marR="0" algn="r">
              <a:spcBef>
                <a:spcPts val="0"/>
              </a:spcBef>
              <a:spcAft>
                <a:spcPts val="0"/>
              </a:spcAft>
              <a:buNone/>
              <a:defRPr sz="1200">
                <a:solidFill>
                  <a:srgbClr val="898989"/>
                </a:solidFill>
                <a:latin typeface="Calibri"/>
                <a:ea typeface="Calibri"/>
                <a:cs typeface="Calibri"/>
                <a:sym typeface="Calibri"/>
              </a:defRPr>
            </a:lvl7pPr>
            <a:lvl8pPr indent="0" lvl="7" marL="0" marR="0" algn="r">
              <a:spcBef>
                <a:spcPts val="0"/>
              </a:spcBef>
              <a:spcAft>
                <a:spcPts val="0"/>
              </a:spcAft>
              <a:buNone/>
              <a:defRPr sz="1200">
                <a:solidFill>
                  <a:srgbClr val="898989"/>
                </a:solidFill>
                <a:latin typeface="Calibri"/>
                <a:ea typeface="Calibri"/>
                <a:cs typeface="Calibri"/>
                <a:sym typeface="Calibri"/>
              </a:defRPr>
            </a:lvl8pPr>
            <a:lvl9pPr indent="0" lvl="8" marL="0" marR="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29" name="Shape 329"/>
        <p:cNvGrpSpPr/>
        <p:nvPr/>
      </p:nvGrpSpPr>
      <p:grpSpPr>
        <a:xfrm>
          <a:off x="0" y="0"/>
          <a:ext cx="0" cy="0"/>
          <a:chOff x="0" y="0"/>
          <a:chExt cx="0" cy="0"/>
        </a:xfrm>
      </p:grpSpPr>
      <p:sp>
        <p:nvSpPr>
          <p:cNvPr id="330" name="Google Shape;330;p15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1" name="Google Shape;331;p15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2" name="Google Shape;332;p15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3" name="Google Shape;333;p152"/>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334" name="Shape 334"/>
        <p:cNvGrpSpPr/>
        <p:nvPr/>
      </p:nvGrpSpPr>
      <p:grpSpPr>
        <a:xfrm>
          <a:off x="0" y="0"/>
          <a:ext cx="0" cy="0"/>
          <a:chOff x="0" y="0"/>
          <a:chExt cx="0" cy="0"/>
        </a:xfrm>
      </p:grpSpPr>
      <p:sp>
        <p:nvSpPr>
          <p:cNvPr id="335" name="Google Shape;335;p189"/>
          <p:cNvSpPr txBox="1"/>
          <p:nvPr>
            <p:ph type="ctrTitle"/>
          </p:nvPr>
        </p:nvSpPr>
        <p:spPr>
          <a:xfrm>
            <a:off x="685800" y="1600202"/>
            <a:ext cx="7772400" cy="1470025"/>
          </a:xfrm>
          <a:prstGeom prst="rect">
            <a:avLst/>
          </a:prstGeom>
          <a:noFill/>
          <a:ln>
            <a:noFill/>
          </a:ln>
        </p:spPr>
        <p:txBody>
          <a:bodyPr anchorCtr="0" anchor="ctr" bIns="45700" lIns="91425" spcFirstLastPara="1" rIns="91425" wrap="square" tIns="45700">
            <a:normAutofit/>
          </a:bodyPr>
          <a:lstStyle>
            <a:lvl1pPr lvl="0" algn="ctr">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6" name="Google Shape;336;p189"/>
          <p:cNvSpPr txBox="1"/>
          <p:nvPr>
            <p:ph idx="1" type="subTitle"/>
          </p:nvPr>
        </p:nvSpPr>
        <p:spPr>
          <a:xfrm>
            <a:off x="1371600" y="3355975"/>
            <a:ext cx="6400800" cy="1752600"/>
          </a:xfrm>
          <a:prstGeom prst="rect">
            <a:avLst/>
          </a:prstGeom>
          <a:noFill/>
          <a:ln>
            <a:noFill/>
          </a:ln>
        </p:spPr>
        <p:txBody>
          <a:bodyPr anchorCtr="0" anchor="t" bIns="45700" lIns="91425" spcFirstLastPara="1" rIns="91425" wrap="square" tIns="45700">
            <a:noAutofit/>
          </a:bodyPr>
          <a:lstStyle>
            <a:lvl1pPr lvl="0" algn="ctr">
              <a:spcBef>
                <a:spcPts val="420"/>
              </a:spcBef>
              <a:spcAft>
                <a:spcPts val="0"/>
              </a:spcAft>
              <a:buClr>
                <a:srgbClr val="888888"/>
              </a:buClr>
              <a:buSzPts val="2100"/>
              <a:buNone/>
              <a:defRPr>
                <a:solidFill>
                  <a:srgbClr val="888888"/>
                </a:solidFill>
              </a:defRPr>
            </a:lvl1pPr>
            <a:lvl2pPr lvl="1" algn="ctr">
              <a:spcBef>
                <a:spcPts val="360"/>
              </a:spcBef>
              <a:spcAft>
                <a:spcPts val="0"/>
              </a:spcAft>
              <a:buClr>
                <a:srgbClr val="888888"/>
              </a:buClr>
              <a:buSzPts val="1800"/>
              <a:buNone/>
              <a:defRPr>
                <a:solidFill>
                  <a:srgbClr val="888888"/>
                </a:solidFill>
              </a:defRPr>
            </a:lvl2pPr>
            <a:lvl3pPr lvl="2" algn="ctr">
              <a:spcBef>
                <a:spcPts val="300"/>
              </a:spcBef>
              <a:spcAft>
                <a:spcPts val="0"/>
              </a:spcAft>
              <a:buClr>
                <a:srgbClr val="888888"/>
              </a:buClr>
              <a:buSzPts val="1500"/>
              <a:buNone/>
              <a:defRPr>
                <a:solidFill>
                  <a:srgbClr val="888888"/>
                </a:solidFill>
              </a:defRPr>
            </a:lvl3pPr>
            <a:lvl4pPr lvl="3" algn="ctr">
              <a:spcBef>
                <a:spcPts val="300"/>
              </a:spcBef>
              <a:spcAft>
                <a:spcPts val="0"/>
              </a:spcAft>
              <a:buClr>
                <a:srgbClr val="888888"/>
              </a:buClr>
              <a:buSzPts val="1500"/>
              <a:buNone/>
              <a:defRPr>
                <a:solidFill>
                  <a:srgbClr val="888888"/>
                </a:solidFill>
              </a:defRPr>
            </a:lvl4pPr>
            <a:lvl5pPr lvl="4" algn="ctr">
              <a:spcBef>
                <a:spcPts val="300"/>
              </a:spcBef>
              <a:spcAft>
                <a:spcPts val="0"/>
              </a:spcAft>
              <a:buClr>
                <a:srgbClr val="888888"/>
              </a:buClr>
              <a:buSzPts val="1500"/>
              <a:buNone/>
              <a:defRPr>
                <a:solidFill>
                  <a:srgbClr val="888888"/>
                </a:solidFill>
              </a:defRPr>
            </a:lvl5pPr>
            <a:lvl6pPr lvl="5" algn="ctr">
              <a:spcBef>
                <a:spcPts val="300"/>
              </a:spcBef>
              <a:spcAft>
                <a:spcPts val="0"/>
              </a:spcAft>
              <a:buClr>
                <a:srgbClr val="888888"/>
              </a:buClr>
              <a:buSzPts val="1500"/>
              <a:buNone/>
              <a:defRPr>
                <a:solidFill>
                  <a:srgbClr val="888888"/>
                </a:solidFill>
              </a:defRPr>
            </a:lvl6pPr>
            <a:lvl7pPr lvl="6" algn="ctr">
              <a:spcBef>
                <a:spcPts val="300"/>
              </a:spcBef>
              <a:spcAft>
                <a:spcPts val="0"/>
              </a:spcAft>
              <a:buClr>
                <a:srgbClr val="888888"/>
              </a:buClr>
              <a:buSzPts val="1500"/>
              <a:buNone/>
              <a:defRPr>
                <a:solidFill>
                  <a:srgbClr val="888888"/>
                </a:solidFill>
              </a:defRPr>
            </a:lvl7pPr>
            <a:lvl8pPr lvl="7" algn="ctr">
              <a:spcBef>
                <a:spcPts val="300"/>
              </a:spcBef>
              <a:spcAft>
                <a:spcPts val="0"/>
              </a:spcAft>
              <a:buClr>
                <a:srgbClr val="888888"/>
              </a:buClr>
              <a:buSzPts val="1500"/>
              <a:buNone/>
              <a:defRPr>
                <a:solidFill>
                  <a:srgbClr val="888888"/>
                </a:solidFill>
              </a:defRPr>
            </a:lvl8pPr>
            <a:lvl9pPr lvl="8" algn="ctr">
              <a:spcBef>
                <a:spcPts val="300"/>
              </a:spcBef>
              <a:spcAft>
                <a:spcPts val="0"/>
              </a:spcAft>
              <a:buClr>
                <a:srgbClr val="888888"/>
              </a:buClr>
              <a:buSzPts val="1500"/>
              <a:buNone/>
              <a:defRPr>
                <a:solidFill>
                  <a:srgbClr val="888888"/>
                </a:solidFill>
              </a:defRPr>
            </a:lvl9pPr>
          </a:lstStyle>
          <a:p/>
        </p:txBody>
      </p:sp>
      <p:sp>
        <p:nvSpPr>
          <p:cNvPr id="337" name="Google Shape;337;p189"/>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8" name="Google Shape;338;p189"/>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39" name="Google Shape;339;p189"/>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0" name="Shape 340"/>
        <p:cNvGrpSpPr/>
        <p:nvPr/>
      </p:nvGrpSpPr>
      <p:grpSpPr>
        <a:xfrm>
          <a:off x="0" y="0"/>
          <a:ext cx="0" cy="0"/>
          <a:chOff x="0" y="0"/>
          <a:chExt cx="0" cy="0"/>
        </a:xfrm>
      </p:grpSpPr>
      <p:sp>
        <p:nvSpPr>
          <p:cNvPr id="341" name="Google Shape;341;p19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lvl1pPr lvl="0" algn="l">
              <a:spcBef>
                <a:spcPts val="0"/>
              </a:spcBef>
              <a:spcAft>
                <a:spcPts val="0"/>
              </a:spcAft>
              <a:buSzPts val="1400"/>
              <a:buNone/>
              <a:defRPr sz="3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2" name="Google Shape;342;p19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lvl1pPr indent="-381000" lvl="0" marL="457200" algn="l">
              <a:spcBef>
                <a:spcPts val="480"/>
              </a:spcBef>
              <a:spcAft>
                <a:spcPts val="0"/>
              </a:spcAft>
              <a:buClr>
                <a:schemeClr val="dk1"/>
              </a:buClr>
              <a:buSzPts val="2400"/>
              <a:buChar char="•"/>
              <a:defRPr sz="2400"/>
            </a:lvl1pPr>
            <a:lvl2pPr indent="-361950" lvl="1" marL="914400" algn="l">
              <a:spcBef>
                <a:spcPts val="420"/>
              </a:spcBef>
              <a:spcAft>
                <a:spcPts val="0"/>
              </a:spcAft>
              <a:buClr>
                <a:schemeClr val="dk1"/>
              </a:buClr>
              <a:buSzPts val="2100"/>
              <a:buChar char="–"/>
              <a:defRPr sz="2100"/>
            </a:lvl2pPr>
            <a:lvl3pPr indent="-342900" lvl="2" marL="1371600" algn="l">
              <a:spcBef>
                <a:spcPts val="360"/>
              </a:spcBef>
              <a:spcAft>
                <a:spcPts val="0"/>
              </a:spcAft>
              <a:buClr>
                <a:schemeClr val="dk1"/>
              </a:buClr>
              <a:buSzPts val="1800"/>
              <a:buChar char="•"/>
              <a:defRPr sz="1800"/>
            </a:lvl3pPr>
            <a:lvl4pPr indent="-323850" lvl="3" marL="1828800" algn="l">
              <a:spcBef>
                <a:spcPts val="300"/>
              </a:spcBef>
              <a:spcAft>
                <a:spcPts val="0"/>
              </a:spcAft>
              <a:buClr>
                <a:schemeClr val="dk1"/>
              </a:buClr>
              <a:buSzPts val="1500"/>
              <a:buChar char="–"/>
              <a:defRPr sz="1500"/>
            </a:lvl4pPr>
            <a:lvl5pPr indent="-323850" lvl="4" marL="2286000" algn="l">
              <a:spcBef>
                <a:spcPts val="300"/>
              </a:spcBef>
              <a:spcAft>
                <a:spcPts val="0"/>
              </a:spcAft>
              <a:buClr>
                <a:schemeClr val="dk1"/>
              </a:buClr>
              <a:buSzPts val="1500"/>
              <a:buChar char="»"/>
              <a:defRPr sz="1500"/>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43" name="Google Shape;343;p190"/>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4" name="Google Shape;344;p190"/>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5" name="Google Shape;345;p190"/>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46" name="Shape 346"/>
        <p:cNvGrpSpPr/>
        <p:nvPr/>
      </p:nvGrpSpPr>
      <p:grpSpPr>
        <a:xfrm>
          <a:off x="0" y="0"/>
          <a:ext cx="0" cy="0"/>
          <a:chOff x="0" y="0"/>
          <a:chExt cx="0" cy="0"/>
        </a:xfrm>
      </p:grpSpPr>
      <p:sp>
        <p:nvSpPr>
          <p:cNvPr id="347" name="Google Shape;347;p191"/>
          <p:cNvSpPr txBox="1"/>
          <p:nvPr>
            <p:ph type="title"/>
          </p:nvPr>
        </p:nvSpPr>
        <p:spPr>
          <a:xfrm>
            <a:off x="722313" y="4406902"/>
            <a:ext cx="77724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3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8" name="Google Shape;348;p191"/>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300"/>
              </a:spcBef>
              <a:spcAft>
                <a:spcPts val="0"/>
              </a:spcAft>
              <a:buClr>
                <a:srgbClr val="888888"/>
              </a:buClr>
              <a:buSzPts val="1500"/>
              <a:buNone/>
              <a:defRPr sz="1500">
                <a:solidFill>
                  <a:srgbClr val="888888"/>
                </a:solidFill>
              </a:defRPr>
            </a:lvl1pPr>
            <a:lvl2pPr indent="-228600" lvl="1" marL="914400" algn="l">
              <a:spcBef>
                <a:spcPts val="270"/>
              </a:spcBef>
              <a:spcAft>
                <a:spcPts val="0"/>
              </a:spcAft>
              <a:buClr>
                <a:srgbClr val="888888"/>
              </a:buClr>
              <a:buSzPts val="1350"/>
              <a:buNone/>
              <a:defRPr sz="1350">
                <a:solidFill>
                  <a:srgbClr val="888888"/>
                </a:solidFill>
              </a:defRPr>
            </a:lvl2pPr>
            <a:lvl3pPr indent="-228600" lvl="2" marL="1371600" algn="l">
              <a:spcBef>
                <a:spcPts val="240"/>
              </a:spcBef>
              <a:spcAft>
                <a:spcPts val="0"/>
              </a:spcAft>
              <a:buClr>
                <a:srgbClr val="888888"/>
              </a:buClr>
              <a:buSzPts val="1200"/>
              <a:buNone/>
              <a:defRPr sz="1200">
                <a:solidFill>
                  <a:srgbClr val="888888"/>
                </a:solidFill>
              </a:defRPr>
            </a:lvl3pPr>
            <a:lvl4pPr indent="-228600" lvl="3" marL="1828800" algn="l">
              <a:spcBef>
                <a:spcPts val="210"/>
              </a:spcBef>
              <a:spcAft>
                <a:spcPts val="0"/>
              </a:spcAft>
              <a:buClr>
                <a:srgbClr val="888888"/>
              </a:buClr>
              <a:buSzPts val="1050"/>
              <a:buNone/>
              <a:defRPr sz="1050">
                <a:solidFill>
                  <a:srgbClr val="888888"/>
                </a:solidFill>
              </a:defRPr>
            </a:lvl4pPr>
            <a:lvl5pPr indent="-228600" lvl="4" marL="2286000" algn="l">
              <a:spcBef>
                <a:spcPts val="210"/>
              </a:spcBef>
              <a:spcAft>
                <a:spcPts val="0"/>
              </a:spcAft>
              <a:buClr>
                <a:srgbClr val="888888"/>
              </a:buClr>
              <a:buSzPts val="1050"/>
              <a:buNone/>
              <a:defRPr sz="1050">
                <a:solidFill>
                  <a:srgbClr val="888888"/>
                </a:solidFill>
              </a:defRPr>
            </a:lvl5pPr>
            <a:lvl6pPr indent="-228600" lvl="5" marL="2743200" algn="l">
              <a:spcBef>
                <a:spcPts val="210"/>
              </a:spcBef>
              <a:spcAft>
                <a:spcPts val="0"/>
              </a:spcAft>
              <a:buClr>
                <a:srgbClr val="888888"/>
              </a:buClr>
              <a:buSzPts val="1050"/>
              <a:buNone/>
              <a:defRPr sz="1050">
                <a:solidFill>
                  <a:srgbClr val="888888"/>
                </a:solidFill>
              </a:defRPr>
            </a:lvl6pPr>
            <a:lvl7pPr indent="-228600" lvl="6" marL="3200400" algn="l">
              <a:spcBef>
                <a:spcPts val="210"/>
              </a:spcBef>
              <a:spcAft>
                <a:spcPts val="0"/>
              </a:spcAft>
              <a:buClr>
                <a:srgbClr val="888888"/>
              </a:buClr>
              <a:buSzPts val="1050"/>
              <a:buNone/>
              <a:defRPr sz="1050">
                <a:solidFill>
                  <a:srgbClr val="888888"/>
                </a:solidFill>
              </a:defRPr>
            </a:lvl7pPr>
            <a:lvl8pPr indent="-228600" lvl="7" marL="3657600" algn="l">
              <a:spcBef>
                <a:spcPts val="210"/>
              </a:spcBef>
              <a:spcAft>
                <a:spcPts val="0"/>
              </a:spcAft>
              <a:buClr>
                <a:srgbClr val="888888"/>
              </a:buClr>
              <a:buSzPts val="1050"/>
              <a:buNone/>
              <a:defRPr sz="1050">
                <a:solidFill>
                  <a:srgbClr val="888888"/>
                </a:solidFill>
              </a:defRPr>
            </a:lvl8pPr>
            <a:lvl9pPr indent="-228600" lvl="8" marL="4114800" algn="l">
              <a:spcBef>
                <a:spcPts val="210"/>
              </a:spcBef>
              <a:spcAft>
                <a:spcPts val="0"/>
              </a:spcAft>
              <a:buClr>
                <a:srgbClr val="888888"/>
              </a:buClr>
              <a:buSzPts val="1050"/>
              <a:buNone/>
              <a:defRPr sz="1050">
                <a:solidFill>
                  <a:srgbClr val="888888"/>
                </a:solidFill>
              </a:defRPr>
            </a:lvl9pPr>
          </a:lstStyle>
          <a:p/>
        </p:txBody>
      </p:sp>
      <p:sp>
        <p:nvSpPr>
          <p:cNvPr id="349" name="Google Shape;349;p19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0" name="Google Shape;350;p19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1" name="Google Shape;351;p191"/>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52" name="Shape 352"/>
        <p:cNvGrpSpPr/>
        <p:nvPr/>
      </p:nvGrpSpPr>
      <p:grpSpPr>
        <a:xfrm>
          <a:off x="0" y="0"/>
          <a:ext cx="0" cy="0"/>
          <a:chOff x="0" y="0"/>
          <a:chExt cx="0" cy="0"/>
        </a:xfrm>
      </p:grpSpPr>
      <p:sp>
        <p:nvSpPr>
          <p:cNvPr id="353" name="Google Shape;353;p19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4" name="Google Shape;354;p192"/>
          <p:cNvSpPr txBox="1"/>
          <p:nvPr>
            <p:ph idx="1" type="body"/>
          </p:nvPr>
        </p:nvSpPr>
        <p:spPr>
          <a:xfrm>
            <a:off x="457200" y="1600202"/>
            <a:ext cx="4038600" cy="4525963"/>
          </a:xfrm>
          <a:prstGeom prst="rect">
            <a:avLst/>
          </a:prstGeom>
          <a:noFill/>
          <a:ln>
            <a:noFill/>
          </a:ln>
        </p:spPr>
        <p:txBody>
          <a:bodyPr anchorCtr="0" anchor="t" bIns="45700" lIns="91425" spcFirstLastPara="1" rIns="91425" wrap="square" tIns="45700">
            <a:noAutofit/>
          </a:bodyPr>
          <a:lstStyle>
            <a:lvl1pPr indent="-361950" lvl="0" marL="457200" algn="l">
              <a:spcBef>
                <a:spcPts val="420"/>
              </a:spcBef>
              <a:spcAft>
                <a:spcPts val="0"/>
              </a:spcAft>
              <a:buClr>
                <a:schemeClr val="dk1"/>
              </a:buClr>
              <a:buSzPts val="2100"/>
              <a:buChar char="•"/>
              <a:defRPr sz="2100"/>
            </a:lvl1pPr>
            <a:lvl2pPr indent="-342900" lvl="1" marL="914400" algn="l">
              <a:spcBef>
                <a:spcPts val="36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4325" lvl="3" marL="1828800" algn="l">
              <a:spcBef>
                <a:spcPts val="270"/>
              </a:spcBef>
              <a:spcAft>
                <a:spcPts val="0"/>
              </a:spcAft>
              <a:buClr>
                <a:schemeClr val="dk1"/>
              </a:buClr>
              <a:buSzPts val="1350"/>
              <a:buChar char="–"/>
              <a:defRPr sz="1350"/>
            </a:lvl4pPr>
            <a:lvl5pPr indent="-314325" lvl="4" marL="2286000" algn="l">
              <a:spcBef>
                <a:spcPts val="270"/>
              </a:spcBef>
              <a:spcAft>
                <a:spcPts val="0"/>
              </a:spcAft>
              <a:buClr>
                <a:schemeClr val="dk1"/>
              </a:buClr>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55" name="Google Shape;355;p192"/>
          <p:cNvSpPr txBox="1"/>
          <p:nvPr>
            <p:ph idx="2" type="body"/>
          </p:nvPr>
        </p:nvSpPr>
        <p:spPr>
          <a:xfrm>
            <a:off x="4648200" y="1600202"/>
            <a:ext cx="4038600" cy="4525963"/>
          </a:xfrm>
          <a:prstGeom prst="rect">
            <a:avLst/>
          </a:prstGeom>
          <a:noFill/>
          <a:ln>
            <a:noFill/>
          </a:ln>
        </p:spPr>
        <p:txBody>
          <a:bodyPr anchorCtr="0" anchor="t" bIns="45700" lIns="91425" spcFirstLastPara="1" rIns="91425" wrap="square" tIns="45700">
            <a:noAutofit/>
          </a:bodyPr>
          <a:lstStyle>
            <a:lvl1pPr indent="-361950" lvl="0" marL="457200" algn="l">
              <a:spcBef>
                <a:spcPts val="420"/>
              </a:spcBef>
              <a:spcAft>
                <a:spcPts val="0"/>
              </a:spcAft>
              <a:buClr>
                <a:schemeClr val="dk1"/>
              </a:buClr>
              <a:buSzPts val="2100"/>
              <a:buChar char="•"/>
              <a:defRPr sz="2100"/>
            </a:lvl1pPr>
            <a:lvl2pPr indent="-342900" lvl="1" marL="914400" algn="l">
              <a:spcBef>
                <a:spcPts val="360"/>
              </a:spcBef>
              <a:spcAft>
                <a:spcPts val="0"/>
              </a:spcAft>
              <a:buClr>
                <a:schemeClr val="dk1"/>
              </a:buClr>
              <a:buSzPts val="1800"/>
              <a:buChar char="–"/>
              <a:defRPr sz="1800"/>
            </a:lvl2pPr>
            <a:lvl3pPr indent="-323850" lvl="2" marL="1371600" algn="l">
              <a:spcBef>
                <a:spcPts val="300"/>
              </a:spcBef>
              <a:spcAft>
                <a:spcPts val="0"/>
              </a:spcAft>
              <a:buClr>
                <a:schemeClr val="dk1"/>
              </a:buClr>
              <a:buSzPts val="1500"/>
              <a:buChar char="•"/>
              <a:defRPr sz="1500"/>
            </a:lvl3pPr>
            <a:lvl4pPr indent="-314325" lvl="3" marL="1828800" algn="l">
              <a:spcBef>
                <a:spcPts val="270"/>
              </a:spcBef>
              <a:spcAft>
                <a:spcPts val="0"/>
              </a:spcAft>
              <a:buClr>
                <a:schemeClr val="dk1"/>
              </a:buClr>
              <a:buSzPts val="1350"/>
              <a:buChar char="–"/>
              <a:defRPr sz="1350"/>
            </a:lvl4pPr>
            <a:lvl5pPr indent="-314325" lvl="4" marL="2286000" algn="l">
              <a:spcBef>
                <a:spcPts val="270"/>
              </a:spcBef>
              <a:spcAft>
                <a:spcPts val="0"/>
              </a:spcAft>
              <a:buClr>
                <a:schemeClr val="dk1"/>
              </a:buClr>
              <a:buSzPts val="1350"/>
              <a:buChar char="»"/>
              <a:defRPr sz="1350"/>
            </a:lvl5pPr>
            <a:lvl6pPr indent="-314325" lvl="5" marL="2743200" algn="l">
              <a:spcBef>
                <a:spcPts val="270"/>
              </a:spcBef>
              <a:spcAft>
                <a:spcPts val="0"/>
              </a:spcAft>
              <a:buClr>
                <a:schemeClr val="dk1"/>
              </a:buClr>
              <a:buSzPts val="1350"/>
              <a:buChar char="•"/>
              <a:defRPr sz="1350"/>
            </a:lvl6pPr>
            <a:lvl7pPr indent="-314325" lvl="6" marL="3200400" algn="l">
              <a:spcBef>
                <a:spcPts val="270"/>
              </a:spcBef>
              <a:spcAft>
                <a:spcPts val="0"/>
              </a:spcAft>
              <a:buClr>
                <a:schemeClr val="dk1"/>
              </a:buClr>
              <a:buSzPts val="1350"/>
              <a:buChar char="•"/>
              <a:defRPr sz="1350"/>
            </a:lvl7pPr>
            <a:lvl8pPr indent="-314325" lvl="7" marL="3657600" algn="l">
              <a:spcBef>
                <a:spcPts val="270"/>
              </a:spcBef>
              <a:spcAft>
                <a:spcPts val="0"/>
              </a:spcAft>
              <a:buClr>
                <a:schemeClr val="dk1"/>
              </a:buClr>
              <a:buSzPts val="1350"/>
              <a:buChar char="•"/>
              <a:defRPr sz="1350"/>
            </a:lvl8pPr>
            <a:lvl9pPr indent="-314325" lvl="8" marL="4114800" algn="l">
              <a:spcBef>
                <a:spcPts val="270"/>
              </a:spcBef>
              <a:spcAft>
                <a:spcPts val="0"/>
              </a:spcAft>
              <a:buClr>
                <a:schemeClr val="dk1"/>
              </a:buClr>
              <a:buSzPts val="1350"/>
              <a:buChar char="•"/>
              <a:defRPr sz="1350"/>
            </a:lvl9pPr>
          </a:lstStyle>
          <a:p/>
        </p:txBody>
      </p:sp>
      <p:sp>
        <p:nvSpPr>
          <p:cNvPr id="356" name="Google Shape;356;p192"/>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7" name="Google Shape;357;p192"/>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8" name="Google Shape;358;p192"/>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59" name="Shape 359"/>
        <p:cNvGrpSpPr/>
        <p:nvPr/>
      </p:nvGrpSpPr>
      <p:grpSpPr>
        <a:xfrm>
          <a:off x="0" y="0"/>
          <a:ext cx="0" cy="0"/>
          <a:chOff x="0" y="0"/>
          <a:chExt cx="0" cy="0"/>
        </a:xfrm>
      </p:grpSpPr>
      <p:sp>
        <p:nvSpPr>
          <p:cNvPr id="360" name="Google Shape;360;p19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1" name="Google Shape;361;p193"/>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Autofit/>
          </a:bodyPr>
          <a:lstStyle>
            <a:lvl1pPr indent="-228600" lvl="0" marL="457200" algn="l">
              <a:spcBef>
                <a:spcPts val="36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270"/>
              </a:spcBef>
              <a:spcAft>
                <a:spcPts val="0"/>
              </a:spcAft>
              <a:buClr>
                <a:schemeClr val="dk1"/>
              </a:buClr>
              <a:buSzPts val="1350"/>
              <a:buNone/>
              <a:defRPr b="1" sz="1350"/>
            </a:lvl3pPr>
            <a:lvl4pPr indent="-228600" lvl="3" marL="1828800" algn="l">
              <a:spcBef>
                <a:spcPts val="240"/>
              </a:spcBef>
              <a:spcAft>
                <a:spcPts val="0"/>
              </a:spcAft>
              <a:buClr>
                <a:schemeClr val="dk1"/>
              </a:buClr>
              <a:buSzPts val="1200"/>
              <a:buNone/>
              <a:defRPr b="1" sz="1200"/>
            </a:lvl4pPr>
            <a:lvl5pPr indent="-228600" lvl="4" marL="2286000" algn="l">
              <a:spcBef>
                <a:spcPts val="240"/>
              </a:spcBef>
              <a:spcAft>
                <a:spcPts val="0"/>
              </a:spcAft>
              <a:buClr>
                <a:schemeClr val="dk1"/>
              </a:buClr>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62" name="Google Shape;362;p193"/>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4325" lvl="2" marL="1371600" algn="l">
              <a:spcBef>
                <a:spcPts val="270"/>
              </a:spcBef>
              <a:spcAft>
                <a:spcPts val="0"/>
              </a:spcAft>
              <a:buClr>
                <a:schemeClr val="dk1"/>
              </a:buClr>
              <a:buSzPts val="1350"/>
              <a:buChar char="•"/>
              <a:defRPr sz="1350"/>
            </a:lvl3pPr>
            <a:lvl4pPr indent="-304800" lvl="3" marL="1828800" algn="l">
              <a:spcBef>
                <a:spcPts val="240"/>
              </a:spcBef>
              <a:spcAft>
                <a:spcPts val="0"/>
              </a:spcAft>
              <a:buClr>
                <a:schemeClr val="dk1"/>
              </a:buClr>
              <a:buSzPts val="1200"/>
              <a:buChar char="–"/>
              <a:defRPr sz="1200"/>
            </a:lvl4pPr>
            <a:lvl5pPr indent="-304800" lvl="4" marL="2286000" algn="l">
              <a:spcBef>
                <a:spcPts val="240"/>
              </a:spcBef>
              <a:spcAft>
                <a:spcPts val="0"/>
              </a:spcAft>
              <a:buClr>
                <a:schemeClr val="dk1"/>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63" name="Google Shape;363;p193"/>
          <p:cNvSpPr txBox="1"/>
          <p:nvPr>
            <p:ph idx="3" type="body"/>
          </p:nvPr>
        </p:nvSpPr>
        <p:spPr>
          <a:xfrm>
            <a:off x="4645026" y="1535113"/>
            <a:ext cx="4041775" cy="639762"/>
          </a:xfrm>
          <a:prstGeom prst="rect">
            <a:avLst/>
          </a:prstGeom>
          <a:noFill/>
          <a:ln>
            <a:noFill/>
          </a:ln>
        </p:spPr>
        <p:txBody>
          <a:bodyPr anchorCtr="0" anchor="b" bIns="45700" lIns="91425" spcFirstLastPara="1" rIns="91425" wrap="square" tIns="45700">
            <a:noAutofit/>
          </a:bodyPr>
          <a:lstStyle>
            <a:lvl1pPr indent="-228600" lvl="0" marL="457200" algn="l">
              <a:spcBef>
                <a:spcPts val="360"/>
              </a:spcBef>
              <a:spcAft>
                <a:spcPts val="0"/>
              </a:spcAft>
              <a:buClr>
                <a:schemeClr val="dk1"/>
              </a:buClr>
              <a:buSzPts val="1800"/>
              <a:buNone/>
              <a:defRPr b="1" sz="1800"/>
            </a:lvl1pPr>
            <a:lvl2pPr indent="-228600" lvl="1" marL="914400" algn="l">
              <a:spcBef>
                <a:spcPts val="300"/>
              </a:spcBef>
              <a:spcAft>
                <a:spcPts val="0"/>
              </a:spcAft>
              <a:buClr>
                <a:schemeClr val="dk1"/>
              </a:buClr>
              <a:buSzPts val="1500"/>
              <a:buNone/>
              <a:defRPr b="1" sz="1500"/>
            </a:lvl2pPr>
            <a:lvl3pPr indent="-228600" lvl="2" marL="1371600" algn="l">
              <a:spcBef>
                <a:spcPts val="270"/>
              </a:spcBef>
              <a:spcAft>
                <a:spcPts val="0"/>
              </a:spcAft>
              <a:buClr>
                <a:schemeClr val="dk1"/>
              </a:buClr>
              <a:buSzPts val="1350"/>
              <a:buNone/>
              <a:defRPr b="1" sz="1350"/>
            </a:lvl3pPr>
            <a:lvl4pPr indent="-228600" lvl="3" marL="1828800" algn="l">
              <a:spcBef>
                <a:spcPts val="240"/>
              </a:spcBef>
              <a:spcAft>
                <a:spcPts val="0"/>
              </a:spcAft>
              <a:buClr>
                <a:schemeClr val="dk1"/>
              </a:buClr>
              <a:buSzPts val="1200"/>
              <a:buNone/>
              <a:defRPr b="1" sz="1200"/>
            </a:lvl4pPr>
            <a:lvl5pPr indent="-228600" lvl="4" marL="2286000" algn="l">
              <a:spcBef>
                <a:spcPts val="240"/>
              </a:spcBef>
              <a:spcAft>
                <a:spcPts val="0"/>
              </a:spcAft>
              <a:buClr>
                <a:schemeClr val="dk1"/>
              </a:buClr>
              <a:buSzPts val="1200"/>
              <a:buNone/>
              <a:defRPr b="1" sz="1200"/>
            </a:lvl5pPr>
            <a:lvl6pPr indent="-228600" lvl="5" marL="2743200" algn="l">
              <a:spcBef>
                <a:spcPts val="240"/>
              </a:spcBef>
              <a:spcAft>
                <a:spcPts val="0"/>
              </a:spcAft>
              <a:buClr>
                <a:schemeClr val="dk1"/>
              </a:buClr>
              <a:buSzPts val="1200"/>
              <a:buNone/>
              <a:defRPr b="1" sz="1200"/>
            </a:lvl6pPr>
            <a:lvl7pPr indent="-228600" lvl="6" marL="3200400" algn="l">
              <a:spcBef>
                <a:spcPts val="240"/>
              </a:spcBef>
              <a:spcAft>
                <a:spcPts val="0"/>
              </a:spcAft>
              <a:buClr>
                <a:schemeClr val="dk1"/>
              </a:buClr>
              <a:buSzPts val="1200"/>
              <a:buNone/>
              <a:defRPr b="1" sz="1200"/>
            </a:lvl7pPr>
            <a:lvl8pPr indent="-228600" lvl="7" marL="3657600" algn="l">
              <a:spcBef>
                <a:spcPts val="240"/>
              </a:spcBef>
              <a:spcAft>
                <a:spcPts val="0"/>
              </a:spcAft>
              <a:buClr>
                <a:schemeClr val="dk1"/>
              </a:buClr>
              <a:buSzPts val="1200"/>
              <a:buNone/>
              <a:defRPr b="1" sz="1200"/>
            </a:lvl8pPr>
            <a:lvl9pPr indent="-228600" lvl="8" marL="4114800" algn="l">
              <a:spcBef>
                <a:spcPts val="240"/>
              </a:spcBef>
              <a:spcAft>
                <a:spcPts val="0"/>
              </a:spcAft>
              <a:buClr>
                <a:schemeClr val="dk1"/>
              </a:buClr>
              <a:buSzPts val="1200"/>
              <a:buNone/>
              <a:defRPr b="1" sz="1200"/>
            </a:lvl9pPr>
          </a:lstStyle>
          <a:p/>
        </p:txBody>
      </p:sp>
      <p:sp>
        <p:nvSpPr>
          <p:cNvPr id="364" name="Google Shape;364;p193"/>
          <p:cNvSpPr txBox="1"/>
          <p:nvPr>
            <p:ph idx="4" type="body"/>
          </p:nvPr>
        </p:nvSpPr>
        <p:spPr>
          <a:xfrm>
            <a:off x="4645026" y="2174875"/>
            <a:ext cx="4041775" cy="3951288"/>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sz="1800"/>
            </a:lvl1pPr>
            <a:lvl2pPr indent="-323850" lvl="1" marL="914400" algn="l">
              <a:spcBef>
                <a:spcPts val="300"/>
              </a:spcBef>
              <a:spcAft>
                <a:spcPts val="0"/>
              </a:spcAft>
              <a:buClr>
                <a:schemeClr val="dk1"/>
              </a:buClr>
              <a:buSzPts val="1500"/>
              <a:buChar char="–"/>
              <a:defRPr sz="1500"/>
            </a:lvl2pPr>
            <a:lvl3pPr indent="-314325" lvl="2" marL="1371600" algn="l">
              <a:spcBef>
                <a:spcPts val="270"/>
              </a:spcBef>
              <a:spcAft>
                <a:spcPts val="0"/>
              </a:spcAft>
              <a:buClr>
                <a:schemeClr val="dk1"/>
              </a:buClr>
              <a:buSzPts val="1350"/>
              <a:buChar char="•"/>
              <a:defRPr sz="1350"/>
            </a:lvl3pPr>
            <a:lvl4pPr indent="-304800" lvl="3" marL="1828800" algn="l">
              <a:spcBef>
                <a:spcPts val="240"/>
              </a:spcBef>
              <a:spcAft>
                <a:spcPts val="0"/>
              </a:spcAft>
              <a:buClr>
                <a:schemeClr val="dk1"/>
              </a:buClr>
              <a:buSzPts val="1200"/>
              <a:buChar char="–"/>
              <a:defRPr sz="1200"/>
            </a:lvl4pPr>
            <a:lvl5pPr indent="-304800" lvl="4" marL="2286000" algn="l">
              <a:spcBef>
                <a:spcPts val="240"/>
              </a:spcBef>
              <a:spcAft>
                <a:spcPts val="0"/>
              </a:spcAft>
              <a:buClr>
                <a:schemeClr val="dk1"/>
              </a:buClr>
              <a:buSzPts val="1200"/>
              <a:buChar char="»"/>
              <a:defRPr sz="1200"/>
            </a:lvl5pPr>
            <a:lvl6pPr indent="-304800" lvl="5" marL="2743200" algn="l">
              <a:spcBef>
                <a:spcPts val="240"/>
              </a:spcBef>
              <a:spcAft>
                <a:spcPts val="0"/>
              </a:spcAft>
              <a:buClr>
                <a:schemeClr val="dk1"/>
              </a:buClr>
              <a:buSzPts val="1200"/>
              <a:buChar char="•"/>
              <a:defRPr sz="1200"/>
            </a:lvl6pPr>
            <a:lvl7pPr indent="-304800" lvl="6" marL="3200400" algn="l">
              <a:spcBef>
                <a:spcPts val="240"/>
              </a:spcBef>
              <a:spcAft>
                <a:spcPts val="0"/>
              </a:spcAft>
              <a:buClr>
                <a:schemeClr val="dk1"/>
              </a:buClr>
              <a:buSzPts val="1200"/>
              <a:buChar char="•"/>
              <a:defRPr sz="1200"/>
            </a:lvl7pPr>
            <a:lvl8pPr indent="-304800" lvl="7" marL="3657600" algn="l">
              <a:spcBef>
                <a:spcPts val="240"/>
              </a:spcBef>
              <a:spcAft>
                <a:spcPts val="0"/>
              </a:spcAft>
              <a:buClr>
                <a:schemeClr val="dk1"/>
              </a:buClr>
              <a:buSzPts val="1200"/>
              <a:buChar char="•"/>
              <a:defRPr sz="1200"/>
            </a:lvl8pPr>
            <a:lvl9pPr indent="-304800" lvl="8" marL="4114800" algn="l">
              <a:spcBef>
                <a:spcPts val="240"/>
              </a:spcBef>
              <a:spcAft>
                <a:spcPts val="0"/>
              </a:spcAft>
              <a:buClr>
                <a:schemeClr val="dk1"/>
              </a:buClr>
              <a:buSzPts val="1200"/>
              <a:buChar char="•"/>
              <a:defRPr sz="1200"/>
            </a:lvl9pPr>
          </a:lstStyle>
          <a:p/>
        </p:txBody>
      </p:sp>
      <p:sp>
        <p:nvSpPr>
          <p:cNvPr id="365" name="Google Shape;365;p193"/>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6" name="Google Shape;366;p193"/>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67" name="Google Shape;367;p193"/>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68" name="Shape 368"/>
        <p:cNvGrpSpPr/>
        <p:nvPr/>
      </p:nvGrpSpPr>
      <p:grpSpPr>
        <a:xfrm>
          <a:off x="0" y="0"/>
          <a:ext cx="0" cy="0"/>
          <a:chOff x="0" y="0"/>
          <a:chExt cx="0" cy="0"/>
        </a:xfrm>
      </p:grpSpPr>
      <p:sp>
        <p:nvSpPr>
          <p:cNvPr id="369" name="Google Shape;369;p194"/>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0" name="Google Shape;370;p194"/>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1" name="Google Shape;371;p194"/>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372" name="Shape 372"/>
        <p:cNvGrpSpPr/>
        <p:nvPr/>
      </p:nvGrpSpPr>
      <p:grpSpPr>
        <a:xfrm>
          <a:off x="0" y="0"/>
          <a:ext cx="0" cy="0"/>
          <a:chOff x="0" y="0"/>
          <a:chExt cx="0" cy="0"/>
        </a:xfrm>
      </p:grpSpPr>
      <p:sp>
        <p:nvSpPr>
          <p:cNvPr id="373" name="Google Shape;373;p195"/>
          <p:cNvSpPr txBox="1"/>
          <p:nvPr>
            <p:ph type="title"/>
          </p:nvPr>
        </p:nvSpPr>
        <p:spPr>
          <a:xfrm>
            <a:off x="457201" y="273050"/>
            <a:ext cx="3008313"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4" name="Google Shape;374;p195"/>
          <p:cNvSpPr txBox="1"/>
          <p:nvPr>
            <p:ph idx="1" type="body"/>
          </p:nvPr>
        </p:nvSpPr>
        <p:spPr>
          <a:xfrm>
            <a:off x="3575050" y="273052"/>
            <a:ext cx="5111750" cy="5853113"/>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Char char="•"/>
              <a:defRPr sz="2400"/>
            </a:lvl1pPr>
            <a:lvl2pPr indent="-361950" lvl="1" marL="914400" algn="l">
              <a:spcBef>
                <a:spcPts val="420"/>
              </a:spcBef>
              <a:spcAft>
                <a:spcPts val="0"/>
              </a:spcAft>
              <a:buClr>
                <a:schemeClr val="dk1"/>
              </a:buClr>
              <a:buSzPts val="2100"/>
              <a:buChar char="–"/>
              <a:defRPr sz="2100"/>
            </a:lvl2pPr>
            <a:lvl3pPr indent="-342900" lvl="2" marL="1371600" algn="l">
              <a:spcBef>
                <a:spcPts val="360"/>
              </a:spcBef>
              <a:spcAft>
                <a:spcPts val="0"/>
              </a:spcAft>
              <a:buClr>
                <a:schemeClr val="dk1"/>
              </a:buClr>
              <a:buSzPts val="1800"/>
              <a:buChar char="•"/>
              <a:defRPr sz="1800"/>
            </a:lvl3pPr>
            <a:lvl4pPr indent="-323850" lvl="3" marL="1828800" algn="l">
              <a:spcBef>
                <a:spcPts val="300"/>
              </a:spcBef>
              <a:spcAft>
                <a:spcPts val="0"/>
              </a:spcAft>
              <a:buClr>
                <a:schemeClr val="dk1"/>
              </a:buClr>
              <a:buSzPts val="1500"/>
              <a:buChar char="–"/>
              <a:defRPr sz="1500"/>
            </a:lvl4pPr>
            <a:lvl5pPr indent="-323850" lvl="4" marL="2286000" algn="l">
              <a:spcBef>
                <a:spcPts val="300"/>
              </a:spcBef>
              <a:spcAft>
                <a:spcPts val="0"/>
              </a:spcAft>
              <a:buClr>
                <a:schemeClr val="dk1"/>
              </a:buClr>
              <a:buSzPts val="1500"/>
              <a:buChar char="»"/>
              <a:defRPr sz="1500"/>
            </a:lvl5pPr>
            <a:lvl6pPr indent="-323850" lvl="5" marL="2743200" algn="l">
              <a:spcBef>
                <a:spcPts val="300"/>
              </a:spcBef>
              <a:spcAft>
                <a:spcPts val="0"/>
              </a:spcAft>
              <a:buClr>
                <a:schemeClr val="dk1"/>
              </a:buClr>
              <a:buSzPts val="1500"/>
              <a:buChar char="•"/>
              <a:defRPr sz="1500"/>
            </a:lvl6pPr>
            <a:lvl7pPr indent="-323850" lvl="6" marL="3200400" algn="l">
              <a:spcBef>
                <a:spcPts val="300"/>
              </a:spcBef>
              <a:spcAft>
                <a:spcPts val="0"/>
              </a:spcAft>
              <a:buClr>
                <a:schemeClr val="dk1"/>
              </a:buClr>
              <a:buSzPts val="1500"/>
              <a:buChar char="•"/>
              <a:defRPr sz="1500"/>
            </a:lvl7pPr>
            <a:lvl8pPr indent="-323850" lvl="7" marL="3657600" algn="l">
              <a:spcBef>
                <a:spcPts val="300"/>
              </a:spcBef>
              <a:spcAft>
                <a:spcPts val="0"/>
              </a:spcAft>
              <a:buClr>
                <a:schemeClr val="dk1"/>
              </a:buClr>
              <a:buSzPts val="1500"/>
              <a:buChar char="•"/>
              <a:defRPr sz="1500"/>
            </a:lvl8pPr>
            <a:lvl9pPr indent="-323850" lvl="8" marL="4114800" algn="l">
              <a:spcBef>
                <a:spcPts val="300"/>
              </a:spcBef>
              <a:spcAft>
                <a:spcPts val="0"/>
              </a:spcAft>
              <a:buClr>
                <a:schemeClr val="dk1"/>
              </a:buClr>
              <a:buSzPts val="1500"/>
              <a:buChar char="•"/>
              <a:defRPr sz="1500"/>
            </a:lvl9pPr>
          </a:lstStyle>
          <a:p/>
        </p:txBody>
      </p:sp>
      <p:sp>
        <p:nvSpPr>
          <p:cNvPr id="375" name="Google Shape;375;p195"/>
          <p:cNvSpPr txBox="1"/>
          <p:nvPr>
            <p:ph idx="2" type="body"/>
          </p:nvPr>
        </p:nvSpPr>
        <p:spPr>
          <a:xfrm>
            <a:off x="457201" y="1435102"/>
            <a:ext cx="3008313"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10"/>
              </a:spcBef>
              <a:spcAft>
                <a:spcPts val="0"/>
              </a:spcAft>
              <a:buClr>
                <a:schemeClr val="dk1"/>
              </a:buClr>
              <a:buSzPts val="1050"/>
              <a:buNone/>
              <a:defRPr sz="1050"/>
            </a:lvl1pPr>
            <a:lvl2pPr indent="-228600" lvl="1" marL="914400" algn="l">
              <a:spcBef>
                <a:spcPts val="180"/>
              </a:spcBef>
              <a:spcAft>
                <a:spcPts val="0"/>
              </a:spcAft>
              <a:buClr>
                <a:schemeClr val="dk1"/>
              </a:buClr>
              <a:buSzPts val="900"/>
              <a:buNone/>
              <a:defRPr sz="900"/>
            </a:lvl2pPr>
            <a:lvl3pPr indent="-228600" lvl="2" marL="1371600" algn="l">
              <a:spcBef>
                <a:spcPts val="150"/>
              </a:spcBef>
              <a:spcAft>
                <a:spcPts val="0"/>
              </a:spcAft>
              <a:buClr>
                <a:schemeClr val="dk1"/>
              </a:buClr>
              <a:buSzPts val="750"/>
              <a:buNone/>
              <a:defRPr sz="750"/>
            </a:lvl3pPr>
            <a:lvl4pPr indent="-228600" lvl="3" marL="1828800" algn="l">
              <a:spcBef>
                <a:spcPts val="135"/>
              </a:spcBef>
              <a:spcAft>
                <a:spcPts val="0"/>
              </a:spcAft>
              <a:buClr>
                <a:schemeClr val="dk1"/>
              </a:buClr>
              <a:buSzPts val="675"/>
              <a:buNone/>
              <a:defRPr sz="675"/>
            </a:lvl4pPr>
            <a:lvl5pPr indent="-228600" lvl="4" marL="2286000" algn="l">
              <a:spcBef>
                <a:spcPts val="135"/>
              </a:spcBef>
              <a:spcAft>
                <a:spcPts val="0"/>
              </a:spcAft>
              <a:buClr>
                <a:schemeClr val="dk1"/>
              </a:buClr>
              <a:buSzPts val="675"/>
              <a:buNone/>
              <a:defRPr sz="675"/>
            </a:lvl5pPr>
            <a:lvl6pPr indent="-228600" lvl="5" marL="2743200" algn="l">
              <a:spcBef>
                <a:spcPts val="135"/>
              </a:spcBef>
              <a:spcAft>
                <a:spcPts val="0"/>
              </a:spcAft>
              <a:buClr>
                <a:schemeClr val="dk1"/>
              </a:buClr>
              <a:buSzPts val="675"/>
              <a:buNone/>
              <a:defRPr sz="675"/>
            </a:lvl6pPr>
            <a:lvl7pPr indent="-228600" lvl="6" marL="3200400" algn="l">
              <a:spcBef>
                <a:spcPts val="135"/>
              </a:spcBef>
              <a:spcAft>
                <a:spcPts val="0"/>
              </a:spcAft>
              <a:buClr>
                <a:schemeClr val="dk1"/>
              </a:buClr>
              <a:buSzPts val="675"/>
              <a:buNone/>
              <a:defRPr sz="675"/>
            </a:lvl7pPr>
            <a:lvl8pPr indent="-228600" lvl="7" marL="3657600" algn="l">
              <a:spcBef>
                <a:spcPts val="135"/>
              </a:spcBef>
              <a:spcAft>
                <a:spcPts val="0"/>
              </a:spcAft>
              <a:buClr>
                <a:schemeClr val="dk1"/>
              </a:buClr>
              <a:buSzPts val="675"/>
              <a:buNone/>
              <a:defRPr sz="675"/>
            </a:lvl8pPr>
            <a:lvl9pPr indent="-228600" lvl="8" marL="4114800" algn="l">
              <a:spcBef>
                <a:spcPts val="135"/>
              </a:spcBef>
              <a:spcAft>
                <a:spcPts val="0"/>
              </a:spcAft>
              <a:buClr>
                <a:schemeClr val="dk1"/>
              </a:buClr>
              <a:buSzPts val="675"/>
              <a:buNone/>
              <a:defRPr sz="675"/>
            </a:lvl9pPr>
          </a:lstStyle>
          <a:p/>
        </p:txBody>
      </p:sp>
      <p:sp>
        <p:nvSpPr>
          <p:cNvPr id="376" name="Google Shape;376;p195"/>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7" name="Google Shape;377;p195"/>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78" name="Google Shape;378;p195"/>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379" name="Shape 379"/>
        <p:cNvGrpSpPr/>
        <p:nvPr/>
      </p:nvGrpSpPr>
      <p:grpSpPr>
        <a:xfrm>
          <a:off x="0" y="0"/>
          <a:ext cx="0" cy="0"/>
          <a:chOff x="0" y="0"/>
          <a:chExt cx="0" cy="0"/>
        </a:xfrm>
      </p:grpSpPr>
      <p:sp>
        <p:nvSpPr>
          <p:cNvPr id="380" name="Google Shape;380;p196"/>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15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1" name="Google Shape;381;p196"/>
          <p:cNvSpPr/>
          <p:nvPr>
            <p:ph idx="2" type="pic"/>
          </p:nvPr>
        </p:nvSpPr>
        <p:spPr>
          <a:xfrm>
            <a:off x="1792288" y="612775"/>
            <a:ext cx="5486400" cy="4114800"/>
          </a:xfrm>
          <a:prstGeom prst="rect">
            <a:avLst/>
          </a:prstGeom>
          <a:noFill/>
          <a:ln>
            <a:noFill/>
          </a:ln>
        </p:spPr>
      </p:sp>
      <p:sp>
        <p:nvSpPr>
          <p:cNvPr id="382" name="Google Shape;382;p196"/>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10"/>
              </a:spcBef>
              <a:spcAft>
                <a:spcPts val="0"/>
              </a:spcAft>
              <a:buClr>
                <a:schemeClr val="dk1"/>
              </a:buClr>
              <a:buSzPts val="1050"/>
              <a:buNone/>
              <a:defRPr sz="1050"/>
            </a:lvl1pPr>
            <a:lvl2pPr indent="-228600" lvl="1" marL="914400" algn="l">
              <a:spcBef>
                <a:spcPts val="180"/>
              </a:spcBef>
              <a:spcAft>
                <a:spcPts val="0"/>
              </a:spcAft>
              <a:buClr>
                <a:schemeClr val="dk1"/>
              </a:buClr>
              <a:buSzPts val="900"/>
              <a:buNone/>
              <a:defRPr sz="900"/>
            </a:lvl2pPr>
            <a:lvl3pPr indent="-228600" lvl="2" marL="1371600" algn="l">
              <a:spcBef>
                <a:spcPts val="150"/>
              </a:spcBef>
              <a:spcAft>
                <a:spcPts val="0"/>
              </a:spcAft>
              <a:buClr>
                <a:schemeClr val="dk1"/>
              </a:buClr>
              <a:buSzPts val="750"/>
              <a:buNone/>
              <a:defRPr sz="750"/>
            </a:lvl3pPr>
            <a:lvl4pPr indent="-228600" lvl="3" marL="1828800" algn="l">
              <a:spcBef>
                <a:spcPts val="135"/>
              </a:spcBef>
              <a:spcAft>
                <a:spcPts val="0"/>
              </a:spcAft>
              <a:buClr>
                <a:schemeClr val="dk1"/>
              </a:buClr>
              <a:buSzPts val="675"/>
              <a:buNone/>
              <a:defRPr sz="675"/>
            </a:lvl4pPr>
            <a:lvl5pPr indent="-228600" lvl="4" marL="2286000" algn="l">
              <a:spcBef>
                <a:spcPts val="135"/>
              </a:spcBef>
              <a:spcAft>
                <a:spcPts val="0"/>
              </a:spcAft>
              <a:buClr>
                <a:schemeClr val="dk1"/>
              </a:buClr>
              <a:buSzPts val="675"/>
              <a:buNone/>
              <a:defRPr sz="675"/>
            </a:lvl5pPr>
            <a:lvl6pPr indent="-228600" lvl="5" marL="2743200" algn="l">
              <a:spcBef>
                <a:spcPts val="135"/>
              </a:spcBef>
              <a:spcAft>
                <a:spcPts val="0"/>
              </a:spcAft>
              <a:buClr>
                <a:schemeClr val="dk1"/>
              </a:buClr>
              <a:buSzPts val="675"/>
              <a:buNone/>
              <a:defRPr sz="675"/>
            </a:lvl6pPr>
            <a:lvl7pPr indent="-228600" lvl="6" marL="3200400" algn="l">
              <a:spcBef>
                <a:spcPts val="135"/>
              </a:spcBef>
              <a:spcAft>
                <a:spcPts val="0"/>
              </a:spcAft>
              <a:buClr>
                <a:schemeClr val="dk1"/>
              </a:buClr>
              <a:buSzPts val="675"/>
              <a:buNone/>
              <a:defRPr sz="675"/>
            </a:lvl7pPr>
            <a:lvl8pPr indent="-228600" lvl="7" marL="3657600" algn="l">
              <a:spcBef>
                <a:spcPts val="135"/>
              </a:spcBef>
              <a:spcAft>
                <a:spcPts val="0"/>
              </a:spcAft>
              <a:buClr>
                <a:schemeClr val="dk1"/>
              </a:buClr>
              <a:buSzPts val="675"/>
              <a:buNone/>
              <a:defRPr sz="675"/>
            </a:lvl8pPr>
            <a:lvl9pPr indent="-228600" lvl="8" marL="4114800" algn="l">
              <a:spcBef>
                <a:spcPts val="135"/>
              </a:spcBef>
              <a:spcAft>
                <a:spcPts val="0"/>
              </a:spcAft>
              <a:buClr>
                <a:schemeClr val="dk1"/>
              </a:buClr>
              <a:buSzPts val="675"/>
              <a:buNone/>
              <a:defRPr sz="675"/>
            </a:lvl9pPr>
          </a:lstStyle>
          <a:p/>
        </p:txBody>
      </p:sp>
      <p:sp>
        <p:nvSpPr>
          <p:cNvPr id="383" name="Google Shape;383;p196"/>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4" name="Google Shape;384;p196"/>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5" name="Google Shape;385;p196"/>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386" name="Shape 386"/>
        <p:cNvGrpSpPr/>
        <p:nvPr/>
      </p:nvGrpSpPr>
      <p:grpSpPr>
        <a:xfrm>
          <a:off x="0" y="0"/>
          <a:ext cx="0" cy="0"/>
          <a:chOff x="0" y="0"/>
          <a:chExt cx="0" cy="0"/>
        </a:xfrm>
      </p:grpSpPr>
      <p:sp>
        <p:nvSpPr>
          <p:cNvPr id="387" name="Google Shape;387;p19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8" name="Google Shape;388;p197"/>
          <p:cNvSpPr txBox="1"/>
          <p:nvPr>
            <p:ph idx="1" type="body"/>
          </p:nvPr>
        </p:nvSpPr>
        <p:spPr>
          <a:xfrm rot="5400000">
            <a:off x="1981200" y="-457200"/>
            <a:ext cx="5181600" cy="82296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89" name="Google Shape;389;p197"/>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0" name="Google Shape;390;p197"/>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1" name="Google Shape;391;p197"/>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392" name="Shape 392"/>
        <p:cNvGrpSpPr/>
        <p:nvPr/>
      </p:nvGrpSpPr>
      <p:grpSpPr>
        <a:xfrm>
          <a:off x="0" y="0"/>
          <a:ext cx="0" cy="0"/>
          <a:chOff x="0" y="0"/>
          <a:chExt cx="0" cy="0"/>
        </a:xfrm>
      </p:grpSpPr>
      <p:sp>
        <p:nvSpPr>
          <p:cNvPr id="393" name="Google Shape;393;p198"/>
          <p:cNvSpPr txBox="1"/>
          <p:nvPr>
            <p:ph type="title"/>
          </p:nvPr>
        </p:nvSpPr>
        <p:spPr>
          <a:xfrm rot="5400000">
            <a:off x="4732338" y="2171703"/>
            <a:ext cx="5851525" cy="20574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4" name="Google Shape;394;p198"/>
          <p:cNvSpPr txBox="1"/>
          <p:nvPr>
            <p:ph idx="1" type="body"/>
          </p:nvPr>
        </p:nvSpPr>
        <p:spPr>
          <a:xfrm rot="5400000">
            <a:off x="541338" y="190502"/>
            <a:ext cx="5851525"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dk1"/>
              </a:buClr>
              <a:buSzPts val="1800"/>
              <a:buChar char="–"/>
              <a:defRPr/>
            </a:lvl4pPr>
            <a:lvl5pPr indent="-342900" lvl="4" marL="2286000" algn="l">
              <a:spcBef>
                <a:spcPts val="360"/>
              </a:spcBef>
              <a:spcAft>
                <a:spcPts val="0"/>
              </a:spcAft>
              <a:buClr>
                <a:schemeClr val="dk1"/>
              </a:buClr>
              <a:buSzPts val="1800"/>
              <a:buChar char="»"/>
              <a:defRPr/>
            </a:lvl5pPr>
            <a:lvl6pPr indent="-342900" lvl="5" marL="2743200" algn="l">
              <a:spcBef>
                <a:spcPts val="360"/>
              </a:spcBef>
              <a:spcAft>
                <a:spcPts val="0"/>
              </a:spcAft>
              <a:buClr>
                <a:schemeClr val="dk1"/>
              </a:buClr>
              <a:buSzPts val="1800"/>
              <a:buChar char="•"/>
              <a:defRPr/>
            </a:lvl6pPr>
            <a:lvl7pPr indent="-342900" lvl="6" marL="3200400" algn="l">
              <a:spcBef>
                <a:spcPts val="360"/>
              </a:spcBef>
              <a:spcAft>
                <a:spcPts val="0"/>
              </a:spcAft>
              <a:buClr>
                <a:schemeClr val="dk1"/>
              </a:buClr>
              <a:buSzPts val="1800"/>
              <a:buChar char="•"/>
              <a:defRPr/>
            </a:lvl7pPr>
            <a:lvl8pPr indent="-342900" lvl="7" marL="3657600" algn="l">
              <a:spcBef>
                <a:spcPts val="360"/>
              </a:spcBef>
              <a:spcAft>
                <a:spcPts val="0"/>
              </a:spcAft>
              <a:buClr>
                <a:schemeClr val="dk1"/>
              </a:buClr>
              <a:buSzPts val="1800"/>
              <a:buChar char="•"/>
              <a:defRPr/>
            </a:lvl8pPr>
            <a:lvl9pPr indent="-342900" lvl="8" marL="4114800" algn="l">
              <a:spcBef>
                <a:spcPts val="360"/>
              </a:spcBef>
              <a:spcAft>
                <a:spcPts val="0"/>
              </a:spcAft>
              <a:buClr>
                <a:schemeClr val="dk1"/>
              </a:buClr>
              <a:buSzPts val="1800"/>
              <a:buChar char="•"/>
              <a:defRPr/>
            </a:lvl9pPr>
          </a:lstStyle>
          <a:p/>
        </p:txBody>
      </p:sp>
      <p:sp>
        <p:nvSpPr>
          <p:cNvPr id="395" name="Google Shape;395;p198"/>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6" name="Google Shape;396;p198"/>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97" name="Google Shape;397;p198"/>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spcAft>
                <a:spcPts val="0"/>
              </a:spcAft>
              <a:buNone/>
              <a:defRPr sz="900">
                <a:solidFill>
                  <a:srgbClr val="898989"/>
                </a:solidFill>
                <a:latin typeface="Calibri"/>
                <a:ea typeface="Calibri"/>
                <a:cs typeface="Calibri"/>
                <a:sym typeface="Calibri"/>
              </a:defRPr>
            </a:lvl1pPr>
            <a:lvl2pPr indent="0" lvl="1" marL="0" marR="0" algn="r">
              <a:spcBef>
                <a:spcPts val="0"/>
              </a:spcBef>
              <a:spcAft>
                <a:spcPts val="0"/>
              </a:spcAft>
              <a:buNone/>
              <a:defRPr sz="900">
                <a:solidFill>
                  <a:srgbClr val="898989"/>
                </a:solidFill>
                <a:latin typeface="Calibri"/>
                <a:ea typeface="Calibri"/>
                <a:cs typeface="Calibri"/>
                <a:sym typeface="Calibri"/>
              </a:defRPr>
            </a:lvl2pPr>
            <a:lvl3pPr indent="0" lvl="2" marL="0" marR="0" algn="r">
              <a:spcBef>
                <a:spcPts val="0"/>
              </a:spcBef>
              <a:spcAft>
                <a:spcPts val="0"/>
              </a:spcAft>
              <a:buNone/>
              <a:defRPr sz="900">
                <a:solidFill>
                  <a:srgbClr val="898989"/>
                </a:solidFill>
                <a:latin typeface="Calibri"/>
                <a:ea typeface="Calibri"/>
                <a:cs typeface="Calibri"/>
                <a:sym typeface="Calibri"/>
              </a:defRPr>
            </a:lvl3pPr>
            <a:lvl4pPr indent="0" lvl="3" marL="0" marR="0" algn="r">
              <a:spcBef>
                <a:spcPts val="0"/>
              </a:spcBef>
              <a:spcAft>
                <a:spcPts val="0"/>
              </a:spcAft>
              <a:buNone/>
              <a:defRPr sz="900">
                <a:solidFill>
                  <a:srgbClr val="898989"/>
                </a:solidFill>
                <a:latin typeface="Calibri"/>
                <a:ea typeface="Calibri"/>
                <a:cs typeface="Calibri"/>
                <a:sym typeface="Calibri"/>
              </a:defRPr>
            </a:lvl4pPr>
            <a:lvl5pPr indent="0" lvl="4" marL="0" marR="0" algn="r">
              <a:spcBef>
                <a:spcPts val="0"/>
              </a:spcBef>
              <a:spcAft>
                <a:spcPts val="0"/>
              </a:spcAft>
              <a:buNone/>
              <a:defRPr sz="900">
                <a:solidFill>
                  <a:srgbClr val="898989"/>
                </a:solidFill>
                <a:latin typeface="Calibri"/>
                <a:ea typeface="Calibri"/>
                <a:cs typeface="Calibri"/>
                <a:sym typeface="Calibri"/>
              </a:defRPr>
            </a:lvl5pPr>
            <a:lvl6pPr indent="0" lvl="5" marL="0" marR="0" algn="r">
              <a:spcBef>
                <a:spcPts val="0"/>
              </a:spcBef>
              <a:spcAft>
                <a:spcPts val="0"/>
              </a:spcAft>
              <a:buNone/>
              <a:defRPr sz="900">
                <a:solidFill>
                  <a:srgbClr val="898989"/>
                </a:solidFill>
                <a:latin typeface="Calibri"/>
                <a:ea typeface="Calibri"/>
                <a:cs typeface="Calibri"/>
                <a:sym typeface="Calibri"/>
              </a:defRPr>
            </a:lvl6pPr>
            <a:lvl7pPr indent="0" lvl="6" marL="0" marR="0" algn="r">
              <a:spcBef>
                <a:spcPts val="0"/>
              </a:spcBef>
              <a:spcAft>
                <a:spcPts val="0"/>
              </a:spcAft>
              <a:buNone/>
              <a:defRPr sz="900">
                <a:solidFill>
                  <a:srgbClr val="898989"/>
                </a:solidFill>
                <a:latin typeface="Calibri"/>
                <a:ea typeface="Calibri"/>
                <a:cs typeface="Calibri"/>
                <a:sym typeface="Calibri"/>
              </a:defRPr>
            </a:lvl7pPr>
            <a:lvl8pPr indent="0" lvl="7" marL="0" marR="0" algn="r">
              <a:spcBef>
                <a:spcPts val="0"/>
              </a:spcBef>
              <a:spcAft>
                <a:spcPts val="0"/>
              </a:spcAft>
              <a:buNone/>
              <a:defRPr sz="900">
                <a:solidFill>
                  <a:srgbClr val="898989"/>
                </a:solidFill>
                <a:latin typeface="Calibri"/>
                <a:ea typeface="Calibri"/>
                <a:cs typeface="Calibri"/>
                <a:sym typeface="Calibri"/>
              </a:defRPr>
            </a:lvl8pPr>
            <a:lvl9pPr indent="0" lvl="8" marL="0" marR="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3" Type="http://schemas.openxmlformats.org/officeDocument/2006/relationships/theme" Target="../theme/theme3.xml"/><Relationship Id="rId12" Type="http://schemas.openxmlformats.org/officeDocument/2006/relationships/slideLayout" Target="../slideLayouts/slideLayout23.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4.xml"/><Relationship Id="rId10" Type="http://schemas.openxmlformats.org/officeDocument/2006/relationships/slideLayout" Target="../slideLayouts/slideLayout33.xml"/><Relationship Id="rId13" Type="http://schemas.openxmlformats.org/officeDocument/2006/relationships/theme" Target="../theme/theme5.xml"/><Relationship Id="rId12" Type="http://schemas.openxmlformats.org/officeDocument/2006/relationships/slideLayout" Target="../slideLayouts/slideLayout35.xml"/><Relationship Id="rId1" Type="http://schemas.openxmlformats.org/officeDocument/2006/relationships/slideLayout" Target="../slideLayouts/slideLayout24.xml"/><Relationship Id="rId2" Type="http://schemas.openxmlformats.org/officeDocument/2006/relationships/slideLayout" Target="../slideLayouts/slideLayout25.xml"/><Relationship Id="rId3" Type="http://schemas.openxmlformats.org/officeDocument/2006/relationships/slideLayout" Target="../slideLayouts/slideLayout26.xml"/><Relationship Id="rId4" Type="http://schemas.openxmlformats.org/officeDocument/2006/relationships/slideLayout" Target="../slideLayouts/slideLayout27.xml"/><Relationship Id="rId9" Type="http://schemas.openxmlformats.org/officeDocument/2006/relationships/slideLayout" Target="../slideLayouts/slideLayout32.xml"/><Relationship Id="rId5" Type="http://schemas.openxmlformats.org/officeDocument/2006/relationships/slideLayout" Target="../slideLayouts/slideLayout28.xml"/><Relationship Id="rId6" Type="http://schemas.openxmlformats.org/officeDocument/2006/relationships/slideLayout" Target="../slideLayouts/slideLayout29.xml"/><Relationship Id="rId7" Type="http://schemas.openxmlformats.org/officeDocument/2006/relationships/slideLayout" Target="../slideLayouts/slideLayout30.xml"/><Relationship Id="rId8"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6.xml"/><Relationship Id="rId10" Type="http://schemas.openxmlformats.org/officeDocument/2006/relationships/slideLayout" Target="../slideLayouts/slideLayout45.xml"/><Relationship Id="rId12" Type="http://schemas.openxmlformats.org/officeDocument/2006/relationships/theme" Target="../theme/theme6.xml"/><Relationship Id="rId1" Type="http://schemas.openxmlformats.org/officeDocument/2006/relationships/slideLayout" Target="../slideLayouts/slideLayout36.xml"/><Relationship Id="rId2" Type="http://schemas.openxmlformats.org/officeDocument/2006/relationships/slideLayout" Target="../slideLayouts/slideLayout37.xml"/><Relationship Id="rId3" Type="http://schemas.openxmlformats.org/officeDocument/2006/relationships/slideLayout" Target="../slideLayouts/slideLayout38.xml"/><Relationship Id="rId4" Type="http://schemas.openxmlformats.org/officeDocument/2006/relationships/slideLayout" Target="../slideLayouts/slideLayout39.xml"/><Relationship Id="rId9" Type="http://schemas.openxmlformats.org/officeDocument/2006/relationships/slideLayout" Target="../slideLayouts/slideLayout44.xml"/><Relationship Id="rId5" Type="http://schemas.openxmlformats.org/officeDocument/2006/relationships/slideLayout" Target="../slideLayouts/slideLayout40.xml"/><Relationship Id="rId6" Type="http://schemas.openxmlformats.org/officeDocument/2006/relationships/slideLayout" Target="../slideLayouts/slideLayout41.xml"/><Relationship Id="rId7" Type="http://schemas.openxmlformats.org/officeDocument/2006/relationships/slideLayout" Target="../slideLayouts/slideLayout42.xml"/><Relationship Id="rId8"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7.xml"/><Relationship Id="rId10" Type="http://schemas.openxmlformats.org/officeDocument/2006/relationships/slideLayout" Target="../slideLayouts/slideLayout56.xml"/><Relationship Id="rId12" Type="http://schemas.openxmlformats.org/officeDocument/2006/relationships/theme" Target="../theme/theme2.xml"/><Relationship Id="rId1" Type="http://schemas.openxmlformats.org/officeDocument/2006/relationships/slideLayout" Target="../slideLayouts/slideLayout47.xml"/><Relationship Id="rId2" Type="http://schemas.openxmlformats.org/officeDocument/2006/relationships/slideLayout" Target="../slideLayouts/slideLayout48.xml"/><Relationship Id="rId3" Type="http://schemas.openxmlformats.org/officeDocument/2006/relationships/slideLayout" Target="../slideLayouts/slideLayout49.xml"/><Relationship Id="rId4" Type="http://schemas.openxmlformats.org/officeDocument/2006/relationships/slideLayout" Target="../slideLayouts/slideLayout50.xml"/><Relationship Id="rId9" Type="http://schemas.openxmlformats.org/officeDocument/2006/relationships/slideLayout" Target="../slideLayouts/slideLayout55.xml"/><Relationship Id="rId5" Type="http://schemas.openxmlformats.org/officeDocument/2006/relationships/slideLayout" Target="../slideLayouts/slideLayout51.xml"/><Relationship Id="rId6" Type="http://schemas.openxmlformats.org/officeDocument/2006/relationships/slideLayout" Target="../slideLayouts/slideLayout52.xml"/><Relationship Id="rId7" Type="http://schemas.openxmlformats.org/officeDocument/2006/relationships/slideLayout" Target="../slideLayouts/slideLayout53.xml"/><Relationship Id="rId8"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3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1" name="Google Shape;11;p137"/>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3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3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3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b="0" i="0" sz="1200" u="none" cap="none" strike="noStrike">
                <a:solidFill>
                  <a:srgbClr val="888888"/>
                </a:solidFill>
                <a:latin typeface="Calibri"/>
                <a:ea typeface="Calibri"/>
                <a:cs typeface="Calibri"/>
                <a:sym typeface="Calibri"/>
              </a:defRPr>
            </a:lvl1pPr>
            <a:lvl2pPr indent="0" lvl="1" marL="0" marR="0" rtl="0" algn="r">
              <a:spcBef>
                <a:spcPts val="0"/>
              </a:spcBef>
              <a:spcAft>
                <a:spcPts val="0"/>
              </a:spcAft>
              <a:buNone/>
              <a:defRPr b="0" i="0" sz="1200" u="none" cap="none" strike="noStrike">
                <a:solidFill>
                  <a:srgbClr val="888888"/>
                </a:solidFill>
                <a:latin typeface="Calibri"/>
                <a:ea typeface="Calibri"/>
                <a:cs typeface="Calibri"/>
                <a:sym typeface="Calibri"/>
              </a:defRPr>
            </a:lvl2pPr>
            <a:lvl3pPr indent="0" lvl="2" marL="0" marR="0" rtl="0" algn="r">
              <a:spcBef>
                <a:spcPts val="0"/>
              </a:spcBef>
              <a:spcAft>
                <a:spcPts val="0"/>
              </a:spcAft>
              <a:buNone/>
              <a:defRPr b="0" i="0" sz="1200" u="none" cap="none" strike="noStrike">
                <a:solidFill>
                  <a:srgbClr val="888888"/>
                </a:solidFill>
                <a:latin typeface="Calibri"/>
                <a:ea typeface="Calibri"/>
                <a:cs typeface="Calibri"/>
                <a:sym typeface="Calibri"/>
              </a:defRPr>
            </a:lvl3pPr>
            <a:lvl4pPr indent="0" lvl="3" marL="0" marR="0" rtl="0" algn="r">
              <a:spcBef>
                <a:spcPts val="0"/>
              </a:spcBef>
              <a:spcAft>
                <a:spcPts val="0"/>
              </a:spcAft>
              <a:buNone/>
              <a:defRPr b="0" i="0" sz="1200" u="none" cap="none" strike="noStrike">
                <a:solidFill>
                  <a:srgbClr val="888888"/>
                </a:solidFill>
                <a:latin typeface="Calibri"/>
                <a:ea typeface="Calibri"/>
                <a:cs typeface="Calibri"/>
                <a:sym typeface="Calibri"/>
              </a:defRPr>
            </a:lvl4pPr>
            <a:lvl5pPr indent="0" lvl="4" marL="0" marR="0" rtl="0" algn="r">
              <a:spcBef>
                <a:spcPts val="0"/>
              </a:spcBef>
              <a:spcAft>
                <a:spcPts val="0"/>
              </a:spcAft>
              <a:buNone/>
              <a:defRPr b="0" i="0" sz="1200" u="none" cap="none" strike="noStrike">
                <a:solidFill>
                  <a:srgbClr val="888888"/>
                </a:solidFill>
                <a:latin typeface="Calibri"/>
                <a:ea typeface="Calibri"/>
                <a:cs typeface="Calibri"/>
                <a:sym typeface="Calibri"/>
              </a:defRPr>
            </a:lvl5pPr>
            <a:lvl6pPr indent="0" lvl="5" marL="0" marR="0" rtl="0" algn="r">
              <a:spcBef>
                <a:spcPts val="0"/>
              </a:spcBef>
              <a:spcAft>
                <a:spcPts val="0"/>
              </a:spcAft>
              <a:buNone/>
              <a:defRPr b="0" i="0" sz="1200" u="none" cap="none" strike="noStrike">
                <a:solidFill>
                  <a:srgbClr val="888888"/>
                </a:solidFill>
                <a:latin typeface="Calibri"/>
                <a:ea typeface="Calibri"/>
                <a:cs typeface="Calibri"/>
                <a:sym typeface="Calibri"/>
              </a:defRPr>
            </a:lvl6pPr>
            <a:lvl7pPr indent="0" lvl="6" marL="0" marR="0" rtl="0" algn="r">
              <a:spcBef>
                <a:spcPts val="0"/>
              </a:spcBef>
              <a:spcAft>
                <a:spcPts val="0"/>
              </a:spcAft>
              <a:buNone/>
              <a:defRPr b="0" i="0" sz="1200" u="none" cap="none" strike="noStrike">
                <a:solidFill>
                  <a:srgbClr val="888888"/>
                </a:solidFill>
                <a:latin typeface="Calibri"/>
                <a:ea typeface="Calibri"/>
                <a:cs typeface="Calibri"/>
                <a:sym typeface="Calibri"/>
              </a:defRPr>
            </a:lvl7pPr>
            <a:lvl8pPr indent="0" lvl="7" marL="0" marR="0" rtl="0" algn="r">
              <a:spcBef>
                <a:spcPts val="0"/>
              </a:spcBef>
              <a:spcAft>
                <a:spcPts val="0"/>
              </a:spcAft>
              <a:buNone/>
              <a:defRPr b="0" i="0" sz="1200" u="none" cap="none" strike="noStrike">
                <a:solidFill>
                  <a:srgbClr val="888888"/>
                </a:solidFill>
                <a:latin typeface="Calibri"/>
                <a:ea typeface="Calibri"/>
                <a:cs typeface="Calibri"/>
                <a:sym typeface="Calibri"/>
              </a:defRPr>
            </a:lvl8pPr>
            <a:lvl9pPr indent="0" lvl="8" marL="0" marR="0" rtl="0" algn="r">
              <a:spcBef>
                <a:spcPts val="0"/>
              </a:spcBef>
              <a:spcAft>
                <a:spcPts val="0"/>
              </a:spcAft>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84" name="Shape 84"/>
        <p:cNvGrpSpPr/>
        <p:nvPr/>
      </p:nvGrpSpPr>
      <p:grpSpPr>
        <a:xfrm>
          <a:off x="0" y="0"/>
          <a:ext cx="0" cy="0"/>
          <a:chOff x="0" y="0"/>
          <a:chExt cx="0" cy="0"/>
        </a:xfrm>
      </p:grpSpPr>
      <p:sp>
        <p:nvSpPr>
          <p:cNvPr id="85" name="Google Shape;85;p14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86" name="Google Shape;86;p140"/>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140"/>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4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14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98989"/>
                </a:solidFill>
                <a:latin typeface="Calibri"/>
                <a:ea typeface="Calibri"/>
                <a:cs typeface="Calibri"/>
                <a:sym typeface="Calibri"/>
              </a:defRPr>
            </a:lvl1pPr>
            <a:lvl2pPr indent="0" lvl="1" marL="0" marR="0" rtl="0" algn="r">
              <a:spcBef>
                <a:spcPts val="0"/>
              </a:spcBef>
              <a:spcAft>
                <a:spcPts val="0"/>
              </a:spcAft>
              <a:buNone/>
              <a:defRPr sz="1200">
                <a:solidFill>
                  <a:srgbClr val="898989"/>
                </a:solidFill>
                <a:latin typeface="Calibri"/>
                <a:ea typeface="Calibri"/>
                <a:cs typeface="Calibri"/>
                <a:sym typeface="Calibri"/>
              </a:defRPr>
            </a:lvl2pPr>
            <a:lvl3pPr indent="0" lvl="2" marL="0" marR="0" rtl="0" algn="r">
              <a:spcBef>
                <a:spcPts val="0"/>
              </a:spcBef>
              <a:spcAft>
                <a:spcPts val="0"/>
              </a:spcAft>
              <a:buNone/>
              <a:defRPr sz="1200">
                <a:solidFill>
                  <a:srgbClr val="898989"/>
                </a:solidFill>
                <a:latin typeface="Calibri"/>
                <a:ea typeface="Calibri"/>
                <a:cs typeface="Calibri"/>
                <a:sym typeface="Calibri"/>
              </a:defRPr>
            </a:lvl3pPr>
            <a:lvl4pPr indent="0" lvl="3" marL="0" marR="0" rtl="0" algn="r">
              <a:spcBef>
                <a:spcPts val="0"/>
              </a:spcBef>
              <a:spcAft>
                <a:spcPts val="0"/>
              </a:spcAft>
              <a:buNone/>
              <a:defRPr sz="1200">
                <a:solidFill>
                  <a:srgbClr val="898989"/>
                </a:solidFill>
                <a:latin typeface="Calibri"/>
                <a:ea typeface="Calibri"/>
                <a:cs typeface="Calibri"/>
                <a:sym typeface="Calibri"/>
              </a:defRPr>
            </a:lvl4pPr>
            <a:lvl5pPr indent="0" lvl="4" marL="0" marR="0" rtl="0" algn="r">
              <a:spcBef>
                <a:spcPts val="0"/>
              </a:spcBef>
              <a:spcAft>
                <a:spcPts val="0"/>
              </a:spcAft>
              <a:buNone/>
              <a:defRPr sz="1200">
                <a:solidFill>
                  <a:srgbClr val="898989"/>
                </a:solidFill>
                <a:latin typeface="Calibri"/>
                <a:ea typeface="Calibri"/>
                <a:cs typeface="Calibri"/>
                <a:sym typeface="Calibri"/>
              </a:defRPr>
            </a:lvl5pPr>
            <a:lvl6pPr indent="0" lvl="5" marL="0" marR="0" rtl="0" algn="r">
              <a:spcBef>
                <a:spcPts val="0"/>
              </a:spcBef>
              <a:spcAft>
                <a:spcPts val="0"/>
              </a:spcAft>
              <a:buNone/>
              <a:defRPr sz="1200">
                <a:solidFill>
                  <a:srgbClr val="898989"/>
                </a:solidFill>
                <a:latin typeface="Calibri"/>
                <a:ea typeface="Calibri"/>
                <a:cs typeface="Calibri"/>
                <a:sym typeface="Calibri"/>
              </a:defRPr>
            </a:lvl6pPr>
            <a:lvl7pPr indent="0" lvl="6" marL="0" marR="0" rtl="0" algn="r">
              <a:spcBef>
                <a:spcPts val="0"/>
              </a:spcBef>
              <a:spcAft>
                <a:spcPts val="0"/>
              </a:spcAft>
              <a:buNone/>
              <a:defRPr sz="1200">
                <a:solidFill>
                  <a:srgbClr val="898989"/>
                </a:solidFill>
                <a:latin typeface="Calibri"/>
                <a:ea typeface="Calibri"/>
                <a:cs typeface="Calibri"/>
                <a:sym typeface="Calibri"/>
              </a:defRPr>
            </a:lvl7pPr>
            <a:lvl8pPr indent="0" lvl="7" marL="0" marR="0" rtl="0" algn="r">
              <a:spcBef>
                <a:spcPts val="0"/>
              </a:spcBef>
              <a:spcAft>
                <a:spcPts val="0"/>
              </a:spcAft>
              <a:buNone/>
              <a:defRPr sz="1200">
                <a:solidFill>
                  <a:srgbClr val="898989"/>
                </a:solidFill>
                <a:latin typeface="Calibri"/>
                <a:ea typeface="Calibri"/>
                <a:cs typeface="Calibri"/>
                <a:sym typeface="Calibri"/>
              </a:defRPr>
            </a:lvl8pPr>
            <a:lvl9pPr indent="0" lvl="8" marL="0" marR="0" rtl="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66" name="Shape 166"/>
        <p:cNvGrpSpPr/>
        <p:nvPr/>
      </p:nvGrpSpPr>
      <p:grpSpPr>
        <a:xfrm>
          <a:off x="0" y="0"/>
          <a:ext cx="0" cy="0"/>
          <a:chOff x="0" y="0"/>
          <a:chExt cx="0" cy="0"/>
        </a:xfrm>
      </p:grpSpPr>
      <p:sp>
        <p:nvSpPr>
          <p:cNvPr id="167" name="Google Shape;167;p14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168" name="Google Shape;168;p147"/>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69" name="Google Shape;169;p147"/>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0" name="Google Shape;170;p14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71" name="Google Shape;171;p14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98989"/>
                </a:solidFill>
                <a:latin typeface="Calibri"/>
                <a:ea typeface="Calibri"/>
                <a:cs typeface="Calibri"/>
                <a:sym typeface="Calibri"/>
              </a:defRPr>
            </a:lvl1pPr>
            <a:lvl2pPr indent="0" lvl="1" marL="0" marR="0" rtl="0" algn="r">
              <a:spcBef>
                <a:spcPts val="0"/>
              </a:spcBef>
              <a:spcAft>
                <a:spcPts val="0"/>
              </a:spcAft>
              <a:buNone/>
              <a:defRPr sz="1200">
                <a:solidFill>
                  <a:srgbClr val="898989"/>
                </a:solidFill>
                <a:latin typeface="Calibri"/>
                <a:ea typeface="Calibri"/>
                <a:cs typeface="Calibri"/>
                <a:sym typeface="Calibri"/>
              </a:defRPr>
            </a:lvl2pPr>
            <a:lvl3pPr indent="0" lvl="2" marL="0" marR="0" rtl="0" algn="r">
              <a:spcBef>
                <a:spcPts val="0"/>
              </a:spcBef>
              <a:spcAft>
                <a:spcPts val="0"/>
              </a:spcAft>
              <a:buNone/>
              <a:defRPr sz="1200">
                <a:solidFill>
                  <a:srgbClr val="898989"/>
                </a:solidFill>
                <a:latin typeface="Calibri"/>
                <a:ea typeface="Calibri"/>
                <a:cs typeface="Calibri"/>
                <a:sym typeface="Calibri"/>
              </a:defRPr>
            </a:lvl3pPr>
            <a:lvl4pPr indent="0" lvl="3" marL="0" marR="0" rtl="0" algn="r">
              <a:spcBef>
                <a:spcPts val="0"/>
              </a:spcBef>
              <a:spcAft>
                <a:spcPts val="0"/>
              </a:spcAft>
              <a:buNone/>
              <a:defRPr sz="1200">
                <a:solidFill>
                  <a:srgbClr val="898989"/>
                </a:solidFill>
                <a:latin typeface="Calibri"/>
                <a:ea typeface="Calibri"/>
                <a:cs typeface="Calibri"/>
                <a:sym typeface="Calibri"/>
              </a:defRPr>
            </a:lvl4pPr>
            <a:lvl5pPr indent="0" lvl="4" marL="0" marR="0" rtl="0" algn="r">
              <a:spcBef>
                <a:spcPts val="0"/>
              </a:spcBef>
              <a:spcAft>
                <a:spcPts val="0"/>
              </a:spcAft>
              <a:buNone/>
              <a:defRPr sz="1200">
                <a:solidFill>
                  <a:srgbClr val="898989"/>
                </a:solidFill>
                <a:latin typeface="Calibri"/>
                <a:ea typeface="Calibri"/>
                <a:cs typeface="Calibri"/>
                <a:sym typeface="Calibri"/>
              </a:defRPr>
            </a:lvl5pPr>
            <a:lvl6pPr indent="0" lvl="5" marL="0" marR="0" rtl="0" algn="r">
              <a:spcBef>
                <a:spcPts val="0"/>
              </a:spcBef>
              <a:spcAft>
                <a:spcPts val="0"/>
              </a:spcAft>
              <a:buNone/>
              <a:defRPr sz="1200">
                <a:solidFill>
                  <a:srgbClr val="898989"/>
                </a:solidFill>
                <a:latin typeface="Calibri"/>
                <a:ea typeface="Calibri"/>
                <a:cs typeface="Calibri"/>
                <a:sym typeface="Calibri"/>
              </a:defRPr>
            </a:lvl6pPr>
            <a:lvl7pPr indent="0" lvl="6" marL="0" marR="0" rtl="0" algn="r">
              <a:spcBef>
                <a:spcPts val="0"/>
              </a:spcBef>
              <a:spcAft>
                <a:spcPts val="0"/>
              </a:spcAft>
              <a:buNone/>
              <a:defRPr sz="1200">
                <a:solidFill>
                  <a:srgbClr val="898989"/>
                </a:solidFill>
                <a:latin typeface="Calibri"/>
                <a:ea typeface="Calibri"/>
                <a:cs typeface="Calibri"/>
                <a:sym typeface="Calibri"/>
              </a:defRPr>
            </a:lvl7pPr>
            <a:lvl8pPr indent="0" lvl="7" marL="0" marR="0" rtl="0" algn="r">
              <a:spcBef>
                <a:spcPts val="0"/>
              </a:spcBef>
              <a:spcAft>
                <a:spcPts val="0"/>
              </a:spcAft>
              <a:buNone/>
              <a:defRPr sz="1200">
                <a:solidFill>
                  <a:srgbClr val="898989"/>
                </a:solidFill>
                <a:latin typeface="Calibri"/>
                <a:ea typeface="Calibri"/>
                <a:cs typeface="Calibri"/>
                <a:sym typeface="Calibri"/>
              </a:defRPr>
            </a:lvl8pPr>
            <a:lvl9pPr indent="0" lvl="8" marL="0" marR="0" rtl="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 id="2147483685"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48" name="Shape 248"/>
        <p:cNvGrpSpPr/>
        <p:nvPr/>
      </p:nvGrpSpPr>
      <p:grpSpPr>
        <a:xfrm>
          <a:off x="0" y="0"/>
          <a:ext cx="0" cy="0"/>
          <a:chOff x="0" y="0"/>
          <a:chExt cx="0" cy="0"/>
        </a:xfrm>
      </p:grpSpPr>
      <p:sp>
        <p:nvSpPr>
          <p:cNvPr id="249" name="Google Shape;249;p14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3600" u="none" cap="none" strike="noStrike">
                <a:solidFill>
                  <a:schemeClr val="dk1"/>
                </a:solidFill>
                <a:latin typeface="Calibri"/>
                <a:ea typeface="Calibri"/>
                <a:cs typeface="Calibri"/>
                <a:sym typeface="Calibri"/>
              </a:defRPr>
            </a:lvl9pPr>
          </a:lstStyle>
          <a:p/>
        </p:txBody>
      </p:sp>
      <p:sp>
        <p:nvSpPr>
          <p:cNvPr id="250" name="Google Shape;250;p149"/>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51" name="Google Shape;251;p149"/>
          <p:cNvSpPr txBox="1"/>
          <p:nvPr>
            <p:ph idx="10" type="dt"/>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2" name="Google Shape;252;p14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3" name="Google Shape;253;p14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1200">
                <a:solidFill>
                  <a:srgbClr val="898989"/>
                </a:solidFill>
                <a:latin typeface="Calibri"/>
                <a:ea typeface="Calibri"/>
                <a:cs typeface="Calibri"/>
                <a:sym typeface="Calibri"/>
              </a:defRPr>
            </a:lvl1pPr>
            <a:lvl2pPr indent="0" lvl="1" marL="0" marR="0" rtl="0" algn="r">
              <a:spcBef>
                <a:spcPts val="0"/>
              </a:spcBef>
              <a:spcAft>
                <a:spcPts val="0"/>
              </a:spcAft>
              <a:buNone/>
              <a:defRPr sz="1200">
                <a:solidFill>
                  <a:srgbClr val="898989"/>
                </a:solidFill>
                <a:latin typeface="Calibri"/>
                <a:ea typeface="Calibri"/>
                <a:cs typeface="Calibri"/>
                <a:sym typeface="Calibri"/>
              </a:defRPr>
            </a:lvl2pPr>
            <a:lvl3pPr indent="0" lvl="2" marL="0" marR="0" rtl="0" algn="r">
              <a:spcBef>
                <a:spcPts val="0"/>
              </a:spcBef>
              <a:spcAft>
                <a:spcPts val="0"/>
              </a:spcAft>
              <a:buNone/>
              <a:defRPr sz="1200">
                <a:solidFill>
                  <a:srgbClr val="898989"/>
                </a:solidFill>
                <a:latin typeface="Calibri"/>
                <a:ea typeface="Calibri"/>
                <a:cs typeface="Calibri"/>
                <a:sym typeface="Calibri"/>
              </a:defRPr>
            </a:lvl3pPr>
            <a:lvl4pPr indent="0" lvl="3" marL="0" marR="0" rtl="0" algn="r">
              <a:spcBef>
                <a:spcPts val="0"/>
              </a:spcBef>
              <a:spcAft>
                <a:spcPts val="0"/>
              </a:spcAft>
              <a:buNone/>
              <a:defRPr sz="1200">
                <a:solidFill>
                  <a:srgbClr val="898989"/>
                </a:solidFill>
                <a:latin typeface="Calibri"/>
                <a:ea typeface="Calibri"/>
                <a:cs typeface="Calibri"/>
                <a:sym typeface="Calibri"/>
              </a:defRPr>
            </a:lvl4pPr>
            <a:lvl5pPr indent="0" lvl="4" marL="0" marR="0" rtl="0" algn="r">
              <a:spcBef>
                <a:spcPts val="0"/>
              </a:spcBef>
              <a:spcAft>
                <a:spcPts val="0"/>
              </a:spcAft>
              <a:buNone/>
              <a:defRPr sz="1200">
                <a:solidFill>
                  <a:srgbClr val="898989"/>
                </a:solidFill>
                <a:latin typeface="Calibri"/>
                <a:ea typeface="Calibri"/>
                <a:cs typeface="Calibri"/>
                <a:sym typeface="Calibri"/>
              </a:defRPr>
            </a:lvl5pPr>
            <a:lvl6pPr indent="0" lvl="5" marL="0" marR="0" rtl="0" algn="r">
              <a:spcBef>
                <a:spcPts val="0"/>
              </a:spcBef>
              <a:spcAft>
                <a:spcPts val="0"/>
              </a:spcAft>
              <a:buNone/>
              <a:defRPr sz="1200">
                <a:solidFill>
                  <a:srgbClr val="898989"/>
                </a:solidFill>
                <a:latin typeface="Calibri"/>
                <a:ea typeface="Calibri"/>
                <a:cs typeface="Calibri"/>
                <a:sym typeface="Calibri"/>
              </a:defRPr>
            </a:lvl6pPr>
            <a:lvl7pPr indent="0" lvl="6" marL="0" marR="0" rtl="0" algn="r">
              <a:spcBef>
                <a:spcPts val="0"/>
              </a:spcBef>
              <a:spcAft>
                <a:spcPts val="0"/>
              </a:spcAft>
              <a:buNone/>
              <a:defRPr sz="1200">
                <a:solidFill>
                  <a:srgbClr val="898989"/>
                </a:solidFill>
                <a:latin typeface="Calibri"/>
                <a:ea typeface="Calibri"/>
                <a:cs typeface="Calibri"/>
                <a:sym typeface="Calibri"/>
              </a:defRPr>
            </a:lvl7pPr>
            <a:lvl8pPr indent="0" lvl="7" marL="0" marR="0" rtl="0" algn="r">
              <a:spcBef>
                <a:spcPts val="0"/>
              </a:spcBef>
              <a:spcAft>
                <a:spcPts val="0"/>
              </a:spcAft>
              <a:buNone/>
              <a:defRPr sz="1200">
                <a:solidFill>
                  <a:srgbClr val="898989"/>
                </a:solidFill>
                <a:latin typeface="Calibri"/>
                <a:ea typeface="Calibri"/>
                <a:cs typeface="Calibri"/>
                <a:sym typeface="Calibri"/>
              </a:defRPr>
            </a:lvl8pPr>
            <a:lvl9pPr indent="0" lvl="8" marL="0" marR="0" rtl="0" algn="r">
              <a:spcBef>
                <a:spcPts val="0"/>
              </a:spcBef>
              <a:spcAft>
                <a:spcPts val="0"/>
              </a:spcAft>
              <a:buNone/>
              <a:defRPr sz="12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23" name="Shape 323"/>
        <p:cNvGrpSpPr/>
        <p:nvPr/>
      </p:nvGrpSpPr>
      <p:grpSpPr>
        <a:xfrm>
          <a:off x="0" y="0"/>
          <a:ext cx="0" cy="0"/>
          <a:chOff x="0" y="0"/>
          <a:chExt cx="0" cy="0"/>
        </a:xfrm>
      </p:grpSpPr>
      <p:sp>
        <p:nvSpPr>
          <p:cNvPr id="324" name="Google Shape;324;p15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2700" u="none" cap="none" strike="noStrike">
                <a:solidFill>
                  <a:schemeClr val="dk1"/>
                </a:solidFill>
                <a:latin typeface="Calibri"/>
                <a:ea typeface="Calibri"/>
                <a:cs typeface="Calibri"/>
                <a:sym typeface="Calibri"/>
              </a:defRPr>
            </a:lvl9pPr>
          </a:lstStyle>
          <a:p/>
        </p:txBody>
      </p:sp>
      <p:sp>
        <p:nvSpPr>
          <p:cNvPr id="325" name="Google Shape;325;p151"/>
          <p:cNvSpPr txBox="1"/>
          <p:nvPr>
            <p:ph idx="1" type="body"/>
          </p:nvPr>
        </p:nvSpPr>
        <p:spPr>
          <a:xfrm>
            <a:off x="457200" y="1066800"/>
            <a:ext cx="8229600" cy="5181600"/>
          </a:xfrm>
          <a:prstGeom prst="rect">
            <a:avLst/>
          </a:prstGeom>
          <a:noFill/>
          <a:ln>
            <a:noFill/>
          </a:ln>
        </p:spPr>
        <p:txBody>
          <a:bodyPr anchorCtr="0" anchor="t" bIns="45700" lIns="91425" spcFirstLastPara="1" rIns="91425" wrap="square" tIns="45700">
            <a:noAutofit/>
          </a:bodyPr>
          <a:lstStyle>
            <a:lvl1pPr indent="-361950" lvl="0" marL="457200" marR="0" rtl="0" algn="l">
              <a:spcBef>
                <a:spcPts val="420"/>
              </a:spcBef>
              <a:spcAft>
                <a:spcPts val="0"/>
              </a:spcAft>
              <a:buClr>
                <a:schemeClr val="dk1"/>
              </a:buClr>
              <a:buSzPts val="2100"/>
              <a:buFont typeface="Arial"/>
              <a:buChar char="•"/>
              <a:defRPr b="0" i="0" sz="2100" u="none" cap="none" strike="noStrike">
                <a:solidFill>
                  <a:schemeClr val="dk1"/>
                </a:solidFill>
                <a:latin typeface="Calibri"/>
                <a:ea typeface="Calibri"/>
                <a:cs typeface="Calibri"/>
                <a:sym typeface="Calibri"/>
              </a:defRPr>
            </a:lvl1pPr>
            <a:lvl2pPr indent="-342900" lvl="1" marL="914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2pPr>
            <a:lvl3pPr indent="-323850" lvl="2" marL="1371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3pPr>
            <a:lvl4pPr indent="-323850" lvl="3" marL="1828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4pPr>
            <a:lvl5pPr indent="-323850" lvl="4" marL="22860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5pPr>
            <a:lvl6pPr indent="-323850" lvl="5" marL="27432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6pPr>
            <a:lvl7pPr indent="-323850" lvl="6" marL="32004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7pPr>
            <a:lvl8pPr indent="-323850" lvl="7" marL="36576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8pPr>
            <a:lvl9pPr indent="-323850" lvl="8" marL="4114800" marR="0" rtl="0" algn="l">
              <a:spcBef>
                <a:spcPts val="300"/>
              </a:spcBef>
              <a:spcAft>
                <a:spcPts val="0"/>
              </a:spcAft>
              <a:buClr>
                <a:schemeClr val="dk1"/>
              </a:buClr>
              <a:buSzPts val="1500"/>
              <a:buFont typeface="Arial"/>
              <a:buChar char="•"/>
              <a:defRPr b="0" i="0" sz="1500" u="none" cap="none" strike="noStrike">
                <a:solidFill>
                  <a:schemeClr val="dk1"/>
                </a:solidFill>
                <a:latin typeface="Calibri"/>
                <a:ea typeface="Calibri"/>
                <a:cs typeface="Calibri"/>
                <a:sym typeface="Calibri"/>
              </a:defRPr>
            </a:lvl9pPr>
          </a:lstStyle>
          <a:p/>
        </p:txBody>
      </p:sp>
      <p:sp>
        <p:nvSpPr>
          <p:cNvPr id="326" name="Google Shape;326;p151"/>
          <p:cNvSpPr txBox="1"/>
          <p:nvPr>
            <p:ph idx="10" type="dt"/>
          </p:nvPr>
        </p:nvSpPr>
        <p:spPr>
          <a:xfrm>
            <a:off x="457200" y="6356352"/>
            <a:ext cx="21336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9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7" name="Google Shape;327;p151"/>
          <p:cNvSpPr txBox="1"/>
          <p:nvPr>
            <p:ph idx="11" type="ftr"/>
          </p:nvPr>
        </p:nvSpPr>
        <p:spPr>
          <a:xfrm>
            <a:off x="3124200" y="6356352"/>
            <a:ext cx="28956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900">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8" name="Google Shape;328;p151"/>
          <p:cNvSpPr txBox="1"/>
          <p:nvPr>
            <p:ph idx="12" type="sldNum"/>
          </p:nvPr>
        </p:nvSpPr>
        <p:spPr>
          <a:xfrm>
            <a:off x="6553200" y="6356352"/>
            <a:ext cx="21336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spcAft>
                <a:spcPts val="0"/>
              </a:spcAft>
              <a:buNone/>
              <a:defRPr sz="900">
                <a:solidFill>
                  <a:srgbClr val="898989"/>
                </a:solidFill>
                <a:latin typeface="Calibri"/>
                <a:ea typeface="Calibri"/>
                <a:cs typeface="Calibri"/>
                <a:sym typeface="Calibri"/>
              </a:defRPr>
            </a:lvl1pPr>
            <a:lvl2pPr indent="0" lvl="1" marL="0" marR="0" rtl="0" algn="r">
              <a:spcBef>
                <a:spcPts val="0"/>
              </a:spcBef>
              <a:spcAft>
                <a:spcPts val="0"/>
              </a:spcAft>
              <a:buNone/>
              <a:defRPr sz="900">
                <a:solidFill>
                  <a:srgbClr val="898989"/>
                </a:solidFill>
                <a:latin typeface="Calibri"/>
                <a:ea typeface="Calibri"/>
                <a:cs typeface="Calibri"/>
                <a:sym typeface="Calibri"/>
              </a:defRPr>
            </a:lvl2pPr>
            <a:lvl3pPr indent="0" lvl="2" marL="0" marR="0" rtl="0" algn="r">
              <a:spcBef>
                <a:spcPts val="0"/>
              </a:spcBef>
              <a:spcAft>
                <a:spcPts val="0"/>
              </a:spcAft>
              <a:buNone/>
              <a:defRPr sz="900">
                <a:solidFill>
                  <a:srgbClr val="898989"/>
                </a:solidFill>
                <a:latin typeface="Calibri"/>
                <a:ea typeface="Calibri"/>
                <a:cs typeface="Calibri"/>
                <a:sym typeface="Calibri"/>
              </a:defRPr>
            </a:lvl3pPr>
            <a:lvl4pPr indent="0" lvl="3" marL="0" marR="0" rtl="0" algn="r">
              <a:spcBef>
                <a:spcPts val="0"/>
              </a:spcBef>
              <a:spcAft>
                <a:spcPts val="0"/>
              </a:spcAft>
              <a:buNone/>
              <a:defRPr sz="900">
                <a:solidFill>
                  <a:srgbClr val="898989"/>
                </a:solidFill>
                <a:latin typeface="Calibri"/>
                <a:ea typeface="Calibri"/>
                <a:cs typeface="Calibri"/>
                <a:sym typeface="Calibri"/>
              </a:defRPr>
            </a:lvl4pPr>
            <a:lvl5pPr indent="0" lvl="4" marL="0" marR="0" rtl="0" algn="r">
              <a:spcBef>
                <a:spcPts val="0"/>
              </a:spcBef>
              <a:spcAft>
                <a:spcPts val="0"/>
              </a:spcAft>
              <a:buNone/>
              <a:defRPr sz="900">
                <a:solidFill>
                  <a:srgbClr val="898989"/>
                </a:solidFill>
                <a:latin typeface="Calibri"/>
                <a:ea typeface="Calibri"/>
                <a:cs typeface="Calibri"/>
                <a:sym typeface="Calibri"/>
              </a:defRPr>
            </a:lvl5pPr>
            <a:lvl6pPr indent="0" lvl="5" marL="0" marR="0" rtl="0" algn="r">
              <a:spcBef>
                <a:spcPts val="0"/>
              </a:spcBef>
              <a:spcAft>
                <a:spcPts val="0"/>
              </a:spcAft>
              <a:buNone/>
              <a:defRPr sz="900">
                <a:solidFill>
                  <a:srgbClr val="898989"/>
                </a:solidFill>
                <a:latin typeface="Calibri"/>
                <a:ea typeface="Calibri"/>
                <a:cs typeface="Calibri"/>
                <a:sym typeface="Calibri"/>
              </a:defRPr>
            </a:lvl6pPr>
            <a:lvl7pPr indent="0" lvl="6" marL="0" marR="0" rtl="0" algn="r">
              <a:spcBef>
                <a:spcPts val="0"/>
              </a:spcBef>
              <a:spcAft>
                <a:spcPts val="0"/>
              </a:spcAft>
              <a:buNone/>
              <a:defRPr sz="900">
                <a:solidFill>
                  <a:srgbClr val="898989"/>
                </a:solidFill>
                <a:latin typeface="Calibri"/>
                <a:ea typeface="Calibri"/>
                <a:cs typeface="Calibri"/>
                <a:sym typeface="Calibri"/>
              </a:defRPr>
            </a:lvl7pPr>
            <a:lvl8pPr indent="0" lvl="7" marL="0" marR="0" rtl="0" algn="r">
              <a:spcBef>
                <a:spcPts val="0"/>
              </a:spcBef>
              <a:spcAft>
                <a:spcPts val="0"/>
              </a:spcAft>
              <a:buNone/>
              <a:defRPr sz="900">
                <a:solidFill>
                  <a:srgbClr val="898989"/>
                </a:solidFill>
                <a:latin typeface="Calibri"/>
                <a:ea typeface="Calibri"/>
                <a:cs typeface="Calibri"/>
                <a:sym typeface="Calibri"/>
              </a:defRPr>
            </a:lvl8pPr>
            <a:lvl9pPr indent="0" lvl="8" marL="0" marR="0" rtl="0" algn="r">
              <a:spcBef>
                <a:spcPts val="0"/>
              </a:spcBef>
              <a:spcAft>
                <a:spcPts val="0"/>
              </a:spcAft>
              <a:buNone/>
              <a:defRPr sz="900">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vmlDrawing" Target="../drawings/vmlDrawing1.vml"/><Relationship Id="rId4" Type="http://schemas.openxmlformats.org/officeDocument/2006/relationships/oleObject" Target="../embeddings/oleObject1.bin"/><Relationship Id="rId5" Type="http://schemas.openxmlformats.org/officeDocument/2006/relationships/oleObject" Target="../embeddings/oleObject1.bin"/><Relationship Id="rId6" Type="http://schemas.openxmlformats.org/officeDocument/2006/relationships/image" Target="../media/image1.png"/><Relationship Id="rId7" Type="http://schemas.openxmlformats.org/officeDocument/2006/relationships/image" Target="../media/image21.png"/><Relationship Id="rId8" Type="http://schemas.openxmlformats.org/officeDocument/2006/relationships/image" Target="../media/image2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7.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xml"/><Relationship Id="rId3" Type="http://schemas.openxmlformats.org/officeDocument/2006/relationships/image" Target="../media/image1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xml"/><Relationship Id="rId3" Type="http://schemas.openxmlformats.org/officeDocument/2006/relationships/image" Target="../media/image9.jpg"/><Relationship Id="rId4" Type="http://schemas.openxmlformats.org/officeDocument/2006/relationships/image" Target="../media/image8.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xml"/><Relationship Id="rId3" Type="http://schemas.openxmlformats.org/officeDocument/2006/relationships/image" Target="../media/image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xml"/><Relationship Id="rId3" Type="http://schemas.openxmlformats.org/officeDocument/2006/relationships/image" Target="../media/image4.jp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2.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xml"/><Relationship Id="rId3" Type="http://schemas.openxmlformats.org/officeDocument/2006/relationships/image" Target="../media/image12.png"/><Relationship Id="rId4" Type="http://schemas.openxmlformats.org/officeDocument/2006/relationships/image" Target="../media/image6.png"/><Relationship Id="rId5" Type="http://schemas.openxmlformats.org/officeDocument/2006/relationships/image" Target="../media/image15.png"/><Relationship Id="rId6" Type="http://schemas.openxmlformats.org/officeDocument/2006/relationships/image" Target="../media/image19.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xml"/><Relationship Id="rId3" Type="http://schemas.openxmlformats.org/officeDocument/2006/relationships/image" Target="../media/image18.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4.xml"/><Relationship Id="rId3" Type="http://schemas.openxmlformats.org/officeDocument/2006/relationships/image" Target="../media/image6.png"/><Relationship Id="rId4" Type="http://schemas.openxmlformats.org/officeDocument/2006/relationships/image" Target="../media/image15.png"/><Relationship Id="rId5" Type="http://schemas.openxmlformats.org/officeDocument/2006/relationships/image" Target="../media/image12.png"/><Relationship Id="rId6" Type="http://schemas.openxmlformats.org/officeDocument/2006/relationships/image" Target="../media/image18.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5.xml"/><Relationship Id="rId3" Type="http://schemas.openxmlformats.org/officeDocument/2006/relationships/image" Target="../media/image12.png"/><Relationship Id="rId4" Type="http://schemas.openxmlformats.org/officeDocument/2006/relationships/image" Target="../media/image28.png"/><Relationship Id="rId5" Type="http://schemas.openxmlformats.org/officeDocument/2006/relationships/image" Target="../media/image13.png"/><Relationship Id="rId6" Type="http://schemas.openxmlformats.org/officeDocument/2006/relationships/image" Target="../media/image18.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6.xml"/><Relationship Id="rId3" Type="http://schemas.openxmlformats.org/officeDocument/2006/relationships/image" Target="../media/image28.png"/><Relationship Id="rId4" Type="http://schemas.openxmlformats.org/officeDocument/2006/relationships/image" Target="../media/image17.png"/><Relationship Id="rId5" Type="http://schemas.openxmlformats.org/officeDocument/2006/relationships/image" Target="../media/image24.png"/><Relationship Id="rId6" Type="http://schemas.openxmlformats.org/officeDocument/2006/relationships/image" Target="../media/image18.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 Id="rId3" Type="http://schemas.openxmlformats.org/officeDocument/2006/relationships/image" Target="../media/image25.png"/><Relationship Id="rId4" Type="http://schemas.openxmlformats.org/officeDocument/2006/relationships/image" Target="../media/image26.png"/><Relationship Id="rId5" Type="http://schemas.openxmlformats.org/officeDocument/2006/relationships/image" Target="../media/image27.png"/><Relationship Id="rId6"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8.xml"/><Relationship Id="rId3" Type="http://schemas.openxmlformats.org/officeDocument/2006/relationships/image" Target="../media/image30.png"/><Relationship Id="rId4" Type="http://schemas.openxmlformats.org/officeDocument/2006/relationships/image" Target="../media/image20.png"/><Relationship Id="rId5" Type="http://schemas.openxmlformats.org/officeDocument/2006/relationships/image" Target="../media/image27.png"/><Relationship Id="rId6" Type="http://schemas.openxmlformats.org/officeDocument/2006/relationships/image" Target="../media/image18.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9.xml"/><Relationship Id="rId3" Type="http://schemas.openxmlformats.org/officeDocument/2006/relationships/image" Target="../media/image38.png"/><Relationship Id="rId4" Type="http://schemas.openxmlformats.org/officeDocument/2006/relationships/image" Target="../media/image18.png"/><Relationship Id="rId5" Type="http://schemas.openxmlformats.org/officeDocument/2006/relationships/image" Target="../media/image31.png"/><Relationship Id="rId6" Type="http://schemas.openxmlformats.org/officeDocument/2006/relationships/image" Target="../media/image33.png"/><Relationship Id="rId7" Type="http://schemas.openxmlformats.org/officeDocument/2006/relationships/image" Target="../media/image3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0.xml"/><Relationship Id="rId3" Type="http://schemas.openxmlformats.org/officeDocument/2006/relationships/image" Target="../media/image23.jpg"/><Relationship Id="rId4" Type="http://schemas.openxmlformats.org/officeDocument/2006/relationships/image" Target="../media/image22.jpg"/><Relationship Id="rId5" Type="http://schemas.openxmlformats.org/officeDocument/2006/relationships/image" Target="../media/image41.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1.xml"/><Relationship Id="rId3" Type="http://schemas.openxmlformats.org/officeDocument/2006/relationships/image" Target="../media/image58.png"/><Relationship Id="rId4" Type="http://schemas.openxmlformats.org/officeDocument/2006/relationships/image" Target="../media/image34.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5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3.xml"/><Relationship Id="rId3" Type="http://schemas.openxmlformats.org/officeDocument/2006/relationships/image" Target="../media/image35.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4.xml"/><Relationship Id="rId3" Type="http://schemas.openxmlformats.org/officeDocument/2006/relationships/image" Target="../media/image4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5.xml"/><Relationship Id="rId3" Type="http://schemas.openxmlformats.org/officeDocument/2006/relationships/image" Target="../media/image40.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6.xml"/><Relationship Id="rId3" Type="http://schemas.openxmlformats.org/officeDocument/2006/relationships/image" Target="../media/image51.png"/><Relationship Id="rId4" Type="http://schemas.openxmlformats.org/officeDocument/2006/relationships/hyperlink" Target="https://v.redd.it/ilys4qznbrf01"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7.xml"/><Relationship Id="rId3" Type="http://schemas.openxmlformats.org/officeDocument/2006/relationships/image" Target="../media/image42.gif"/></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8.xml"/><Relationship Id="rId3" Type="http://schemas.openxmlformats.org/officeDocument/2006/relationships/image" Target="../media/image49.png"/><Relationship Id="rId4" Type="http://schemas.openxmlformats.org/officeDocument/2006/relationships/image" Target="../media/image47.png"/><Relationship Id="rId5" Type="http://schemas.openxmlformats.org/officeDocument/2006/relationships/image" Target="../media/image4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9.xml"/><Relationship Id="rId3" Type="http://schemas.openxmlformats.org/officeDocument/2006/relationships/image" Target="../media/image32.png"/><Relationship Id="rId4" Type="http://schemas.openxmlformats.org/officeDocument/2006/relationships/image" Target="../media/image37.png"/><Relationship Id="rId5" Type="http://schemas.openxmlformats.org/officeDocument/2006/relationships/image" Target="../media/image44.png"/><Relationship Id="rId6" Type="http://schemas.openxmlformats.org/officeDocument/2006/relationships/image" Target="../media/image50.png"/><Relationship Id="rId7" Type="http://schemas.openxmlformats.org/officeDocument/2006/relationships/image" Target="../media/image39.png"/><Relationship Id="rId8" Type="http://schemas.openxmlformats.org/officeDocument/2006/relationships/image" Target="../media/image45.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0.xml"/><Relationship Id="rId3" Type="http://schemas.openxmlformats.org/officeDocument/2006/relationships/image" Target="../media/image52.png"/><Relationship Id="rId4" Type="http://schemas.openxmlformats.org/officeDocument/2006/relationships/image" Target="../media/image48.gif"/><Relationship Id="rId5" Type="http://schemas.openxmlformats.org/officeDocument/2006/relationships/image" Target="../media/image54.png"/><Relationship Id="rId6" Type="http://schemas.openxmlformats.org/officeDocument/2006/relationships/image" Target="../media/image53.png"/><Relationship Id="rId7" Type="http://schemas.openxmlformats.org/officeDocument/2006/relationships/hyperlink" Target="https://commons.wikimedia.org/w/index.php?curid=6007495" TargetMode="External"/><Relationship Id="rId8" Type="http://schemas.openxmlformats.org/officeDocument/2006/relationships/image" Target="../media/image57.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1.xml"/><Relationship Id="rId3" Type="http://schemas.openxmlformats.org/officeDocument/2006/relationships/image" Target="../media/image64.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2.xml"/><Relationship Id="rId3" Type="http://schemas.openxmlformats.org/officeDocument/2006/relationships/image" Target="../media/image66.png"/><Relationship Id="rId4" Type="http://schemas.openxmlformats.org/officeDocument/2006/relationships/image" Target="../media/image62.png"/><Relationship Id="rId5" Type="http://schemas.openxmlformats.org/officeDocument/2006/relationships/image" Target="../media/image64.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3.xml"/><Relationship Id="rId3" Type="http://schemas.openxmlformats.org/officeDocument/2006/relationships/image" Target="../media/image56.png"/><Relationship Id="rId4" Type="http://schemas.openxmlformats.org/officeDocument/2006/relationships/image" Target="../media/image55.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4.xml"/><Relationship Id="rId3" Type="http://schemas.openxmlformats.org/officeDocument/2006/relationships/image" Target="../media/image56.png"/><Relationship Id="rId4" Type="http://schemas.openxmlformats.org/officeDocument/2006/relationships/image" Target="../media/image5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5.xml"/><Relationship Id="rId3" Type="http://schemas.openxmlformats.org/officeDocument/2006/relationships/image" Target="../media/image5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6.xml"/><Relationship Id="rId3" Type="http://schemas.openxmlformats.org/officeDocument/2006/relationships/image" Target="../media/image56.png"/><Relationship Id="rId4" Type="http://schemas.openxmlformats.org/officeDocument/2006/relationships/image" Target="../media/image60.png"/><Relationship Id="rId5" Type="http://schemas.openxmlformats.org/officeDocument/2006/relationships/image" Target="../media/image63.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7.xml"/><Relationship Id="rId3" Type="http://schemas.openxmlformats.org/officeDocument/2006/relationships/image" Target="../media/image67.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8.xml"/><Relationship Id="rId3" Type="http://schemas.openxmlformats.org/officeDocument/2006/relationships/image" Target="../media/image56.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0.xml"/><Relationship Id="rId3" Type="http://schemas.openxmlformats.org/officeDocument/2006/relationships/image" Target="../media/image68.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2.xml"/><Relationship Id="rId3" Type="http://schemas.openxmlformats.org/officeDocument/2006/relationships/image" Target="../media/image69.png"/><Relationship Id="rId4" Type="http://schemas.openxmlformats.org/officeDocument/2006/relationships/image" Target="../media/image70.png"/><Relationship Id="rId5" Type="http://schemas.openxmlformats.org/officeDocument/2006/relationships/image" Target="../media/image7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3.xml"/><Relationship Id="rId3" Type="http://schemas.openxmlformats.org/officeDocument/2006/relationships/image" Target="../media/image52.png"/><Relationship Id="rId4" Type="http://schemas.openxmlformats.org/officeDocument/2006/relationships/image" Target="../media/image48.gif"/><Relationship Id="rId5" Type="http://schemas.openxmlformats.org/officeDocument/2006/relationships/image" Target="../media/image54.png"/><Relationship Id="rId6" Type="http://schemas.openxmlformats.org/officeDocument/2006/relationships/image" Target="../media/image53.png"/><Relationship Id="rId7" Type="http://schemas.openxmlformats.org/officeDocument/2006/relationships/hyperlink" Target="https://commons.wikimedia.org/w/index.php?curid=6007495" TargetMode="External"/><Relationship Id="rId8" Type="http://schemas.openxmlformats.org/officeDocument/2006/relationships/image" Target="../media/image5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4.xml"/><Relationship Id="rId3" Type="http://schemas.openxmlformats.org/officeDocument/2006/relationships/image" Target="../media/image32.png"/><Relationship Id="rId4" Type="http://schemas.openxmlformats.org/officeDocument/2006/relationships/image" Target="../media/image37.png"/><Relationship Id="rId5" Type="http://schemas.openxmlformats.org/officeDocument/2006/relationships/image" Target="../media/image44.png"/><Relationship Id="rId6" Type="http://schemas.openxmlformats.org/officeDocument/2006/relationships/image" Target="../media/image50.png"/><Relationship Id="rId7" Type="http://schemas.openxmlformats.org/officeDocument/2006/relationships/image" Target="../media/image39.png"/><Relationship Id="rId8" Type="http://schemas.openxmlformats.org/officeDocument/2006/relationships/image" Target="../media/image4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5.xml"/><Relationship Id="rId3" Type="http://schemas.openxmlformats.org/officeDocument/2006/relationships/image" Target="../media/image32.png"/><Relationship Id="rId4" Type="http://schemas.openxmlformats.org/officeDocument/2006/relationships/image" Target="../media/image37.png"/><Relationship Id="rId5" Type="http://schemas.openxmlformats.org/officeDocument/2006/relationships/image" Target="../media/image44.png"/><Relationship Id="rId6" Type="http://schemas.openxmlformats.org/officeDocument/2006/relationships/image" Target="../media/image45.png"/><Relationship Id="rId7" Type="http://schemas.openxmlformats.org/officeDocument/2006/relationships/image" Target="../media/image73.png"/><Relationship Id="rId8" Type="http://schemas.openxmlformats.org/officeDocument/2006/relationships/image" Target="../media/image74.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6.xml"/><Relationship Id="rId3" Type="http://schemas.openxmlformats.org/officeDocument/2006/relationships/image" Target="../media/image65.png"/><Relationship Id="rId4" Type="http://schemas.openxmlformats.org/officeDocument/2006/relationships/image" Target="../media/image61.jp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7.xml"/><Relationship Id="rId3" Type="http://schemas.openxmlformats.org/officeDocument/2006/relationships/image" Target="../media/image64.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8.xml"/><Relationship Id="rId3" Type="http://schemas.openxmlformats.org/officeDocument/2006/relationships/image" Target="../media/image66.png"/><Relationship Id="rId4" Type="http://schemas.openxmlformats.org/officeDocument/2006/relationships/image" Target="../media/image62.png"/><Relationship Id="rId5" Type="http://schemas.openxmlformats.org/officeDocument/2006/relationships/image" Target="../media/image6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9.xml"/><Relationship Id="rId3" Type="http://schemas.openxmlformats.org/officeDocument/2006/relationships/image" Target="../media/image90.png"/><Relationship Id="rId4" Type="http://schemas.openxmlformats.org/officeDocument/2006/relationships/image" Target="../media/image75.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0.xml"/><Relationship Id="rId3" Type="http://schemas.openxmlformats.org/officeDocument/2006/relationships/image" Target="../media/image79.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1.xml"/><Relationship Id="rId3" Type="http://schemas.openxmlformats.org/officeDocument/2006/relationships/image" Target="../media/image7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2.xml"/><Relationship Id="rId3" Type="http://schemas.openxmlformats.org/officeDocument/2006/relationships/image" Target="../media/image72.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3.xml"/><Relationship Id="rId3" Type="http://schemas.openxmlformats.org/officeDocument/2006/relationships/image" Target="../media/image8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4.xml"/><Relationship Id="rId3" Type="http://schemas.openxmlformats.org/officeDocument/2006/relationships/image" Target="../media/image78.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5.xml"/><Relationship Id="rId3" Type="http://schemas.openxmlformats.org/officeDocument/2006/relationships/image" Target="../media/image88.png"/><Relationship Id="rId4" Type="http://schemas.openxmlformats.org/officeDocument/2006/relationships/image" Target="../media/image7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6.xml"/><Relationship Id="rId3" Type="http://schemas.openxmlformats.org/officeDocument/2006/relationships/image" Target="../media/image83.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7.xml"/><Relationship Id="rId3" Type="http://schemas.openxmlformats.org/officeDocument/2006/relationships/image" Target="../media/image77.png"/></Relationships>
</file>

<file path=ppt/slides/_rels/slide58.xml.rels><?xml version="1.0" encoding="UTF-8" standalone="yes"?><Relationships xmlns="http://schemas.openxmlformats.org/package/2006/relationships"><Relationship Id="rId11" Type="http://schemas.openxmlformats.org/officeDocument/2006/relationships/image" Target="../media/image94.jpg"/><Relationship Id="rId10" Type="http://schemas.openxmlformats.org/officeDocument/2006/relationships/image" Target="../media/image93.png"/><Relationship Id="rId12" Type="http://schemas.openxmlformats.org/officeDocument/2006/relationships/image" Target="../media/image92.png"/><Relationship Id="rId1" Type="http://schemas.openxmlformats.org/officeDocument/2006/relationships/slideLayout" Target="../slideLayouts/slideLayout12.xml"/><Relationship Id="rId2" Type="http://schemas.openxmlformats.org/officeDocument/2006/relationships/notesSlide" Target="../notesSlides/notesSlide58.xml"/><Relationship Id="rId3" Type="http://schemas.openxmlformats.org/officeDocument/2006/relationships/image" Target="../media/image80.png"/><Relationship Id="rId4" Type="http://schemas.openxmlformats.org/officeDocument/2006/relationships/image" Target="../media/image89.png"/><Relationship Id="rId9" Type="http://schemas.openxmlformats.org/officeDocument/2006/relationships/image" Target="../media/image91.png"/><Relationship Id="rId5" Type="http://schemas.openxmlformats.org/officeDocument/2006/relationships/image" Target="../media/image85.png"/><Relationship Id="rId6" Type="http://schemas.openxmlformats.org/officeDocument/2006/relationships/image" Target="../media/image82.jpg"/><Relationship Id="rId7" Type="http://schemas.openxmlformats.org/officeDocument/2006/relationships/image" Target="../media/image84.png"/><Relationship Id="rId8" Type="http://schemas.openxmlformats.org/officeDocument/2006/relationships/image" Target="../media/image87.jp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59.xml"/><Relationship Id="rId3" Type="http://schemas.openxmlformats.org/officeDocument/2006/relationships/hyperlink" Target="http://www.lookingatnothing.com/index.php/archives/991"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63.xml"/><Relationship Id="rId3" Type="http://schemas.openxmlformats.org/officeDocument/2006/relationships/image" Target="../media/image86.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5.xml"/><Relationship Id="rId3" Type="http://schemas.openxmlformats.org/officeDocument/2006/relationships/image" Target="../media/image48.gif"/><Relationship Id="rId4" Type="http://schemas.openxmlformats.org/officeDocument/2006/relationships/hyperlink" Target="https://commons.wikimedia.org/w/index.php?curid=6007495" TargetMode="Externa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6.xml"/><Relationship Id="rId3" Type="http://schemas.openxmlformats.org/officeDocument/2006/relationships/image" Target="../media/image96.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7.xml"/><Relationship Id="rId3" Type="http://schemas.openxmlformats.org/officeDocument/2006/relationships/image" Target="../media/image100.png"/><Relationship Id="rId4" Type="http://schemas.openxmlformats.org/officeDocument/2006/relationships/image" Target="../media/image116.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8.xml"/><Relationship Id="rId3" Type="http://schemas.openxmlformats.org/officeDocument/2006/relationships/image" Target="../media/image9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69.xml"/><Relationship Id="rId3" Type="http://schemas.openxmlformats.org/officeDocument/2006/relationships/image" Target="../media/image98.png"/><Relationship Id="rId4" Type="http://schemas.openxmlformats.org/officeDocument/2006/relationships/image" Target="../media/image109.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2.xml"/><Relationship Id="rId3" Type="http://schemas.openxmlformats.org/officeDocument/2006/relationships/image" Target="../media/image113.png"/><Relationship Id="rId4" Type="http://schemas.openxmlformats.org/officeDocument/2006/relationships/image" Target="../media/image99.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3.xml"/><Relationship Id="rId3" Type="http://schemas.openxmlformats.org/officeDocument/2006/relationships/hyperlink" Target="http://cvcl.mit.edu/hybridimage.htm" TargetMode="External"/><Relationship Id="rId4" Type="http://schemas.openxmlformats.org/officeDocument/2006/relationships/image" Target="../media/image95.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4.xml"/><Relationship Id="rId3" Type="http://schemas.openxmlformats.org/officeDocument/2006/relationships/image" Target="../media/image105.jpg"/><Relationship Id="rId4" Type="http://schemas.openxmlformats.org/officeDocument/2006/relationships/image" Target="../media/image102.jpg"/><Relationship Id="rId5" Type="http://schemas.openxmlformats.org/officeDocument/2006/relationships/image" Target="../media/image108.jp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5.xml"/><Relationship Id="rId3" Type="http://schemas.openxmlformats.org/officeDocument/2006/relationships/image" Target="../media/image107.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6.xml"/><Relationship Id="rId3" Type="http://schemas.openxmlformats.org/officeDocument/2006/relationships/image" Target="../media/image103.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7.xml"/><Relationship Id="rId3" Type="http://schemas.openxmlformats.org/officeDocument/2006/relationships/image" Target="../media/image111.png"/><Relationship Id="rId4" Type="http://schemas.openxmlformats.org/officeDocument/2006/relationships/image" Target="../media/image110.jp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78.xml"/><Relationship Id="rId3" Type="http://schemas.openxmlformats.org/officeDocument/2006/relationships/image" Target="../media/image112.jp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9.xml"/><Relationship Id="rId3" Type="http://schemas.openxmlformats.org/officeDocument/2006/relationships/image" Target="../media/image10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0.xml"/><Relationship Id="rId3" Type="http://schemas.openxmlformats.org/officeDocument/2006/relationships/image" Target="../media/image10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1.xml"/><Relationship Id="rId3" Type="http://schemas.openxmlformats.org/officeDocument/2006/relationships/image" Target="../media/image114.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2.xml"/><Relationship Id="rId3" Type="http://schemas.openxmlformats.org/officeDocument/2006/relationships/image" Target="../media/image106.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3.xml"/><Relationship Id="rId3" Type="http://schemas.openxmlformats.org/officeDocument/2006/relationships/image" Target="../media/image119.jp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4.xml"/><Relationship Id="rId3" Type="http://schemas.openxmlformats.org/officeDocument/2006/relationships/image" Target="../media/image104.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7.xml"/><Relationship Id="rId3" Type="http://schemas.openxmlformats.org/officeDocument/2006/relationships/image" Target="../media/image117.jp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8.xml"/><Relationship Id="rId3" Type="http://schemas.openxmlformats.org/officeDocument/2006/relationships/image" Target="../media/image125.jpg"/></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89.xml"/><Relationship Id="rId3" Type="http://schemas.openxmlformats.org/officeDocument/2006/relationships/image" Target="../media/image133.jpg"/></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0.xml"/><Relationship Id="rId3" Type="http://schemas.openxmlformats.org/officeDocument/2006/relationships/image" Target="../media/image127.jp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1.xml"/><Relationship Id="rId3" Type="http://schemas.openxmlformats.org/officeDocument/2006/relationships/image" Target="../media/image121.jpg"/></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2.xml"/><Relationship Id="rId3" Type="http://schemas.openxmlformats.org/officeDocument/2006/relationships/image" Target="../media/image122.jpg"/></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3.xml"/><Relationship Id="rId3" Type="http://schemas.openxmlformats.org/officeDocument/2006/relationships/image" Target="../media/image136.jpg"/></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4.xml"/><Relationship Id="rId3" Type="http://schemas.openxmlformats.org/officeDocument/2006/relationships/image" Target="../media/image115.jpg"/></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5.xml"/><Relationship Id="rId3" Type="http://schemas.openxmlformats.org/officeDocument/2006/relationships/image" Target="../media/image120.jpg"/></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6.xml"/><Relationship Id="rId3" Type="http://schemas.openxmlformats.org/officeDocument/2006/relationships/image" Target="../media/image130.png"/></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7.xml"/><Relationship Id="rId3" Type="http://schemas.openxmlformats.org/officeDocument/2006/relationships/image" Target="../media/image124.png"/></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98.xml"/><Relationship Id="rId3" Type="http://schemas.openxmlformats.org/officeDocument/2006/relationships/image" Target="../media/image118.png"/><Relationship Id="rId4" Type="http://schemas.openxmlformats.org/officeDocument/2006/relationships/image" Target="../media/image126.png"/></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99.xml"/><Relationship Id="rId3" Type="http://schemas.openxmlformats.org/officeDocument/2006/relationships/image" Target="../media/image131.png"/><Relationship Id="rId4" Type="http://schemas.openxmlformats.org/officeDocument/2006/relationships/image" Target="../media/image85.png"/></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0.xml"/><Relationship Id="rId3" Type="http://schemas.openxmlformats.org/officeDocument/2006/relationships/image" Target="../media/image129.png"/><Relationship Id="rId4" Type="http://schemas.openxmlformats.org/officeDocument/2006/relationships/image" Target="../media/image123.png"/><Relationship Id="rId5" Type="http://schemas.openxmlformats.org/officeDocument/2006/relationships/image" Target="../media/image131.png"/></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1.xml"/><Relationship Id="rId3" Type="http://schemas.openxmlformats.org/officeDocument/2006/relationships/image" Target="../media/image129.png"/><Relationship Id="rId4" Type="http://schemas.openxmlformats.org/officeDocument/2006/relationships/image" Target="../media/image131.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3.xml"/><Relationship Id="rId3" Type="http://schemas.openxmlformats.org/officeDocument/2006/relationships/image" Target="../media/image137.png"/><Relationship Id="rId4" Type="http://schemas.openxmlformats.org/officeDocument/2006/relationships/image" Target="../media/image132.png"/><Relationship Id="rId5" Type="http://schemas.openxmlformats.org/officeDocument/2006/relationships/image" Target="../media/image128.png"/><Relationship Id="rId6" Type="http://schemas.openxmlformats.org/officeDocument/2006/relationships/image" Target="../media/image134.png"/></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4.xml"/><Relationship Id="rId3" Type="http://schemas.openxmlformats.org/officeDocument/2006/relationships/vmlDrawing" Target="../drawings/vmlDrawing2.vml"/><Relationship Id="rId4" Type="http://schemas.openxmlformats.org/officeDocument/2006/relationships/image" Target="../media/image38.png"/><Relationship Id="rId5" Type="http://schemas.openxmlformats.org/officeDocument/2006/relationships/oleObject" Target="../embeddings/oleObject2.bin"/><Relationship Id="rId6" Type="http://schemas.openxmlformats.org/officeDocument/2006/relationships/oleObject" Target="../embeddings/oleObject2.bin"/><Relationship Id="rId7" Type="http://schemas.openxmlformats.org/officeDocument/2006/relationships/image" Target="../media/image135.png"/><Relationship Id="rId8" Type="http://schemas.openxmlformats.org/officeDocument/2006/relationships/image" Target="../media/image1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5.xml"/><Relationship Id="rId3" Type="http://schemas.openxmlformats.org/officeDocument/2006/relationships/image" Target="../media/image138.png"/><Relationship Id="rId4" Type="http://schemas.openxmlformats.org/officeDocument/2006/relationships/image" Target="../media/image154.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6.xml"/><Relationship Id="rId3" Type="http://schemas.openxmlformats.org/officeDocument/2006/relationships/image" Target="../media/image139.png"/></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7.xml"/><Relationship Id="rId3" Type="http://schemas.openxmlformats.org/officeDocument/2006/relationships/image" Target="../media/image141.jpg"/><Relationship Id="rId4" Type="http://schemas.openxmlformats.org/officeDocument/2006/relationships/image" Target="../media/image148.jpg"/></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8.xml"/><Relationship Id="rId3" Type="http://schemas.openxmlformats.org/officeDocument/2006/relationships/image" Target="../media/image157.png"/><Relationship Id="rId4" Type="http://schemas.openxmlformats.org/officeDocument/2006/relationships/image" Target="../media/image142.png"/></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09.xml"/><Relationship Id="rId3" Type="http://schemas.openxmlformats.org/officeDocument/2006/relationships/image" Target="../media/image157.png"/><Relationship Id="rId4" Type="http://schemas.openxmlformats.org/officeDocument/2006/relationships/image" Target="../media/image142.png"/><Relationship Id="rId5" Type="http://schemas.openxmlformats.org/officeDocument/2006/relationships/image" Target="../media/image147.png"/><Relationship Id="rId6" Type="http://schemas.openxmlformats.org/officeDocument/2006/relationships/image" Target="../media/image149.png"/></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10.xml"/><Relationship Id="rId3" Type="http://schemas.openxmlformats.org/officeDocument/2006/relationships/image" Target="../media/image137.png"/><Relationship Id="rId4" Type="http://schemas.openxmlformats.org/officeDocument/2006/relationships/image" Target="../media/image132.png"/><Relationship Id="rId5" Type="http://schemas.openxmlformats.org/officeDocument/2006/relationships/image" Target="../media/image128.png"/><Relationship Id="rId6" Type="http://schemas.openxmlformats.org/officeDocument/2006/relationships/image" Target="../media/image134.pn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1.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2.xml"/><Relationship Id="rId3" Type="http://schemas.openxmlformats.org/officeDocument/2006/relationships/image" Target="../media/image143.png"/><Relationship Id="rId4" Type="http://schemas.openxmlformats.org/officeDocument/2006/relationships/image" Target="../media/image145.png"/><Relationship Id="rId5" Type="http://schemas.openxmlformats.org/officeDocument/2006/relationships/image" Target="../media/image153.png"/><Relationship Id="rId6" Type="http://schemas.openxmlformats.org/officeDocument/2006/relationships/image" Target="../media/image144.png"/><Relationship Id="rId7" Type="http://schemas.openxmlformats.org/officeDocument/2006/relationships/image" Target="../media/image146.png"/><Relationship Id="rId8" Type="http://schemas.openxmlformats.org/officeDocument/2006/relationships/image" Target="../media/image140.pn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3.xml"/><Relationship Id="rId3" Type="http://schemas.openxmlformats.org/officeDocument/2006/relationships/image" Target="../media/image143.png"/><Relationship Id="rId4" Type="http://schemas.openxmlformats.org/officeDocument/2006/relationships/image" Target="../media/image145.png"/><Relationship Id="rId5" Type="http://schemas.openxmlformats.org/officeDocument/2006/relationships/image" Target="../media/image153.png"/><Relationship Id="rId6" Type="http://schemas.openxmlformats.org/officeDocument/2006/relationships/image" Target="../media/image144.png"/><Relationship Id="rId7" Type="http://schemas.openxmlformats.org/officeDocument/2006/relationships/image" Target="../media/image146.png"/><Relationship Id="rId8" Type="http://schemas.openxmlformats.org/officeDocument/2006/relationships/image" Target="../media/image140.pn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4.xml"/><Relationship Id="rId3" Type="http://schemas.openxmlformats.org/officeDocument/2006/relationships/image" Target="../media/image145.png"/><Relationship Id="rId4" Type="http://schemas.openxmlformats.org/officeDocument/2006/relationships/image" Target="../media/image153.png"/><Relationship Id="rId5" Type="http://schemas.openxmlformats.org/officeDocument/2006/relationships/image" Target="../media/image144.png"/><Relationship Id="rId6" Type="http://schemas.openxmlformats.org/officeDocument/2006/relationships/image" Target="../media/image146.png"/><Relationship Id="rId7" Type="http://schemas.openxmlformats.org/officeDocument/2006/relationships/image" Target="../media/image140.png"/><Relationship Id="rId8" Type="http://schemas.openxmlformats.org/officeDocument/2006/relationships/image" Target="../media/image152.pn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5.xml"/><Relationship Id="rId3" Type="http://schemas.openxmlformats.org/officeDocument/2006/relationships/image" Target="../media/image145.png"/><Relationship Id="rId4" Type="http://schemas.openxmlformats.org/officeDocument/2006/relationships/image" Target="../media/image153.png"/><Relationship Id="rId5" Type="http://schemas.openxmlformats.org/officeDocument/2006/relationships/image" Target="../media/image144.png"/><Relationship Id="rId6" Type="http://schemas.openxmlformats.org/officeDocument/2006/relationships/image" Target="../media/image146.png"/><Relationship Id="rId7" Type="http://schemas.openxmlformats.org/officeDocument/2006/relationships/image" Target="../media/image140.png"/><Relationship Id="rId8" Type="http://schemas.openxmlformats.org/officeDocument/2006/relationships/image" Target="../media/image150.pn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6.xml"/><Relationship Id="rId3" Type="http://schemas.openxmlformats.org/officeDocument/2006/relationships/image" Target="../media/image145.png"/><Relationship Id="rId4" Type="http://schemas.openxmlformats.org/officeDocument/2006/relationships/image" Target="../media/image153.png"/><Relationship Id="rId5" Type="http://schemas.openxmlformats.org/officeDocument/2006/relationships/image" Target="../media/image144.png"/><Relationship Id="rId6" Type="http://schemas.openxmlformats.org/officeDocument/2006/relationships/image" Target="../media/image146.png"/><Relationship Id="rId7" Type="http://schemas.openxmlformats.org/officeDocument/2006/relationships/image" Target="../media/image140.png"/><Relationship Id="rId8" Type="http://schemas.openxmlformats.org/officeDocument/2006/relationships/image" Target="../media/image161.pn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7.xml"/><Relationship Id="rId3" Type="http://schemas.openxmlformats.org/officeDocument/2006/relationships/image" Target="../media/image159.pn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8.xml"/><Relationship Id="rId3" Type="http://schemas.openxmlformats.org/officeDocument/2006/relationships/image" Target="../media/image160.png"/><Relationship Id="rId4" Type="http://schemas.openxmlformats.org/officeDocument/2006/relationships/image" Target="../media/image144.png"/><Relationship Id="rId5" Type="http://schemas.openxmlformats.org/officeDocument/2006/relationships/image" Target="../media/image162.png"/><Relationship Id="rId6" Type="http://schemas.openxmlformats.org/officeDocument/2006/relationships/image" Target="../media/image173.png"/><Relationship Id="rId7" Type="http://schemas.openxmlformats.org/officeDocument/2006/relationships/image" Target="../media/image156.png"/><Relationship Id="rId8" Type="http://schemas.openxmlformats.org/officeDocument/2006/relationships/image" Target="../media/image164.pn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19.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0.xml"/><Relationship Id="rId3" Type="http://schemas.openxmlformats.org/officeDocument/2006/relationships/image" Target="../media/image111.png"/><Relationship Id="rId4" Type="http://schemas.openxmlformats.org/officeDocument/2006/relationships/image" Target="../media/image110.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121.xml"/><Relationship Id="rId3" Type="http://schemas.openxmlformats.org/officeDocument/2006/relationships/image" Target="../media/image165.pn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2.xml"/><Relationship Id="rId3" Type="http://schemas.openxmlformats.org/officeDocument/2006/relationships/image" Target="../media/image176.pn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4.xml"/><Relationship Id="rId3" Type="http://schemas.openxmlformats.org/officeDocument/2006/relationships/image" Target="../media/image168.gif"/><Relationship Id="rId4" Type="http://schemas.openxmlformats.org/officeDocument/2006/relationships/image" Target="../media/image166.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6.xml"/><Relationship Id="rId2" Type="http://schemas.openxmlformats.org/officeDocument/2006/relationships/notesSlide" Target="../notesSlides/notesSlide125.xml"/><Relationship Id="rId3" Type="http://schemas.openxmlformats.org/officeDocument/2006/relationships/image" Target="../media/image158.png"/><Relationship Id="rId4" Type="http://schemas.openxmlformats.org/officeDocument/2006/relationships/image" Target="../media/image132.png"/><Relationship Id="rId5" Type="http://schemas.openxmlformats.org/officeDocument/2006/relationships/image" Target="../media/image155.jpg"/><Relationship Id="rId6" Type="http://schemas.openxmlformats.org/officeDocument/2006/relationships/image" Target="../media/image84.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6.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7.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28.xml"/></Relationships>
</file>

<file path=ppt/slides/_rels/slide129.xml.rels><?xml version="1.0" encoding="UTF-8" standalone="yes"?><Relationships xmlns="http://schemas.openxmlformats.org/package/2006/relationships"><Relationship Id="rId10" Type="http://schemas.openxmlformats.org/officeDocument/2006/relationships/image" Target="../media/image172.png"/><Relationship Id="rId1" Type="http://schemas.openxmlformats.org/officeDocument/2006/relationships/slideLayout" Target="../slideLayouts/slideLayout12.xml"/><Relationship Id="rId2" Type="http://schemas.openxmlformats.org/officeDocument/2006/relationships/notesSlide" Target="../notesSlides/notesSlide129.xml"/><Relationship Id="rId3" Type="http://schemas.openxmlformats.org/officeDocument/2006/relationships/vmlDrawing" Target="../drawings/vmlDrawing3.vml"/><Relationship Id="rId4" Type="http://schemas.openxmlformats.org/officeDocument/2006/relationships/oleObject" Target="../embeddings/oleObject3.bin"/><Relationship Id="rId9" Type="http://schemas.openxmlformats.org/officeDocument/2006/relationships/image" Target="../media/image163.png"/><Relationship Id="rId5" Type="http://schemas.openxmlformats.org/officeDocument/2006/relationships/oleObject" Target="../embeddings/oleObject3.bin"/><Relationship Id="rId6" Type="http://schemas.openxmlformats.org/officeDocument/2006/relationships/image" Target="../media/image167.png"/><Relationship Id="rId7" Type="http://schemas.openxmlformats.org/officeDocument/2006/relationships/image" Target="../media/image175.png"/><Relationship Id="rId8" Type="http://schemas.openxmlformats.org/officeDocument/2006/relationships/image" Target="../media/image169.pn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0.xml"/><Relationship Id="rId3" Type="http://schemas.openxmlformats.org/officeDocument/2006/relationships/image" Target="../media/image181.png"/><Relationship Id="rId4" Type="http://schemas.openxmlformats.org/officeDocument/2006/relationships/image" Target="../media/image174.pn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1.xml"/><Relationship Id="rId3" Type="http://schemas.openxmlformats.org/officeDocument/2006/relationships/image" Target="../media/image171.png"/><Relationship Id="rId4" Type="http://schemas.openxmlformats.org/officeDocument/2006/relationships/image" Target="../media/image177.png"/><Relationship Id="rId5" Type="http://schemas.openxmlformats.org/officeDocument/2006/relationships/image" Target="../media/image187.pn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2.xml"/><Relationship Id="rId3" Type="http://schemas.openxmlformats.org/officeDocument/2006/relationships/image" Target="../media/image181.png"/><Relationship Id="rId4" Type="http://schemas.openxmlformats.org/officeDocument/2006/relationships/image" Target="../media/image187.png"/><Relationship Id="rId5" Type="http://schemas.openxmlformats.org/officeDocument/2006/relationships/image" Target="../media/image174.png"/></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3.xml"/><Relationship Id="rId3" Type="http://schemas.openxmlformats.org/officeDocument/2006/relationships/image" Target="../media/image170.png"/><Relationship Id="rId4" Type="http://schemas.openxmlformats.org/officeDocument/2006/relationships/image" Target="../media/image183.png"/><Relationship Id="rId9" Type="http://schemas.openxmlformats.org/officeDocument/2006/relationships/image" Target="../media/image179.png"/><Relationship Id="rId5" Type="http://schemas.openxmlformats.org/officeDocument/2006/relationships/image" Target="../media/image182.png"/><Relationship Id="rId6" Type="http://schemas.openxmlformats.org/officeDocument/2006/relationships/image" Target="../media/image178.jpg"/><Relationship Id="rId7" Type="http://schemas.openxmlformats.org/officeDocument/2006/relationships/image" Target="../media/image184.png"/><Relationship Id="rId8" Type="http://schemas.openxmlformats.org/officeDocument/2006/relationships/image" Target="../media/image180.pn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4.xml"/><Relationship Id="rId3" Type="http://schemas.openxmlformats.org/officeDocument/2006/relationships/image" Target="../media/image185.pn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35.xml"/><Relationship Id="rId3" Type="http://schemas.openxmlformats.org/officeDocument/2006/relationships/hyperlink" Target="http://en.wikipedia.org/wiki/YCbCr" TargetMode="External"/><Relationship Id="rId4" Type="http://schemas.openxmlformats.org/officeDocument/2006/relationships/hyperlink" Target="http://en.wikipedia.org/wiki/JPEG" TargetMode="Externa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47.xml"/><Relationship Id="rId2" Type="http://schemas.openxmlformats.org/officeDocument/2006/relationships/notesSlide" Target="../notesSlides/notesSlide136.xml"/><Relationship Id="rId3" Type="http://schemas.openxmlformats.org/officeDocument/2006/relationships/image" Target="../media/image188.png"/><Relationship Id="rId4" Type="http://schemas.openxmlformats.org/officeDocument/2006/relationships/image" Target="../media/image186.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2" name="Shape 402"/>
        <p:cNvGrpSpPr/>
        <p:nvPr/>
      </p:nvGrpSpPr>
      <p:grpSpPr>
        <a:xfrm>
          <a:off x="0" y="0"/>
          <a:ext cx="0" cy="0"/>
          <a:chOff x="0" y="0"/>
          <a:chExt cx="0" cy="0"/>
        </a:xfrm>
      </p:grpSpPr>
      <p:pic>
        <p:nvPicPr>
          <p:cNvPr descr="Text&#10;&#10;Description automatically generated" id="403" name="Google Shape;403;p1"/>
          <p:cNvPicPr preferRelativeResize="0"/>
          <p:nvPr>
            <p:ph idx="2" type="pic"/>
          </p:nvPr>
        </p:nvPicPr>
        <p:blipFill rotWithShape="1">
          <a:blip r:embed="rId3">
            <a:alphaModFix/>
          </a:blip>
          <a:srcRect b="0" l="-551" r="-1549" t="0"/>
          <a:stretch/>
        </p:blipFill>
        <p:spPr>
          <a:xfrm>
            <a:off x="-61912" y="876300"/>
            <a:ext cx="9267825" cy="51054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07" name="Shape 407"/>
        <p:cNvGrpSpPr/>
        <p:nvPr/>
      </p:nvGrpSpPr>
      <p:grpSpPr>
        <a:xfrm>
          <a:off x="0" y="0"/>
          <a:ext cx="0" cy="0"/>
          <a:chOff x="0" y="0"/>
          <a:chExt cx="0" cy="0"/>
        </a:xfrm>
      </p:grpSpPr>
      <p:sp>
        <p:nvSpPr>
          <p:cNvPr id="408" name="Google Shape;408;p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Review of Last Lectures</a:t>
            </a:r>
            <a:endParaRPr/>
          </a:p>
        </p:txBody>
      </p:sp>
      <p:sp>
        <p:nvSpPr>
          <p:cNvPr id="409" name="Google Shape;409;p2"/>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Font typeface="Arial"/>
              <a:buChar char="•"/>
            </a:pPr>
            <a:r>
              <a:rPr lang="en-US"/>
              <a:t>Applications of filters</a:t>
            </a:r>
            <a:endParaRPr/>
          </a:p>
          <a:p>
            <a:pPr indent="-285750" lvl="1" marL="742950" rtl="0" algn="l">
              <a:spcBef>
                <a:spcPts val="560"/>
              </a:spcBef>
              <a:spcAft>
                <a:spcPts val="0"/>
              </a:spcAft>
              <a:buClr>
                <a:schemeClr val="dk1"/>
              </a:buClr>
              <a:buSzPts val="2800"/>
              <a:buFont typeface="Arial"/>
              <a:buChar char="–"/>
            </a:pPr>
            <a:r>
              <a:rPr lang="en-US"/>
              <a:t>Template matching (SSD or Normxcorr2)</a:t>
            </a:r>
            <a:endParaRPr/>
          </a:p>
          <a:p>
            <a:pPr indent="-228600" lvl="2" marL="1143000" rtl="0" algn="l">
              <a:spcBef>
                <a:spcPts val="480"/>
              </a:spcBef>
              <a:spcAft>
                <a:spcPts val="0"/>
              </a:spcAft>
              <a:buClr>
                <a:schemeClr val="dk1"/>
              </a:buClr>
              <a:buSzPts val="2400"/>
              <a:buFont typeface="Arial"/>
              <a:buChar char="•"/>
            </a:pPr>
            <a:r>
              <a:rPr lang="en-US"/>
              <a:t>SSD can be done with linear filters, is sensitive to overall intensity</a:t>
            </a:r>
            <a:endParaRPr/>
          </a:p>
          <a:p>
            <a:pPr indent="-285750" lvl="1" marL="742950" rtl="0" algn="l">
              <a:spcBef>
                <a:spcPts val="560"/>
              </a:spcBef>
              <a:spcAft>
                <a:spcPts val="0"/>
              </a:spcAft>
              <a:buClr>
                <a:schemeClr val="dk1"/>
              </a:buClr>
              <a:buSzPts val="2800"/>
              <a:buFont typeface="Arial"/>
              <a:buChar char="–"/>
            </a:pPr>
            <a:r>
              <a:rPr lang="en-US"/>
              <a:t>Gaussian pyramid</a:t>
            </a:r>
            <a:endParaRPr/>
          </a:p>
          <a:p>
            <a:pPr indent="-228600" lvl="2" marL="1143000" rtl="0" algn="l">
              <a:spcBef>
                <a:spcPts val="480"/>
              </a:spcBef>
              <a:spcAft>
                <a:spcPts val="0"/>
              </a:spcAft>
              <a:buClr>
                <a:schemeClr val="dk1"/>
              </a:buClr>
              <a:buSzPts val="2400"/>
              <a:buFont typeface="Arial"/>
              <a:buChar char="•"/>
            </a:pPr>
            <a:r>
              <a:rPr lang="en-US"/>
              <a:t>Coarse-to-fine search, multi-scale detection</a:t>
            </a:r>
            <a:endParaRPr/>
          </a:p>
          <a:p>
            <a:pPr indent="-285750" lvl="1" marL="742950" rtl="0" algn="l">
              <a:spcBef>
                <a:spcPts val="560"/>
              </a:spcBef>
              <a:spcAft>
                <a:spcPts val="0"/>
              </a:spcAft>
              <a:buClr>
                <a:schemeClr val="dk1"/>
              </a:buClr>
              <a:buSzPts val="2800"/>
              <a:buFont typeface="Arial"/>
              <a:buChar char="–"/>
            </a:pPr>
            <a:r>
              <a:rPr lang="en-US"/>
              <a:t>Laplacian pyramid</a:t>
            </a:r>
            <a:endParaRPr/>
          </a:p>
          <a:p>
            <a:pPr indent="-228600" lvl="2" marL="1143000" rtl="0" algn="l">
              <a:spcBef>
                <a:spcPts val="480"/>
              </a:spcBef>
              <a:spcAft>
                <a:spcPts val="0"/>
              </a:spcAft>
              <a:buClr>
                <a:schemeClr val="dk1"/>
              </a:buClr>
              <a:buSzPts val="2400"/>
              <a:buFont typeface="Arial"/>
              <a:buChar char="•"/>
            </a:pPr>
            <a:r>
              <a:rPr lang="en-US"/>
              <a:t>Teases apart different frequency bands while keeping spatial information</a:t>
            </a:r>
            <a:endParaRPr/>
          </a:p>
          <a:p>
            <a:pPr indent="-228600" lvl="2" marL="1143000" rtl="0" algn="l">
              <a:spcBef>
                <a:spcPts val="480"/>
              </a:spcBef>
              <a:spcAft>
                <a:spcPts val="0"/>
              </a:spcAft>
              <a:buClr>
                <a:schemeClr val="dk1"/>
              </a:buClr>
              <a:buSzPts val="2400"/>
              <a:buFont typeface="Arial"/>
              <a:buChar char="•"/>
            </a:pPr>
            <a:r>
              <a:rPr lang="en-US"/>
              <a:t>Can be used for compositing in graphics</a:t>
            </a:r>
            <a:endParaRPr/>
          </a:p>
          <a:p>
            <a:pPr indent="-285750" lvl="1" marL="742950" rtl="0" algn="l">
              <a:spcBef>
                <a:spcPts val="560"/>
              </a:spcBef>
              <a:spcAft>
                <a:spcPts val="0"/>
              </a:spcAft>
              <a:buClr>
                <a:schemeClr val="dk1"/>
              </a:buClr>
              <a:buSzPts val="2800"/>
              <a:buFont typeface="Arial"/>
              <a:buChar char="–"/>
            </a:pPr>
            <a:r>
              <a:rPr lang="en-US"/>
              <a:t>Downsampling</a:t>
            </a:r>
            <a:endParaRPr/>
          </a:p>
          <a:p>
            <a:pPr indent="-228600" lvl="2" marL="1143000" rtl="0" algn="l">
              <a:spcBef>
                <a:spcPts val="480"/>
              </a:spcBef>
              <a:spcAft>
                <a:spcPts val="0"/>
              </a:spcAft>
              <a:buClr>
                <a:schemeClr val="dk1"/>
              </a:buClr>
              <a:buSzPts val="2400"/>
              <a:buFont typeface="Arial"/>
              <a:buChar char="•"/>
            </a:pPr>
            <a:r>
              <a:rPr lang="en-US"/>
              <a:t>Need to sufficiently low-pass before downsampling</a:t>
            </a:r>
            <a:endParaRPr/>
          </a:p>
          <a:p>
            <a:pPr indent="-228600" lvl="2" marL="1143000" rtl="0" algn="l">
              <a:spcBef>
                <a:spcPts val="480"/>
              </a:spcBef>
              <a:spcAft>
                <a:spcPts val="0"/>
              </a:spcAft>
              <a:buClr>
                <a:schemeClr val="dk1"/>
              </a:buClr>
              <a:buSzPts val="2400"/>
              <a:buFont typeface="Arial"/>
              <a:buNone/>
            </a:pPr>
            <a:r>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13" name="Shape 413"/>
        <p:cNvGrpSpPr/>
        <p:nvPr/>
      </p:nvGrpSpPr>
      <p:grpSpPr>
        <a:xfrm>
          <a:off x="0" y="0"/>
          <a:ext cx="0" cy="0"/>
          <a:chOff x="0" y="0"/>
          <a:chExt cx="0" cy="0"/>
        </a:xfrm>
      </p:grpSpPr>
      <p:sp>
        <p:nvSpPr>
          <p:cNvPr id="414" name="Google Shape;414;p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Review of Filtering</a:t>
            </a:r>
            <a:endParaRPr/>
          </a:p>
        </p:txBody>
      </p:sp>
      <p:sp>
        <p:nvSpPr>
          <p:cNvPr id="415" name="Google Shape;415;p3"/>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Linear filters for basic processing</a:t>
            </a:r>
            <a:endParaRPr/>
          </a:p>
          <a:p>
            <a:pPr indent="-285750" lvl="1" marL="742950" rtl="0" algn="l">
              <a:spcBef>
                <a:spcPts val="640"/>
              </a:spcBef>
              <a:spcAft>
                <a:spcPts val="0"/>
              </a:spcAft>
              <a:buClr>
                <a:schemeClr val="dk1"/>
              </a:buClr>
              <a:buSzPts val="3200"/>
              <a:buChar char="–"/>
            </a:pPr>
            <a:r>
              <a:rPr lang="en-US" sz="3200"/>
              <a:t>Edge filter (high-pass)</a:t>
            </a:r>
            <a:endParaRPr/>
          </a:p>
          <a:p>
            <a:pPr indent="-285750" lvl="1" marL="742950" rtl="0" algn="l">
              <a:spcBef>
                <a:spcPts val="640"/>
              </a:spcBef>
              <a:spcAft>
                <a:spcPts val="0"/>
              </a:spcAft>
              <a:buClr>
                <a:schemeClr val="dk1"/>
              </a:buClr>
              <a:buSzPts val="3200"/>
              <a:buChar char="–"/>
            </a:pPr>
            <a:r>
              <a:rPr lang="en-US" sz="3200"/>
              <a:t>Gaussian filter (low-pass)</a:t>
            </a:r>
            <a:endParaRPr/>
          </a:p>
          <a:p>
            <a:pPr indent="-82550" lvl="1" marL="742950" rtl="0" algn="l">
              <a:spcBef>
                <a:spcPts val="640"/>
              </a:spcBef>
              <a:spcAft>
                <a:spcPts val="0"/>
              </a:spcAft>
              <a:buClr>
                <a:schemeClr val="dk1"/>
              </a:buClr>
              <a:buSzPts val="3200"/>
              <a:buNone/>
            </a:pPr>
            <a:r>
              <a:t/>
            </a:r>
            <a:endParaRPr sz="3200"/>
          </a:p>
        </p:txBody>
      </p:sp>
      <p:graphicFrame>
        <p:nvGraphicFramePr>
          <p:cNvPr id="416" name="Google Shape;416;p3"/>
          <p:cNvGraphicFramePr/>
          <p:nvPr/>
        </p:nvGraphicFramePr>
        <p:xfrm>
          <a:off x="7315200" y="4495800"/>
          <a:ext cx="1314450" cy="923925"/>
        </p:xfrm>
        <a:graphic>
          <a:graphicData uri="http://schemas.openxmlformats.org/presentationml/2006/ole">
            <mc:AlternateContent>
              <mc:Choice Requires="v">
                <p:oleObj r:id="rId4" imgH="923925" imgW="1314450" progId="" spid="_x0000_s1">
                  <p:embed/>
                </p:oleObj>
              </mc:Choice>
              <mc:Fallback>
                <p:oleObj r:id="rId5" imgH="923925" imgW="1314450" progId="">
                  <p:embed/>
                  <p:pic>
                    <p:nvPicPr>
                      <p:cNvPr id="416" name="Google Shape;416;p3"/>
                      <p:cNvPicPr preferRelativeResize="0"/>
                      <p:nvPr/>
                    </p:nvPicPr>
                    <p:blipFill rotWithShape="1">
                      <a:blip r:embed="rId6">
                        <a:alphaModFix/>
                      </a:blip>
                      <a:srcRect b="0" l="0" r="0" t="0"/>
                      <a:stretch/>
                    </p:blipFill>
                    <p:spPr>
                      <a:xfrm>
                        <a:off x="7315200" y="4495800"/>
                        <a:ext cx="1314450" cy="923925"/>
                      </a:xfrm>
                      <a:prstGeom prst="rect">
                        <a:avLst/>
                      </a:prstGeom>
                      <a:noFill/>
                      <a:ln>
                        <a:noFill/>
                      </a:ln>
                    </p:spPr>
                  </p:pic>
                </p:oleObj>
              </mc:Fallback>
            </mc:AlternateContent>
          </a:graphicData>
        </a:graphic>
      </p:graphicFrame>
      <p:sp>
        <p:nvSpPr>
          <p:cNvPr id="417" name="Google Shape;417;p3"/>
          <p:cNvSpPr txBox="1"/>
          <p:nvPr/>
        </p:nvSpPr>
        <p:spPr>
          <a:xfrm>
            <a:off x="4789488" y="6300788"/>
            <a:ext cx="1898650" cy="36988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FFT of Gaussian</a:t>
            </a:r>
            <a:endParaRPr/>
          </a:p>
        </p:txBody>
      </p:sp>
      <p:sp>
        <p:nvSpPr>
          <p:cNvPr id="418" name="Google Shape;418;p3"/>
          <p:cNvSpPr txBox="1"/>
          <p:nvPr/>
        </p:nvSpPr>
        <p:spPr>
          <a:xfrm>
            <a:off x="1600200" y="2752725"/>
            <a:ext cx="1003300" cy="5238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2800"/>
              <a:buFont typeface="Arial"/>
              <a:buNone/>
            </a:pPr>
            <a:r>
              <a:rPr b="0" i="0" lang="en-US" sz="2800" u="none" cap="none" strike="noStrike">
                <a:solidFill>
                  <a:srgbClr val="000000"/>
                </a:solidFill>
                <a:latin typeface="Arial"/>
                <a:ea typeface="Arial"/>
                <a:cs typeface="Arial"/>
                <a:sym typeface="Arial"/>
              </a:rPr>
              <a:t>[-1 1]</a:t>
            </a:r>
            <a:endParaRPr/>
          </a:p>
        </p:txBody>
      </p:sp>
      <p:pic>
        <p:nvPicPr>
          <p:cNvPr id="419" name="Google Shape;419;p3"/>
          <p:cNvPicPr preferRelativeResize="0"/>
          <p:nvPr/>
        </p:nvPicPr>
        <p:blipFill rotWithShape="1">
          <a:blip r:embed="rId7">
            <a:alphaModFix/>
          </a:blip>
          <a:srcRect b="47655" l="39873" r="38863" t="14542"/>
          <a:stretch/>
        </p:blipFill>
        <p:spPr>
          <a:xfrm>
            <a:off x="685800" y="3276600"/>
            <a:ext cx="2971800" cy="2971800"/>
          </a:xfrm>
          <a:prstGeom prst="rect">
            <a:avLst/>
          </a:prstGeom>
          <a:noFill/>
          <a:ln>
            <a:noFill/>
          </a:ln>
        </p:spPr>
      </p:pic>
      <p:sp>
        <p:nvSpPr>
          <p:cNvPr id="420" name="Google Shape;420;p3"/>
          <p:cNvSpPr txBox="1"/>
          <p:nvPr/>
        </p:nvSpPr>
        <p:spPr>
          <a:xfrm>
            <a:off x="990600" y="6259513"/>
            <a:ext cx="2386013"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FFT of Gradient Filter</a:t>
            </a:r>
            <a:endParaRPr/>
          </a:p>
        </p:txBody>
      </p:sp>
      <p:pic>
        <p:nvPicPr>
          <p:cNvPr id="421" name="Google Shape;421;p3"/>
          <p:cNvPicPr preferRelativeResize="0"/>
          <p:nvPr/>
        </p:nvPicPr>
        <p:blipFill rotWithShape="1">
          <a:blip r:embed="rId8">
            <a:alphaModFix/>
          </a:blip>
          <a:srcRect b="47720" l="40083" r="38849" t="14822"/>
          <a:stretch/>
        </p:blipFill>
        <p:spPr>
          <a:xfrm>
            <a:off x="4114800" y="3352800"/>
            <a:ext cx="2971800" cy="2971800"/>
          </a:xfrm>
          <a:prstGeom prst="rect">
            <a:avLst/>
          </a:prstGeom>
          <a:noFill/>
          <a:ln>
            <a:noFill/>
          </a:ln>
        </p:spPr>
      </p:pic>
      <p:sp>
        <p:nvSpPr>
          <p:cNvPr id="422" name="Google Shape;422;p3"/>
          <p:cNvSpPr txBox="1"/>
          <p:nvPr/>
        </p:nvSpPr>
        <p:spPr>
          <a:xfrm>
            <a:off x="7391400" y="5410200"/>
            <a:ext cx="1158875" cy="369888"/>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Gaussian</a:t>
            </a:r>
            <a:endParaRPr/>
          </a:p>
        </p:txBody>
      </p:sp>
      <p:sp>
        <p:nvSpPr>
          <p:cNvPr id="423" name="Google Shape;423;p3"/>
          <p:cNvSpPr/>
          <p:nvPr/>
        </p:nvSpPr>
        <p:spPr>
          <a:xfrm>
            <a:off x="8613021" y="6581001"/>
            <a:ext cx="53412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0" lang="en-US" sz="1200" u="none" cap="none" strike="noStrike">
                <a:solidFill>
                  <a:schemeClr val="dk1"/>
                </a:solidFill>
                <a:latin typeface="Arial"/>
                <a:ea typeface="Arial"/>
                <a:cs typeface="Arial"/>
                <a:sym typeface="Arial"/>
              </a:rPr>
              <a:t>Hays</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28" name="Shape 428"/>
        <p:cNvGrpSpPr/>
        <p:nvPr/>
      </p:nvGrpSpPr>
      <p:grpSpPr>
        <a:xfrm>
          <a:off x="0" y="0"/>
          <a:ext cx="0" cy="0"/>
          <a:chOff x="0" y="0"/>
          <a:chExt cx="0" cy="0"/>
        </a:xfrm>
      </p:grpSpPr>
      <p:sp>
        <p:nvSpPr>
          <p:cNvPr id="429" name="Google Shape;429;p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More Useful Filters</a:t>
            </a:r>
            <a:endParaRPr/>
          </a:p>
        </p:txBody>
      </p:sp>
      <p:sp>
        <p:nvSpPr>
          <p:cNvPr id="430" name="Google Shape;430;p4"/>
          <p:cNvSpPr txBox="1"/>
          <p:nvPr>
            <p:ph idx="1" type="body"/>
          </p:nvPr>
        </p:nvSpPr>
        <p:spPr>
          <a:xfrm>
            <a:off x="5507643" y="1828800"/>
            <a:ext cx="3429000" cy="457199"/>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2400"/>
              <a:buNone/>
            </a:pPr>
            <a:r>
              <a:rPr lang="en-US" sz="2400"/>
              <a:t>1</a:t>
            </a:r>
            <a:r>
              <a:rPr baseline="30000" lang="en-US" sz="2400"/>
              <a:t>st</a:t>
            </a:r>
            <a:r>
              <a:rPr lang="en-US" sz="2400"/>
              <a:t> Derivative of Gaussian</a:t>
            </a:r>
            <a:endParaRPr/>
          </a:p>
        </p:txBody>
      </p:sp>
      <p:pic>
        <p:nvPicPr>
          <p:cNvPr id="431" name="Google Shape;431;p4"/>
          <p:cNvPicPr preferRelativeResize="0"/>
          <p:nvPr/>
        </p:nvPicPr>
        <p:blipFill rotWithShape="1">
          <a:blip r:embed="rId3">
            <a:alphaModFix/>
          </a:blip>
          <a:srcRect b="43253" l="33904" r="33158" t="14507"/>
          <a:stretch/>
        </p:blipFill>
        <p:spPr>
          <a:xfrm>
            <a:off x="5320607" y="2438400"/>
            <a:ext cx="3803073" cy="2743200"/>
          </a:xfrm>
          <a:prstGeom prst="rect">
            <a:avLst/>
          </a:prstGeom>
          <a:noFill/>
          <a:ln>
            <a:noFill/>
          </a:ln>
        </p:spPr>
      </p:pic>
      <p:pic>
        <p:nvPicPr>
          <p:cNvPr id="432" name="Google Shape;432;p4"/>
          <p:cNvPicPr preferRelativeResize="0"/>
          <p:nvPr/>
        </p:nvPicPr>
        <p:blipFill rotWithShape="1">
          <a:blip r:embed="rId4">
            <a:alphaModFix/>
          </a:blip>
          <a:srcRect b="4445" l="4000" r="6667" t="4889"/>
          <a:stretch/>
        </p:blipFill>
        <p:spPr>
          <a:xfrm>
            <a:off x="0" y="1295400"/>
            <a:ext cx="5105400" cy="5181600"/>
          </a:xfrm>
          <a:prstGeom prst="rect">
            <a:avLst/>
          </a:prstGeom>
          <a:noFill/>
          <a:ln>
            <a:noFill/>
          </a:ln>
        </p:spPr>
      </p:pic>
      <p:sp>
        <p:nvSpPr>
          <p:cNvPr id="433" name="Google Shape;433;p4"/>
          <p:cNvSpPr txBox="1"/>
          <p:nvPr/>
        </p:nvSpPr>
        <p:spPr>
          <a:xfrm>
            <a:off x="3169920" y="4831080"/>
            <a:ext cx="26670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(Laplacian of Gaussian)</a:t>
            </a:r>
            <a:endParaRPr/>
          </a:p>
        </p:txBody>
      </p:sp>
      <p:sp>
        <p:nvSpPr>
          <p:cNvPr id="434" name="Google Shape;434;p4"/>
          <p:cNvSpPr/>
          <p:nvPr/>
        </p:nvSpPr>
        <p:spPr>
          <a:xfrm>
            <a:off x="8097212" y="6575830"/>
            <a:ext cx="1065292"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Earl F. Glynn</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8" name="Shape 438"/>
        <p:cNvGrpSpPr/>
        <p:nvPr/>
      </p:nvGrpSpPr>
      <p:grpSpPr>
        <a:xfrm>
          <a:off x="0" y="0"/>
          <a:ext cx="0" cy="0"/>
          <a:chOff x="0" y="0"/>
          <a:chExt cx="0" cy="0"/>
        </a:xfrm>
      </p:grpSpPr>
      <p:pic>
        <p:nvPicPr>
          <p:cNvPr id="439" name="Google Shape;439;p5"/>
          <p:cNvPicPr preferRelativeResize="0"/>
          <p:nvPr>
            <p:ph idx="1" type="body"/>
          </p:nvPr>
        </p:nvPicPr>
        <p:blipFill rotWithShape="1">
          <a:blip r:embed="rId3">
            <a:alphaModFix/>
          </a:blip>
          <a:srcRect b="0" l="0" r="0" t="0"/>
          <a:stretch/>
        </p:blipFill>
        <p:spPr>
          <a:xfrm>
            <a:off x="0" y="0"/>
            <a:ext cx="9144000" cy="6858532"/>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3" name="Shape 443"/>
        <p:cNvGrpSpPr/>
        <p:nvPr/>
      </p:nvGrpSpPr>
      <p:grpSpPr>
        <a:xfrm>
          <a:off x="0" y="0"/>
          <a:ext cx="0" cy="0"/>
          <a:chOff x="0" y="0"/>
          <a:chExt cx="0" cy="0"/>
        </a:xfrm>
      </p:grpSpPr>
      <p:pic>
        <p:nvPicPr>
          <p:cNvPr id="444" name="Google Shape;444;p6"/>
          <p:cNvPicPr preferRelativeResize="0"/>
          <p:nvPr/>
        </p:nvPicPr>
        <p:blipFill rotWithShape="1">
          <a:blip r:embed="rId3">
            <a:alphaModFix/>
          </a:blip>
          <a:srcRect b="0" l="54167" r="4166" t="0"/>
          <a:stretch/>
        </p:blipFill>
        <p:spPr>
          <a:xfrm>
            <a:off x="0" y="0"/>
            <a:ext cx="9144000" cy="68580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49" name="Shape 449"/>
        <p:cNvGrpSpPr/>
        <p:nvPr/>
      </p:nvGrpSpPr>
      <p:grpSpPr>
        <a:xfrm>
          <a:off x="0" y="0"/>
          <a:ext cx="0" cy="0"/>
          <a:chOff x="0" y="0"/>
          <a:chExt cx="0" cy="0"/>
        </a:xfrm>
      </p:grpSpPr>
      <p:sp>
        <p:nvSpPr>
          <p:cNvPr id="450" name="Google Shape;450;p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Capture Frequency - Rolling `Shutter’</a:t>
            </a:r>
            <a:endParaRPr/>
          </a:p>
        </p:txBody>
      </p:sp>
      <p:pic>
        <p:nvPicPr>
          <p:cNvPr descr="C:\Documents and Settings\James\Desktop\cs 129 comp_photo\hays_slides_2012\3\Turboprop_Rolling_Shutter.jpg" id="451" name="Google Shape;451;p7"/>
          <p:cNvPicPr preferRelativeResize="0"/>
          <p:nvPr/>
        </p:nvPicPr>
        <p:blipFill rotWithShape="1">
          <a:blip r:embed="rId3">
            <a:alphaModFix/>
          </a:blip>
          <a:srcRect b="0" l="0" r="0" t="0"/>
          <a:stretch/>
        </p:blipFill>
        <p:spPr>
          <a:xfrm>
            <a:off x="5029200" y="1219200"/>
            <a:ext cx="3533775" cy="4711700"/>
          </a:xfrm>
          <a:prstGeom prst="rect">
            <a:avLst/>
          </a:prstGeom>
          <a:noFill/>
          <a:ln>
            <a:noFill/>
          </a:ln>
        </p:spPr>
      </p:pic>
      <p:pic>
        <p:nvPicPr>
          <p:cNvPr descr="C:\Documents and Settings\James\Desktop\cs 129 comp_photo\hays_slides_2012\3\CMOS_rolling_shutter_distortion.jpg" id="452" name="Google Shape;452;p7"/>
          <p:cNvPicPr preferRelativeResize="0"/>
          <p:nvPr/>
        </p:nvPicPr>
        <p:blipFill rotWithShape="1">
          <a:blip r:embed="rId4">
            <a:alphaModFix/>
          </a:blip>
          <a:srcRect b="0" l="0" r="0" t="0"/>
          <a:stretch/>
        </p:blipFill>
        <p:spPr>
          <a:xfrm>
            <a:off x="457200" y="1995488"/>
            <a:ext cx="4211638" cy="3159125"/>
          </a:xfrm>
          <a:prstGeom prst="rect">
            <a:avLst/>
          </a:prstGeom>
          <a:noFill/>
          <a:ln>
            <a:noFill/>
          </a:ln>
        </p:spPr>
      </p:pic>
      <p:sp>
        <p:nvSpPr>
          <p:cNvPr id="453" name="Google Shape;453;p7"/>
          <p:cNvSpPr/>
          <p:nvPr/>
        </p:nvSpPr>
        <p:spPr>
          <a:xfrm>
            <a:off x="8236741" y="6629400"/>
            <a:ext cx="900118"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Calibri"/>
                <a:ea typeface="Calibri"/>
                <a:cs typeface="Calibri"/>
                <a:sym typeface="Calibri"/>
              </a:rPr>
              <a:t>James Hays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7" name="Shape 457"/>
        <p:cNvGrpSpPr/>
        <p:nvPr/>
      </p:nvGrpSpPr>
      <p:grpSpPr>
        <a:xfrm>
          <a:off x="0" y="0"/>
          <a:ext cx="0" cy="0"/>
          <a:chOff x="0" y="0"/>
          <a:chExt cx="0" cy="0"/>
        </a:xfrm>
      </p:grpSpPr>
      <p:sp>
        <p:nvSpPr>
          <p:cNvPr id="458" name="Google Shape;458;p8"/>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FOURIER SERIES &amp; </a:t>
            </a:r>
            <a:br>
              <a:rPr lang="en-US"/>
            </a:br>
            <a:r>
              <a:rPr lang="en-US"/>
              <a:t>FOURIER TRANSFORMS</a:t>
            </a:r>
            <a:endParaRPr/>
          </a:p>
        </p:txBody>
      </p:sp>
      <p:sp>
        <p:nvSpPr>
          <p:cNvPr id="459" name="Google Shape;459;p8"/>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888888"/>
              </a:buClr>
              <a:buSzPts val="2000"/>
              <a:buNone/>
            </a:pPr>
            <a:r>
              <a:rPr lang="en-US"/>
              <a:t>Thinking in frequency</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3" name="Shape 463"/>
        <p:cNvGrpSpPr/>
        <p:nvPr/>
      </p:nvGrpSpPr>
      <p:grpSpPr>
        <a:xfrm>
          <a:off x="0" y="0"/>
          <a:ext cx="0" cy="0"/>
          <a:chOff x="0" y="0"/>
          <a:chExt cx="0" cy="0"/>
        </a:xfrm>
      </p:grpSpPr>
      <p:sp>
        <p:nvSpPr>
          <p:cNvPr id="464" name="Google Shape;464;p9"/>
          <p:cNvSpPr txBox="1"/>
          <p:nvPr>
            <p:ph idx="1" type="body"/>
          </p:nvPr>
        </p:nvSpPr>
        <p:spPr>
          <a:xfrm>
            <a:off x="457200" y="990600"/>
            <a:ext cx="8229600" cy="5638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 understand frequency as in waves…</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      …but how does this relate to the complex</a:t>
            </a:r>
            <a:endParaRPr/>
          </a:p>
          <a:p>
            <a:pPr indent="0" lvl="0" marL="0" rtl="0" algn="l">
              <a:spcBef>
                <a:spcPts val="640"/>
              </a:spcBef>
              <a:spcAft>
                <a:spcPts val="0"/>
              </a:spcAft>
              <a:buClr>
                <a:schemeClr val="dk1"/>
              </a:buClr>
              <a:buSzPts val="3200"/>
              <a:buNone/>
            </a:pPr>
            <a:r>
              <a:rPr lang="en-US"/>
              <a:t>               signals we see in natural images?</a:t>
            </a:r>
            <a:endParaRPr/>
          </a:p>
          <a:p>
            <a:pPr indent="0" lvl="0" marL="0" rtl="0" algn="l">
              <a:spcBef>
                <a:spcPts val="640"/>
              </a:spcBef>
              <a:spcAft>
                <a:spcPts val="0"/>
              </a:spcAft>
              <a:buClr>
                <a:schemeClr val="dk1"/>
              </a:buClr>
              <a:buSzPts val="3200"/>
              <a:buNone/>
            </a:pPr>
            <a:r>
              <a:rPr lang="en-US"/>
              <a:t>                        …to image frequency?</a:t>
            </a:r>
            <a:endParaRPr/>
          </a:p>
        </p:txBody>
      </p:sp>
      <p:pic>
        <p:nvPicPr>
          <p:cNvPr descr="a2" id="465" name="Google Shape;465;p9"/>
          <p:cNvPicPr preferRelativeResize="0"/>
          <p:nvPr/>
        </p:nvPicPr>
        <p:blipFill rotWithShape="1">
          <a:blip r:embed="rId3">
            <a:alphaModFix/>
          </a:blip>
          <a:srcRect b="0" l="0" r="0" t="0"/>
          <a:stretch/>
        </p:blipFill>
        <p:spPr>
          <a:xfrm>
            <a:off x="1752600" y="1981200"/>
            <a:ext cx="2514600" cy="2143125"/>
          </a:xfrm>
          <a:prstGeom prst="rect">
            <a:avLst/>
          </a:prstGeom>
          <a:noFill/>
          <a:ln>
            <a:noFill/>
          </a:ln>
        </p:spPr>
      </p:pic>
      <p:pic>
        <p:nvPicPr>
          <p:cNvPr descr="a4" id="466" name="Google Shape;466;p9"/>
          <p:cNvPicPr preferRelativeResize="0"/>
          <p:nvPr/>
        </p:nvPicPr>
        <p:blipFill rotWithShape="1">
          <a:blip r:embed="rId4">
            <a:alphaModFix/>
          </a:blip>
          <a:srcRect b="0" l="0" r="0" t="0"/>
          <a:stretch/>
        </p:blipFill>
        <p:spPr>
          <a:xfrm>
            <a:off x="5254336" y="1981200"/>
            <a:ext cx="2514600" cy="2135187"/>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0" name="Shape 470"/>
        <p:cNvGrpSpPr/>
        <p:nvPr/>
      </p:nvGrpSpPr>
      <p:grpSpPr>
        <a:xfrm>
          <a:off x="0" y="0"/>
          <a:ext cx="0" cy="0"/>
          <a:chOff x="0" y="0"/>
          <a:chExt cx="0" cy="0"/>
        </a:xfrm>
      </p:grpSpPr>
      <p:sp>
        <p:nvSpPr>
          <p:cNvPr id="471" name="Google Shape;471;p10"/>
          <p:cNvSpPr txBox="1"/>
          <p:nvPr>
            <p:ph type="title"/>
          </p:nvPr>
        </p:nvSpPr>
        <p:spPr>
          <a:xfrm>
            <a:off x="187036" y="45027"/>
            <a:ext cx="84582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sz="3600"/>
              <a:t>Fourier series</a:t>
            </a:r>
            <a:endParaRPr/>
          </a:p>
        </p:txBody>
      </p:sp>
      <p:sp>
        <p:nvSpPr>
          <p:cNvPr id="472" name="Google Shape;472;p10"/>
          <p:cNvSpPr txBox="1"/>
          <p:nvPr>
            <p:ph idx="1" type="body"/>
          </p:nvPr>
        </p:nvSpPr>
        <p:spPr>
          <a:xfrm>
            <a:off x="152400" y="914400"/>
            <a:ext cx="4114800" cy="17526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2800"/>
              <a:buFont typeface="Arial"/>
              <a:buNone/>
            </a:pPr>
            <a:r>
              <a:rPr lang="en-US" sz="2800"/>
              <a:t>A bold idea (1807):</a:t>
            </a:r>
            <a:endParaRPr/>
          </a:p>
          <a:p>
            <a:pPr indent="-342900" lvl="0" marL="342900" rtl="0" algn="l">
              <a:spcBef>
                <a:spcPts val="400"/>
              </a:spcBef>
              <a:spcAft>
                <a:spcPts val="0"/>
              </a:spcAft>
              <a:buClr>
                <a:schemeClr val="dk1"/>
              </a:buClr>
              <a:buSzPts val="2000"/>
              <a:buFont typeface="Arial"/>
              <a:buNone/>
            </a:pPr>
            <a:r>
              <a:rPr i="1" lang="en-US" sz="2000"/>
              <a:t>	</a:t>
            </a:r>
            <a:r>
              <a:rPr b="1" i="1" lang="en-US" sz="2000"/>
              <a:t>Any</a:t>
            </a:r>
            <a:r>
              <a:rPr i="1" lang="en-US" sz="2000"/>
              <a:t> univariate function can be rewritten as a weighted sum of sines and cosines of different frequencies. </a:t>
            </a:r>
            <a:endParaRPr/>
          </a:p>
        </p:txBody>
      </p:sp>
      <p:pic>
        <p:nvPicPr>
          <p:cNvPr descr="J.B.J. Fourier (public domain image)" id="473" name="Google Shape;473;p10"/>
          <p:cNvPicPr preferRelativeResize="0"/>
          <p:nvPr/>
        </p:nvPicPr>
        <p:blipFill rotWithShape="1">
          <a:blip r:embed="rId3">
            <a:alphaModFix/>
          </a:blip>
          <a:srcRect b="0" l="0" r="0" t="0"/>
          <a:stretch/>
        </p:blipFill>
        <p:spPr>
          <a:xfrm>
            <a:off x="4191000" y="838200"/>
            <a:ext cx="4800600" cy="5867400"/>
          </a:xfrm>
          <a:prstGeom prst="rect">
            <a:avLst/>
          </a:prstGeom>
          <a:noFill/>
          <a:ln>
            <a:noFill/>
          </a:ln>
        </p:spPr>
      </p:pic>
      <p:sp>
        <p:nvSpPr>
          <p:cNvPr id="474" name="Google Shape;474;p10"/>
          <p:cNvSpPr txBox="1"/>
          <p:nvPr/>
        </p:nvSpPr>
        <p:spPr>
          <a:xfrm>
            <a:off x="8553450"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
        <p:nvSpPr>
          <p:cNvPr id="475" name="Google Shape;475;p10"/>
          <p:cNvSpPr/>
          <p:nvPr/>
        </p:nvSpPr>
        <p:spPr>
          <a:xfrm>
            <a:off x="4417782" y="501134"/>
            <a:ext cx="450636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Jean Baptiste Joseph Fourier (1768-1830)</a:t>
            </a:r>
            <a:endParaRPr/>
          </a:p>
        </p:txBody>
      </p:sp>
      <p:sp>
        <p:nvSpPr>
          <p:cNvPr id="476" name="Google Shape;476;p10"/>
          <p:cNvSpPr txBox="1"/>
          <p:nvPr/>
        </p:nvSpPr>
        <p:spPr>
          <a:xfrm>
            <a:off x="238991" y="3048000"/>
            <a:ext cx="3810000" cy="3810000"/>
          </a:xfrm>
          <a:prstGeom prst="rect">
            <a:avLst/>
          </a:prstGeom>
          <a:noFill/>
          <a:ln>
            <a:noFill/>
          </a:ln>
        </p:spPr>
        <p:txBody>
          <a:bodyPr anchorCtr="0" anchor="t" bIns="45700" lIns="91425" spcFirstLastPara="1" rIns="91425" wrap="square" tIns="45700">
            <a:normAutofit/>
          </a:bodyPr>
          <a:lstStyle/>
          <a:p>
            <a:pPr indent="0" lvl="0" marL="0" marR="0" rtl="0" algn="l">
              <a:spcBef>
                <a:spcPts val="0"/>
              </a:spcBef>
              <a:spcAft>
                <a:spcPts val="0"/>
              </a:spcAft>
              <a:buClr>
                <a:schemeClr val="dk1"/>
              </a:buClr>
              <a:buSzPts val="2400"/>
              <a:buFont typeface="Arial"/>
              <a:buNone/>
            </a:pPr>
            <a:r>
              <a:rPr lang="en-US" sz="2400">
                <a:solidFill>
                  <a:schemeClr val="dk1"/>
                </a:solidFill>
                <a:latin typeface="Calibri"/>
                <a:ea typeface="Calibri"/>
                <a:cs typeface="Calibri"/>
                <a:sym typeface="Calibri"/>
              </a:rPr>
              <a:t>Our building block:</a:t>
            </a:r>
            <a:endParaRPr/>
          </a:p>
          <a:p>
            <a:pPr indent="0" lvl="0" marL="0" marR="0" rtl="0" algn="l">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	</a:t>
            </a:r>
            <a:endParaRPr/>
          </a:p>
          <a:p>
            <a:pPr indent="0" lvl="0" marL="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a:p>
            <a:pPr indent="0" lvl="0" marL="0" marR="0" rtl="0" algn="l">
              <a:spcBef>
                <a:spcPts val="480"/>
              </a:spcBef>
              <a:spcAft>
                <a:spcPts val="0"/>
              </a:spcAft>
              <a:buClr>
                <a:schemeClr val="dk1"/>
              </a:buClr>
              <a:buSzPts val="2400"/>
              <a:buFont typeface="Arial"/>
              <a:buNone/>
            </a:pPr>
            <a:r>
              <a:rPr lang="en-US" sz="2400">
                <a:solidFill>
                  <a:schemeClr val="dk1"/>
                </a:solidFill>
                <a:latin typeface="Calibri"/>
                <a:ea typeface="Calibri"/>
                <a:cs typeface="Calibri"/>
                <a:sym typeface="Calibri"/>
              </a:rPr>
              <a:t>Add enough of them to get any signal </a:t>
            </a:r>
            <a:r>
              <a:rPr i="1" lang="en-US" sz="2400">
                <a:solidFill>
                  <a:schemeClr val="dk1"/>
                </a:solidFill>
                <a:latin typeface="Calibri"/>
                <a:ea typeface="Calibri"/>
                <a:cs typeface="Calibri"/>
                <a:sym typeface="Calibri"/>
              </a:rPr>
              <a:t>g(t)</a:t>
            </a:r>
            <a:r>
              <a:rPr lang="en-US" sz="2400">
                <a:solidFill>
                  <a:schemeClr val="dk1"/>
                </a:solidFill>
                <a:latin typeface="Calibri"/>
                <a:ea typeface="Calibri"/>
                <a:cs typeface="Calibri"/>
                <a:sym typeface="Calibri"/>
              </a:rPr>
              <a:t> you want!</a:t>
            </a:r>
            <a:endParaRPr/>
          </a:p>
          <a:p>
            <a:pPr indent="0" lvl="0" marL="0" marR="0" rtl="0" algn="l">
              <a:spcBef>
                <a:spcPts val="480"/>
              </a:spcBef>
              <a:spcAft>
                <a:spcPts val="0"/>
              </a:spcAft>
              <a:buClr>
                <a:schemeClr val="dk1"/>
              </a:buClr>
              <a:buSzPts val="2400"/>
              <a:buFont typeface="Arial"/>
              <a:buNone/>
            </a:pPr>
            <a:r>
              <a:t/>
            </a:r>
            <a:endParaRPr sz="2400">
              <a:solidFill>
                <a:schemeClr val="dk1"/>
              </a:solidFill>
              <a:latin typeface="Calibri"/>
              <a:ea typeface="Calibri"/>
              <a:cs typeface="Calibri"/>
              <a:sym typeface="Calibri"/>
            </a:endParaRPr>
          </a:p>
        </p:txBody>
      </p:sp>
      <p:sp>
        <p:nvSpPr>
          <p:cNvPr id="477" name="Google Shape;477;p10"/>
          <p:cNvSpPr txBox="1"/>
          <p:nvPr/>
        </p:nvSpPr>
        <p:spPr>
          <a:xfrm>
            <a:off x="162147" y="3679292"/>
            <a:ext cx="3852208" cy="1007007"/>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476"/>
                                        </p:tgtEl>
                                        <p:attrNameLst>
                                          <p:attrName>style.visibility</p:attrName>
                                        </p:attrNameLst>
                                      </p:cBhvr>
                                      <p:to>
                                        <p:strVal val="visible"/>
                                      </p:to>
                                    </p:set>
                                    <p:animEffect filter="fade" transition="in">
                                      <p:cBhvr>
                                        <p:cTn dur="500"/>
                                        <p:tgtEl>
                                          <p:spTgt spid="47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82" name="Shape 482"/>
        <p:cNvGrpSpPr/>
        <p:nvPr/>
      </p:nvGrpSpPr>
      <p:grpSpPr>
        <a:xfrm>
          <a:off x="0" y="0"/>
          <a:ext cx="0" cy="0"/>
          <a:chOff x="0" y="0"/>
          <a:chExt cx="0" cy="0"/>
        </a:xfrm>
      </p:grpSpPr>
      <p:sp>
        <p:nvSpPr>
          <p:cNvPr id="483" name="Google Shape;483;p11"/>
          <p:cNvSpPr txBox="1"/>
          <p:nvPr>
            <p:ph idx="1" type="body"/>
          </p:nvPr>
        </p:nvSpPr>
        <p:spPr>
          <a:xfrm>
            <a:off x="238991" y="3048000"/>
            <a:ext cx="3810000" cy="38100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Font typeface="Arial"/>
              <a:buNone/>
            </a:pPr>
            <a:r>
              <a:rPr lang="en-US" sz="2400"/>
              <a:t>Our building block:</a:t>
            </a:r>
            <a:endParaRPr/>
          </a:p>
          <a:p>
            <a:pPr indent="0" lvl="0" marL="0" rtl="0" algn="l">
              <a:spcBef>
                <a:spcPts val="480"/>
              </a:spcBef>
              <a:spcAft>
                <a:spcPts val="0"/>
              </a:spcAft>
              <a:buClr>
                <a:schemeClr val="dk1"/>
              </a:buClr>
              <a:buSzPts val="2400"/>
              <a:buFont typeface="Arial"/>
              <a:buNone/>
            </a:pPr>
            <a:r>
              <a:rPr lang="en-US" sz="2400"/>
              <a:t>	</a:t>
            </a:r>
            <a:endParaRPr/>
          </a:p>
          <a:p>
            <a:pPr indent="0" lvl="0" marL="0" rtl="0" algn="l">
              <a:spcBef>
                <a:spcPts val="480"/>
              </a:spcBef>
              <a:spcAft>
                <a:spcPts val="0"/>
              </a:spcAft>
              <a:buClr>
                <a:schemeClr val="dk1"/>
              </a:buClr>
              <a:buSzPts val="2400"/>
              <a:buNone/>
            </a:pPr>
            <a:r>
              <a:t/>
            </a:r>
            <a:endParaRPr sz="2400"/>
          </a:p>
          <a:p>
            <a:pPr indent="0" lvl="0" marL="0" rtl="0" algn="l">
              <a:spcBef>
                <a:spcPts val="480"/>
              </a:spcBef>
              <a:spcAft>
                <a:spcPts val="0"/>
              </a:spcAft>
              <a:buClr>
                <a:schemeClr val="dk1"/>
              </a:buClr>
              <a:buSzPts val="2400"/>
              <a:buFont typeface="Arial"/>
              <a:buNone/>
            </a:pPr>
            <a:r>
              <a:rPr lang="en-US" sz="2400"/>
              <a:t>Add enough of them to get any signal </a:t>
            </a:r>
            <a:r>
              <a:rPr i="1" lang="en-US" sz="2400"/>
              <a:t>g(t)</a:t>
            </a:r>
            <a:r>
              <a:rPr lang="en-US" sz="2400"/>
              <a:t> you want!</a:t>
            </a:r>
            <a:endParaRPr/>
          </a:p>
          <a:p>
            <a:pPr indent="0" lvl="0" marL="0" rtl="0" algn="l">
              <a:spcBef>
                <a:spcPts val="480"/>
              </a:spcBef>
              <a:spcAft>
                <a:spcPts val="0"/>
              </a:spcAft>
              <a:buClr>
                <a:schemeClr val="dk1"/>
              </a:buClr>
              <a:buSzPts val="2400"/>
              <a:buFont typeface="Arial"/>
              <a:buNone/>
            </a:pPr>
            <a:r>
              <a:t/>
            </a:r>
            <a:endParaRPr sz="2400"/>
          </a:p>
        </p:txBody>
      </p:sp>
      <p:pic>
        <p:nvPicPr>
          <p:cNvPr descr="The image “http://mcdb.colorado.edu/courses/3280/images/crystal/fourier.gif” cannot be displayed, because it contains errors." id="484" name="Google Shape;484;p11"/>
          <p:cNvPicPr preferRelativeResize="0"/>
          <p:nvPr/>
        </p:nvPicPr>
        <p:blipFill rotWithShape="1">
          <a:blip r:embed="rId3">
            <a:alphaModFix/>
          </a:blip>
          <a:srcRect b="1234" l="0" r="0" t="2469"/>
          <a:stretch/>
        </p:blipFill>
        <p:spPr>
          <a:xfrm>
            <a:off x="4667250" y="914400"/>
            <a:ext cx="4400550" cy="5943600"/>
          </a:xfrm>
          <a:prstGeom prst="rect">
            <a:avLst/>
          </a:prstGeom>
          <a:noFill/>
          <a:ln>
            <a:noFill/>
          </a:ln>
        </p:spPr>
      </p:pic>
      <p:pic>
        <p:nvPicPr>
          <p:cNvPr id="485" name="Google Shape;485;p11"/>
          <p:cNvPicPr preferRelativeResize="0"/>
          <p:nvPr/>
        </p:nvPicPr>
        <p:blipFill rotWithShape="1">
          <a:blip r:embed="rId4">
            <a:alphaModFix/>
          </a:blip>
          <a:srcRect b="0" l="0" r="0" t="0"/>
          <a:stretch/>
        </p:blipFill>
        <p:spPr>
          <a:xfrm>
            <a:off x="441325" y="3732213"/>
            <a:ext cx="3362325" cy="522287"/>
          </a:xfrm>
          <a:prstGeom prst="rect">
            <a:avLst/>
          </a:prstGeom>
          <a:noFill/>
          <a:ln>
            <a:noFill/>
          </a:ln>
        </p:spPr>
      </p:pic>
      <p:sp>
        <p:nvSpPr>
          <p:cNvPr id="486" name="Google Shape;486;p11"/>
          <p:cNvSpPr txBox="1"/>
          <p:nvPr/>
        </p:nvSpPr>
        <p:spPr>
          <a:xfrm>
            <a:off x="864581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
        <p:nvSpPr>
          <p:cNvPr id="487" name="Google Shape;487;p11"/>
          <p:cNvSpPr txBox="1"/>
          <p:nvPr/>
        </p:nvSpPr>
        <p:spPr>
          <a:xfrm>
            <a:off x="152400" y="914400"/>
            <a:ext cx="4114800" cy="1752600"/>
          </a:xfrm>
          <a:prstGeom prst="rect">
            <a:avLst/>
          </a:prstGeom>
          <a:noFill/>
          <a:ln>
            <a:noFill/>
          </a:ln>
        </p:spPr>
        <p:txBody>
          <a:bodyPr anchorCtr="0" anchor="t" bIns="45700" lIns="91425" spcFirstLastPara="1" rIns="91425" wrap="square" tIns="45700">
            <a:normAutofit lnSpcReduction="10000"/>
          </a:bodyPr>
          <a:lstStyle/>
          <a:p>
            <a:pPr indent="-342900" lvl="0" marL="342900" marR="0" rtl="0" algn="l">
              <a:spcBef>
                <a:spcPts val="0"/>
              </a:spcBef>
              <a:spcAft>
                <a:spcPts val="0"/>
              </a:spcAft>
              <a:buClr>
                <a:schemeClr val="dk1"/>
              </a:buClr>
              <a:buSzPts val="2800"/>
              <a:buFont typeface="Arial"/>
              <a:buNone/>
            </a:pPr>
            <a:r>
              <a:rPr lang="en-US" sz="2800">
                <a:solidFill>
                  <a:schemeClr val="dk1"/>
                </a:solidFill>
                <a:latin typeface="Calibri"/>
                <a:ea typeface="Calibri"/>
                <a:cs typeface="Calibri"/>
                <a:sym typeface="Calibri"/>
              </a:rPr>
              <a:t>A bold idea (1807):</a:t>
            </a:r>
            <a:endParaRPr/>
          </a:p>
          <a:p>
            <a:pPr indent="-342900" lvl="0" marL="342900" marR="0" rtl="0" algn="l">
              <a:spcBef>
                <a:spcPts val="400"/>
              </a:spcBef>
              <a:spcAft>
                <a:spcPts val="0"/>
              </a:spcAft>
              <a:buClr>
                <a:schemeClr val="dk1"/>
              </a:buClr>
              <a:buSzPts val="2000"/>
              <a:buFont typeface="Arial"/>
              <a:buNone/>
            </a:pPr>
            <a:r>
              <a:rPr i="1" lang="en-US" sz="2000">
                <a:solidFill>
                  <a:schemeClr val="dk1"/>
                </a:solidFill>
                <a:latin typeface="Calibri"/>
                <a:ea typeface="Calibri"/>
                <a:cs typeface="Calibri"/>
                <a:sym typeface="Calibri"/>
              </a:rPr>
              <a:t>	</a:t>
            </a:r>
            <a:r>
              <a:rPr b="1" i="1" lang="en-US" sz="2000">
                <a:solidFill>
                  <a:schemeClr val="dk1"/>
                </a:solidFill>
                <a:latin typeface="Calibri"/>
                <a:ea typeface="Calibri"/>
                <a:cs typeface="Calibri"/>
                <a:sym typeface="Calibri"/>
              </a:rPr>
              <a:t>Any</a:t>
            </a:r>
            <a:r>
              <a:rPr i="1" lang="en-US" sz="2000">
                <a:solidFill>
                  <a:schemeClr val="dk1"/>
                </a:solidFill>
                <a:latin typeface="Calibri"/>
                <a:ea typeface="Calibri"/>
                <a:cs typeface="Calibri"/>
                <a:sym typeface="Calibri"/>
              </a:rPr>
              <a:t> univariate function can be rewritten as a weighted sum of sines and cosines of different frequencies. </a:t>
            </a:r>
            <a:endParaRPr i="1" sz="2000">
              <a:solidFill>
                <a:schemeClr val="dk1"/>
              </a:solidFill>
              <a:latin typeface="Calibri"/>
              <a:ea typeface="Calibri"/>
              <a:cs typeface="Calibri"/>
              <a:sym typeface="Calibri"/>
            </a:endParaRPr>
          </a:p>
        </p:txBody>
      </p:sp>
      <p:sp>
        <p:nvSpPr>
          <p:cNvPr id="488" name="Google Shape;488;p11"/>
          <p:cNvSpPr txBox="1"/>
          <p:nvPr/>
        </p:nvSpPr>
        <p:spPr>
          <a:xfrm>
            <a:off x="187036" y="45027"/>
            <a:ext cx="8458200" cy="838200"/>
          </a:xfrm>
          <a:prstGeom prst="rect">
            <a:avLst/>
          </a:prstGeom>
          <a:noFill/>
          <a:ln>
            <a:noFill/>
          </a:ln>
        </p:spPr>
        <p:txBody>
          <a:bodyPr anchorCtr="0" anchor="ctr" bIns="45700" lIns="91425" spcFirstLastPara="1" rIns="91425" wrap="square" tIns="45700">
            <a:normAutofit/>
          </a:bodyPr>
          <a:lstStyle/>
          <a:p>
            <a:pPr indent="0" lvl="0" marL="0" marR="0" rtl="0" algn="l">
              <a:spcBef>
                <a:spcPts val="0"/>
              </a:spcBef>
              <a:spcAft>
                <a:spcPts val="0"/>
              </a:spcAft>
              <a:buNone/>
            </a:pPr>
            <a:r>
              <a:rPr lang="en-US" sz="3600">
                <a:solidFill>
                  <a:schemeClr val="dk1"/>
                </a:solidFill>
                <a:latin typeface="Calibri"/>
                <a:ea typeface="Calibri"/>
                <a:cs typeface="Calibri"/>
                <a:sym typeface="Calibri"/>
              </a:rPr>
              <a:t>Fourier series</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12"/>
          <p:cNvSpPr txBox="1"/>
          <p:nvPr>
            <p:ph idx="1" type="body"/>
          </p:nvPr>
        </p:nvSpPr>
        <p:spPr>
          <a:xfrm>
            <a:off x="304800" y="1447801"/>
            <a:ext cx="8534400" cy="758032"/>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Clr>
                <a:schemeClr val="dk1"/>
              </a:buClr>
              <a:buSzPct val="100000"/>
              <a:buNone/>
            </a:pPr>
            <a:r>
              <a:rPr i="1" lang="en-US">
                <a:latin typeface="Times New Roman"/>
                <a:ea typeface="Times New Roman"/>
                <a:cs typeface="Times New Roman"/>
                <a:sym typeface="Times New Roman"/>
              </a:rPr>
              <a:t>        g</a:t>
            </a:r>
            <a:r>
              <a:rPr lang="en-US">
                <a:latin typeface="Times New Roman"/>
                <a:ea typeface="Times New Roman"/>
                <a:cs typeface="Times New Roman"/>
                <a:sym typeface="Times New Roman"/>
              </a:rPr>
              <a:t>(</a:t>
            </a:r>
            <a:r>
              <a:rPr i="1" lang="en-US">
                <a:solidFill>
                  <a:schemeClr val="hlink"/>
                </a:solidFill>
                <a:latin typeface="Times New Roman"/>
                <a:ea typeface="Times New Roman"/>
                <a:cs typeface="Times New Roman"/>
                <a:sym typeface="Times New Roman"/>
              </a:rPr>
              <a:t>t</a:t>
            </a:r>
            <a:r>
              <a:rPr lang="en-US">
                <a:latin typeface="Times New Roman"/>
                <a:ea typeface="Times New Roman"/>
                <a:cs typeface="Times New Roman"/>
                <a:sym typeface="Times New Roman"/>
              </a:rPr>
              <a:t>)</a:t>
            </a:r>
            <a:r>
              <a:rPr i="1" lang="en-US">
                <a:latin typeface="Times New Roman"/>
                <a:ea typeface="Times New Roman"/>
                <a:cs typeface="Times New Roman"/>
                <a:sym typeface="Times New Roman"/>
              </a:rPr>
              <a:t>          =         (1)</a:t>
            </a:r>
            <a:r>
              <a:rPr lang="en-US">
                <a:latin typeface="Times New Roman"/>
                <a:ea typeface="Times New Roman"/>
                <a:cs typeface="Times New Roman"/>
                <a:sym typeface="Times New Roman"/>
              </a:rPr>
              <a:t>sin(</a:t>
            </a:r>
            <a:r>
              <a:rPr i="1" lang="en-US">
                <a:latin typeface="Times New Roman"/>
                <a:ea typeface="Times New Roman"/>
                <a:cs typeface="Times New Roman"/>
                <a:sym typeface="Times New Roman"/>
              </a:rPr>
              <a:t>2πf </a:t>
            </a:r>
            <a:r>
              <a:rPr i="1" lang="en-US">
                <a:solidFill>
                  <a:schemeClr val="hlink"/>
                </a:solidFill>
                <a:latin typeface="Times New Roman"/>
                <a:ea typeface="Times New Roman"/>
                <a:cs typeface="Times New Roman"/>
                <a:sym typeface="Times New Roman"/>
              </a:rPr>
              <a:t>t</a:t>
            </a:r>
            <a:r>
              <a:rPr lang="en-US">
                <a:latin typeface="Times New Roman"/>
                <a:ea typeface="Times New Roman"/>
                <a:cs typeface="Times New Roman"/>
                <a:sym typeface="Times New Roman"/>
              </a:rPr>
              <a:t>)</a:t>
            </a:r>
            <a:r>
              <a:rPr i="1" lang="en-US">
                <a:latin typeface="Times New Roman"/>
                <a:ea typeface="Times New Roman"/>
                <a:cs typeface="Times New Roman"/>
                <a:sym typeface="Times New Roman"/>
              </a:rPr>
              <a:t>      + </a:t>
            </a:r>
            <a:r>
              <a:rPr lang="en-US">
                <a:latin typeface="Times New Roman"/>
                <a:ea typeface="Times New Roman"/>
                <a:cs typeface="Times New Roman"/>
                <a:sym typeface="Times New Roman"/>
              </a:rPr>
              <a:t>(</a:t>
            </a:r>
            <a:r>
              <a:rPr i="1" lang="en-US">
                <a:latin typeface="Times New Roman"/>
                <a:ea typeface="Times New Roman"/>
                <a:cs typeface="Times New Roman"/>
                <a:sym typeface="Times New Roman"/>
              </a:rPr>
              <a:t>1/3</a:t>
            </a:r>
            <a:r>
              <a:rPr lang="en-US">
                <a:latin typeface="Times New Roman"/>
                <a:ea typeface="Times New Roman"/>
                <a:cs typeface="Times New Roman"/>
                <a:sym typeface="Times New Roman"/>
              </a:rPr>
              <a:t>)sin(</a:t>
            </a:r>
            <a:r>
              <a:rPr i="1" lang="en-US">
                <a:latin typeface="Times New Roman"/>
                <a:ea typeface="Times New Roman"/>
                <a:cs typeface="Times New Roman"/>
                <a:sym typeface="Times New Roman"/>
              </a:rPr>
              <a:t>2π</a:t>
            </a:r>
            <a:r>
              <a:rPr lang="en-US">
                <a:latin typeface="Times New Roman"/>
                <a:ea typeface="Times New Roman"/>
                <a:cs typeface="Times New Roman"/>
                <a:sym typeface="Times New Roman"/>
              </a:rPr>
              <a:t>(</a:t>
            </a:r>
            <a:r>
              <a:rPr i="1" lang="en-US">
                <a:latin typeface="Times New Roman"/>
                <a:ea typeface="Times New Roman"/>
                <a:cs typeface="Times New Roman"/>
                <a:sym typeface="Times New Roman"/>
              </a:rPr>
              <a:t>3f</a:t>
            </a:r>
            <a:r>
              <a:rPr lang="en-US">
                <a:latin typeface="Times New Roman"/>
                <a:ea typeface="Times New Roman"/>
                <a:cs typeface="Times New Roman"/>
                <a:sym typeface="Times New Roman"/>
              </a:rPr>
              <a:t>) </a:t>
            </a:r>
            <a:r>
              <a:rPr i="1" lang="en-US">
                <a:solidFill>
                  <a:schemeClr val="hlink"/>
                </a:solidFill>
                <a:latin typeface="Times New Roman"/>
                <a:ea typeface="Times New Roman"/>
                <a:cs typeface="Times New Roman"/>
                <a:sym typeface="Times New Roman"/>
              </a:rPr>
              <a:t>t</a:t>
            </a:r>
            <a:r>
              <a:rPr lang="en-US">
                <a:latin typeface="Times New Roman"/>
                <a:ea typeface="Times New Roman"/>
                <a:cs typeface="Times New Roman"/>
                <a:sym typeface="Times New Roman"/>
              </a:rPr>
              <a:t>)</a:t>
            </a:r>
            <a:endParaRPr/>
          </a:p>
        </p:txBody>
      </p:sp>
      <p:pic>
        <p:nvPicPr>
          <p:cNvPr descr="a6" id="494" name="Google Shape;494;p12"/>
          <p:cNvPicPr preferRelativeResize="0"/>
          <p:nvPr/>
        </p:nvPicPr>
        <p:blipFill rotWithShape="1">
          <a:blip r:embed="rId3">
            <a:alphaModFix/>
          </a:blip>
          <a:srcRect b="388" l="-1620" r="1620" t="-7064"/>
          <a:stretch/>
        </p:blipFill>
        <p:spPr>
          <a:xfrm>
            <a:off x="150090" y="1995994"/>
            <a:ext cx="2565400" cy="2353604"/>
          </a:xfrm>
          <a:prstGeom prst="rect">
            <a:avLst/>
          </a:prstGeom>
          <a:noFill/>
          <a:ln>
            <a:noFill/>
          </a:ln>
        </p:spPr>
      </p:pic>
      <p:pic>
        <p:nvPicPr>
          <p:cNvPr descr="a2" id="495" name="Google Shape;495;p12"/>
          <p:cNvPicPr preferRelativeResize="0"/>
          <p:nvPr/>
        </p:nvPicPr>
        <p:blipFill rotWithShape="1">
          <a:blip r:embed="rId4">
            <a:alphaModFix/>
          </a:blip>
          <a:srcRect b="724" l="0" r="0" t="-1"/>
          <a:stretch/>
        </p:blipFill>
        <p:spPr>
          <a:xfrm>
            <a:off x="3220027" y="2153444"/>
            <a:ext cx="2514600" cy="2127611"/>
          </a:xfrm>
          <a:prstGeom prst="rect">
            <a:avLst/>
          </a:prstGeom>
          <a:noFill/>
          <a:ln>
            <a:noFill/>
          </a:ln>
        </p:spPr>
      </p:pic>
      <p:pic>
        <p:nvPicPr>
          <p:cNvPr descr="a4" id="496" name="Google Shape;496;p12"/>
          <p:cNvPicPr preferRelativeResize="0"/>
          <p:nvPr/>
        </p:nvPicPr>
        <p:blipFill rotWithShape="1">
          <a:blip r:embed="rId5">
            <a:alphaModFix/>
          </a:blip>
          <a:srcRect b="0" l="0" r="0" t="0"/>
          <a:stretch/>
        </p:blipFill>
        <p:spPr>
          <a:xfrm>
            <a:off x="6115627" y="2151857"/>
            <a:ext cx="2514600" cy="2135187"/>
          </a:xfrm>
          <a:prstGeom prst="rect">
            <a:avLst/>
          </a:prstGeom>
          <a:noFill/>
          <a:ln>
            <a:noFill/>
          </a:ln>
        </p:spPr>
      </p:pic>
      <p:sp>
        <p:nvSpPr>
          <p:cNvPr id="497" name="Google Shape;497;p12"/>
          <p:cNvSpPr txBox="1"/>
          <p:nvPr/>
        </p:nvSpPr>
        <p:spPr>
          <a:xfrm>
            <a:off x="2762827" y="2915444"/>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498" name="Google Shape;498;p12"/>
          <p:cNvSpPr txBox="1"/>
          <p:nvPr/>
        </p:nvSpPr>
        <p:spPr>
          <a:xfrm>
            <a:off x="5734627" y="2991644"/>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pic>
        <p:nvPicPr>
          <p:cNvPr descr="a5" id="499" name="Google Shape;499;p12"/>
          <p:cNvPicPr preferRelativeResize="0"/>
          <p:nvPr/>
        </p:nvPicPr>
        <p:blipFill rotWithShape="1">
          <a:blip r:embed="rId6">
            <a:alphaModFix/>
          </a:blip>
          <a:srcRect b="0" l="0" r="0" t="0"/>
          <a:stretch/>
        </p:blipFill>
        <p:spPr>
          <a:xfrm>
            <a:off x="4260061" y="4505461"/>
            <a:ext cx="3429577" cy="2293666"/>
          </a:xfrm>
          <a:prstGeom prst="rect">
            <a:avLst/>
          </a:prstGeom>
          <a:noFill/>
          <a:ln>
            <a:noFill/>
          </a:ln>
        </p:spPr>
      </p:pic>
      <p:sp>
        <p:nvSpPr>
          <p:cNvPr id="500" name="Google Shape;500;p12"/>
          <p:cNvSpPr txBox="1"/>
          <p:nvPr/>
        </p:nvSpPr>
        <p:spPr>
          <a:xfrm>
            <a:off x="7953375" y="6550025"/>
            <a:ext cx="1190625"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Slides: Efros</a:t>
            </a:r>
            <a:endParaRPr/>
          </a:p>
        </p:txBody>
      </p:sp>
      <p:sp>
        <p:nvSpPr>
          <p:cNvPr id="501" name="Google Shape;501;p12"/>
          <p:cNvSpPr txBox="1"/>
          <p:nvPr/>
        </p:nvSpPr>
        <p:spPr>
          <a:xfrm rot="-5400000">
            <a:off x="3412785" y="5405645"/>
            <a:ext cx="1190989"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Coefficient</a:t>
            </a:r>
            <a:endParaRPr/>
          </a:p>
        </p:txBody>
      </p:sp>
      <p:sp>
        <p:nvSpPr>
          <p:cNvPr id="502" name="Google Shape;502;p12"/>
          <p:cNvSpPr txBox="1"/>
          <p:nvPr/>
        </p:nvSpPr>
        <p:spPr>
          <a:xfrm>
            <a:off x="1125044" y="527958"/>
            <a:ext cx="2743200" cy="5847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3200">
                <a:solidFill>
                  <a:srgbClr val="0000FF"/>
                </a:solidFill>
                <a:latin typeface="Times New Roman"/>
                <a:ea typeface="Times New Roman"/>
                <a:cs typeface="Times New Roman"/>
                <a:sym typeface="Times New Roman"/>
              </a:rPr>
              <a:t>t</a:t>
            </a:r>
            <a:r>
              <a:rPr lang="en-US" sz="3200">
                <a:solidFill>
                  <a:schemeClr val="dk1"/>
                </a:solidFill>
                <a:latin typeface="Times New Roman"/>
                <a:ea typeface="Times New Roman"/>
                <a:cs typeface="Times New Roman"/>
                <a:sym typeface="Times New Roman"/>
              </a:rPr>
              <a:t> = [0,2], </a:t>
            </a:r>
            <a:r>
              <a:rPr i="1" lang="en-US" sz="3200">
                <a:solidFill>
                  <a:schemeClr val="dk1"/>
                </a:solidFill>
                <a:latin typeface="Times New Roman"/>
                <a:ea typeface="Times New Roman"/>
                <a:cs typeface="Times New Roman"/>
                <a:sym typeface="Times New Roman"/>
              </a:rPr>
              <a:t>f</a:t>
            </a:r>
            <a:r>
              <a:rPr lang="en-US" sz="3200">
                <a:solidFill>
                  <a:schemeClr val="dk1"/>
                </a:solidFill>
                <a:latin typeface="Times New Roman"/>
                <a:ea typeface="Times New Roman"/>
                <a:cs typeface="Times New Roman"/>
                <a:sym typeface="Times New Roman"/>
              </a:rPr>
              <a:t> = 1 </a:t>
            </a:r>
            <a:endParaRPr sz="3200">
              <a:solidFill>
                <a:schemeClr val="dk1"/>
              </a:solidFill>
              <a:latin typeface="Times New Roman"/>
              <a:ea typeface="Times New Roman"/>
              <a:cs typeface="Times New Roman"/>
              <a:sym typeface="Times New Roman"/>
            </a:endParaRPr>
          </a:p>
        </p:txBody>
      </p:sp>
      <p:sp>
        <p:nvSpPr>
          <p:cNvPr id="503" name="Google Shape;503;p12"/>
          <p:cNvSpPr txBox="1"/>
          <p:nvPr/>
        </p:nvSpPr>
        <p:spPr>
          <a:xfrm>
            <a:off x="1291936" y="4337385"/>
            <a:ext cx="533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t</a:t>
            </a:r>
            <a:endParaRPr/>
          </a:p>
        </p:txBody>
      </p:sp>
      <p:sp>
        <p:nvSpPr>
          <p:cNvPr id="504" name="Google Shape;504;p12"/>
          <p:cNvSpPr txBox="1"/>
          <p:nvPr/>
        </p:nvSpPr>
        <p:spPr>
          <a:xfrm>
            <a:off x="-59413" y="3039283"/>
            <a:ext cx="7902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g</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1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10" name="Google Shape;510;p13"/>
          <p:cNvPicPr preferRelativeResize="0"/>
          <p:nvPr/>
        </p:nvPicPr>
        <p:blipFill rotWithShape="1">
          <a:blip r:embed="rId3">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pic>
        <p:nvPicPr>
          <p:cNvPr descr="a2" id="515" name="Google Shape;515;p14"/>
          <p:cNvPicPr preferRelativeResize="0"/>
          <p:nvPr/>
        </p:nvPicPr>
        <p:blipFill rotWithShape="1">
          <a:blip r:embed="rId3">
            <a:alphaModFix/>
          </a:blip>
          <a:srcRect b="0" l="0" r="0" t="0"/>
          <a:stretch/>
        </p:blipFill>
        <p:spPr>
          <a:xfrm>
            <a:off x="3429000" y="2352675"/>
            <a:ext cx="2514600" cy="2143125"/>
          </a:xfrm>
          <a:prstGeom prst="rect">
            <a:avLst/>
          </a:prstGeom>
          <a:noFill/>
          <a:ln>
            <a:noFill/>
          </a:ln>
        </p:spPr>
      </p:pic>
      <p:pic>
        <p:nvPicPr>
          <p:cNvPr descr="a4" id="516" name="Google Shape;516;p14"/>
          <p:cNvPicPr preferRelativeResize="0"/>
          <p:nvPr/>
        </p:nvPicPr>
        <p:blipFill rotWithShape="1">
          <a:blip r:embed="rId4">
            <a:alphaModFix/>
          </a:blip>
          <a:srcRect b="0" l="0" r="0" t="0"/>
          <a:stretch/>
        </p:blipFill>
        <p:spPr>
          <a:xfrm>
            <a:off x="6324600" y="2351088"/>
            <a:ext cx="2514600" cy="2135187"/>
          </a:xfrm>
          <a:prstGeom prst="rect">
            <a:avLst/>
          </a:prstGeom>
          <a:noFill/>
          <a:ln>
            <a:noFill/>
          </a:ln>
        </p:spPr>
      </p:pic>
      <p:sp>
        <p:nvSpPr>
          <p:cNvPr id="517" name="Google Shape;517;p14"/>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18" name="Google Shape;518;p14"/>
          <p:cNvSpPr txBox="1"/>
          <p:nvPr/>
        </p:nvSpPr>
        <p:spPr>
          <a:xfrm>
            <a:off x="5943600" y="31908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pic>
        <p:nvPicPr>
          <p:cNvPr descr="a6" id="519" name="Google Shape;519;p14"/>
          <p:cNvPicPr preferRelativeResize="0"/>
          <p:nvPr/>
        </p:nvPicPr>
        <p:blipFill rotWithShape="1">
          <a:blip r:embed="rId5">
            <a:alphaModFix/>
          </a:blip>
          <a:srcRect b="0" l="0" r="0" t="0"/>
          <a:stretch/>
        </p:blipFill>
        <p:spPr>
          <a:xfrm>
            <a:off x="3429000" y="4684713"/>
            <a:ext cx="2438400" cy="2097087"/>
          </a:xfrm>
          <a:prstGeom prst="rect">
            <a:avLst/>
          </a:prstGeom>
          <a:noFill/>
          <a:ln>
            <a:noFill/>
          </a:ln>
        </p:spPr>
      </p:pic>
      <p:sp>
        <p:nvSpPr>
          <p:cNvPr id="520" name="Google Shape;520;p14"/>
          <p:cNvSpPr txBox="1"/>
          <p:nvPr/>
        </p:nvSpPr>
        <p:spPr>
          <a:xfrm>
            <a:off x="3048000" y="5424488"/>
            <a:ext cx="685800" cy="519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21" name="Google Shape;521;p1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22" name="Google Shape;522;p14"/>
          <p:cNvPicPr preferRelativeResize="0"/>
          <p:nvPr/>
        </p:nvPicPr>
        <p:blipFill rotWithShape="1">
          <a:blip r:embed="rId6">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15"/>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28" name="Google Shape;528;p15"/>
          <p:cNvSpPr txBox="1"/>
          <p:nvPr/>
        </p:nvSpPr>
        <p:spPr>
          <a:xfrm>
            <a:off x="5943600" y="31908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sp>
        <p:nvSpPr>
          <p:cNvPr id="529" name="Google Shape;529;p15"/>
          <p:cNvSpPr txBox="1"/>
          <p:nvPr/>
        </p:nvSpPr>
        <p:spPr>
          <a:xfrm>
            <a:off x="3048000" y="5424488"/>
            <a:ext cx="685800" cy="519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pic>
        <p:nvPicPr>
          <p:cNvPr descr="a6" id="530" name="Google Shape;530;p15"/>
          <p:cNvPicPr preferRelativeResize="0"/>
          <p:nvPr/>
        </p:nvPicPr>
        <p:blipFill rotWithShape="1">
          <a:blip r:embed="rId3">
            <a:alphaModFix/>
          </a:blip>
          <a:srcRect b="0" l="0" r="0" t="0"/>
          <a:stretch/>
        </p:blipFill>
        <p:spPr>
          <a:xfrm>
            <a:off x="3429000" y="2398713"/>
            <a:ext cx="2438400" cy="2097087"/>
          </a:xfrm>
          <a:prstGeom prst="rect">
            <a:avLst/>
          </a:prstGeom>
          <a:noFill/>
          <a:ln>
            <a:noFill/>
          </a:ln>
        </p:spPr>
      </p:pic>
      <p:pic>
        <p:nvPicPr>
          <p:cNvPr descr="a30" id="531" name="Google Shape;531;p15"/>
          <p:cNvPicPr preferRelativeResize="0"/>
          <p:nvPr/>
        </p:nvPicPr>
        <p:blipFill rotWithShape="1">
          <a:blip r:embed="rId4">
            <a:alphaModFix/>
          </a:blip>
          <a:srcRect b="0" l="0" r="0" t="0"/>
          <a:stretch/>
        </p:blipFill>
        <p:spPr>
          <a:xfrm>
            <a:off x="3429000" y="4681538"/>
            <a:ext cx="2514600" cy="1947862"/>
          </a:xfrm>
          <a:prstGeom prst="rect">
            <a:avLst/>
          </a:prstGeom>
          <a:noFill/>
          <a:ln>
            <a:noFill/>
          </a:ln>
        </p:spPr>
      </p:pic>
      <p:pic>
        <p:nvPicPr>
          <p:cNvPr descr="a35" id="532" name="Google Shape;532;p15"/>
          <p:cNvPicPr preferRelativeResize="0"/>
          <p:nvPr/>
        </p:nvPicPr>
        <p:blipFill rotWithShape="1">
          <a:blip r:embed="rId5">
            <a:alphaModFix/>
          </a:blip>
          <a:srcRect b="0" l="0" r="0" t="0"/>
          <a:stretch/>
        </p:blipFill>
        <p:spPr>
          <a:xfrm>
            <a:off x="6324600" y="2476500"/>
            <a:ext cx="2438400" cy="1943100"/>
          </a:xfrm>
          <a:prstGeom prst="rect">
            <a:avLst/>
          </a:prstGeom>
          <a:noFill/>
          <a:ln>
            <a:noFill/>
          </a:ln>
        </p:spPr>
      </p:pic>
      <p:sp>
        <p:nvSpPr>
          <p:cNvPr id="533" name="Google Shape;533;p1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34" name="Google Shape;534;p15"/>
          <p:cNvPicPr preferRelativeResize="0"/>
          <p:nvPr/>
        </p:nvPicPr>
        <p:blipFill rotWithShape="1">
          <a:blip r:embed="rId6">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8" name="Shape 538"/>
        <p:cNvGrpSpPr/>
        <p:nvPr/>
      </p:nvGrpSpPr>
      <p:grpSpPr>
        <a:xfrm>
          <a:off x="0" y="0"/>
          <a:ext cx="0" cy="0"/>
          <a:chOff x="0" y="0"/>
          <a:chExt cx="0" cy="0"/>
        </a:xfrm>
      </p:grpSpPr>
      <p:sp>
        <p:nvSpPr>
          <p:cNvPr id="539" name="Google Shape;539;p16"/>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40" name="Google Shape;540;p16"/>
          <p:cNvSpPr txBox="1"/>
          <p:nvPr/>
        </p:nvSpPr>
        <p:spPr>
          <a:xfrm>
            <a:off x="5943600" y="31908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sp>
        <p:nvSpPr>
          <p:cNvPr id="541" name="Google Shape;541;p16"/>
          <p:cNvSpPr txBox="1"/>
          <p:nvPr/>
        </p:nvSpPr>
        <p:spPr>
          <a:xfrm>
            <a:off x="3048000" y="5424488"/>
            <a:ext cx="685800" cy="519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pic>
        <p:nvPicPr>
          <p:cNvPr descr="a30" id="542" name="Google Shape;542;p16"/>
          <p:cNvPicPr preferRelativeResize="0"/>
          <p:nvPr/>
        </p:nvPicPr>
        <p:blipFill rotWithShape="1">
          <a:blip r:embed="rId3">
            <a:alphaModFix/>
          </a:blip>
          <a:srcRect b="0" l="0" r="0" t="0"/>
          <a:stretch/>
        </p:blipFill>
        <p:spPr>
          <a:xfrm>
            <a:off x="3429000" y="2514600"/>
            <a:ext cx="2514600" cy="1947863"/>
          </a:xfrm>
          <a:prstGeom prst="rect">
            <a:avLst/>
          </a:prstGeom>
          <a:noFill/>
          <a:ln>
            <a:noFill/>
          </a:ln>
        </p:spPr>
      </p:pic>
      <p:pic>
        <p:nvPicPr>
          <p:cNvPr descr="a31" id="543" name="Google Shape;543;p16"/>
          <p:cNvPicPr preferRelativeResize="0"/>
          <p:nvPr/>
        </p:nvPicPr>
        <p:blipFill rotWithShape="1">
          <a:blip r:embed="rId4">
            <a:alphaModFix/>
          </a:blip>
          <a:srcRect b="0" l="0" r="0" t="0"/>
          <a:stretch/>
        </p:blipFill>
        <p:spPr>
          <a:xfrm>
            <a:off x="3429000" y="4665663"/>
            <a:ext cx="2514600" cy="1963737"/>
          </a:xfrm>
          <a:prstGeom prst="rect">
            <a:avLst/>
          </a:prstGeom>
          <a:noFill/>
          <a:ln>
            <a:noFill/>
          </a:ln>
        </p:spPr>
      </p:pic>
      <p:pic>
        <p:nvPicPr>
          <p:cNvPr descr="a36" id="544" name="Google Shape;544;p16"/>
          <p:cNvPicPr preferRelativeResize="0"/>
          <p:nvPr/>
        </p:nvPicPr>
        <p:blipFill rotWithShape="1">
          <a:blip r:embed="rId5">
            <a:alphaModFix/>
          </a:blip>
          <a:srcRect b="0" l="0" r="0" t="0"/>
          <a:stretch/>
        </p:blipFill>
        <p:spPr>
          <a:xfrm>
            <a:off x="6248400" y="2514600"/>
            <a:ext cx="2514600" cy="1978025"/>
          </a:xfrm>
          <a:prstGeom prst="rect">
            <a:avLst/>
          </a:prstGeom>
          <a:noFill/>
          <a:ln>
            <a:noFill/>
          </a:ln>
        </p:spPr>
      </p:pic>
      <p:sp>
        <p:nvSpPr>
          <p:cNvPr id="545" name="Google Shape;545;p1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46" name="Google Shape;546;p16"/>
          <p:cNvPicPr preferRelativeResize="0"/>
          <p:nvPr/>
        </p:nvPicPr>
        <p:blipFill rotWithShape="1">
          <a:blip r:embed="rId6">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17"/>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52" name="Google Shape;552;p17"/>
          <p:cNvSpPr txBox="1"/>
          <p:nvPr/>
        </p:nvSpPr>
        <p:spPr>
          <a:xfrm>
            <a:off x="5943600" y="31908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sp>
        <p:nvSpPr>
          <p:cNvPr id="553" name="Google Shape;553;p17"/>
          <p:cNvSpPr txBox="1"/>
          <p:nvPr/>
        </p:nvSpPr>
        <p:spPr>
          <a:xfrm>
            <a:off x="3048000" y="5424488"/>
            <a:ext cx="685800" cy="519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pic>
        <p:nvPicPr>
          <p:cNvPr descr="a32" id="554" name="Google Shape;554;p17"/>
          <p:cNvPicPr preferRelativeResize="0"/>
          <p:nvPr/>
        </p:nvPicPr>
        <p:blipFill rotWithShape="1">
          <a:blip r:embed="rId3">
            <a:alphaModFix/>
          </a:blip>
          <a:srcRect b="0" l="0" r="0" t="0"/>
          <a:stretch/>
        </p:blipFill>
        <p:spPr>
          <a:xfrm>
            <a:off x="3429000" y="2463800"/>
            <a:ext cx="2571750" cy="2032000"/>
          </a:xfrm>
          <a:prstGeom prst="rect">
            <a:avLst/>
          </a:prstGeom>
          <a:noFill/>
          <a:ln>
            <a:noFill/>
          </a:ln>
        </p:spPr>
      </p:pic>
      <p:pic>
        <p:nvPicPr>
          <p:cNvPr descr="a38" id="555" name="Google Shape;555;p17"/>
          <p:cNvPicPr preferRelativeResize="0"/>
          <p:nvPr/>
        </p:nvPicPr>
        <p:blipFill rotWithShape="1">
          <a:blip r:embed="rId4">
            <a:alphaModFix/>
          </a:blip>
          <a:srcRect b="0" l="0" r="0" t="0"/>
          <a:stretch/>
        </p:blipFill>
        <p:spPr>
          <a:xfrm>
            <a:off x="6248400" y="2438400"/>
            <a:ext cx="2600325" cy="2060575"/>
          </a:xfrm>
          <a:prstGeom prst="rect">
            <a:avLst/>
          </a:prstGeom>
          <a:noFill/>
          <a:ln>
            <a:noFill/>
          </a:ln>
        </p:spPr>
      </p:pic>
      <p:pic>
        <p:nvPicPr>
          <p:cNvPr descr="kk1" id="556" name="Google Shape;556;p17"/>
          <p:cNvPicPr preferRelativeResize="0"/>
          <p:nvPr/>
        </p:nvPicPr>
        <p:blipFill rotWithShape="1">
          <a:blip r:embed="rId5">
            <a:alphaModFix/>
          </a:blip>
          <a:srcRect b="0" l="0" r="0" t="0"/>
          <a:stretch/>
        </p:blipFill>
        <p:spPr>
          <a:xfrm>
            <a:off x="3467100" y="4668838"/>
            <a:ext cx="2552700" cy="2001837"/>
          </a:xfrm>
          <a:prstGeom prst="rect">
            <a:avLst/>
          </a:prstGeom>
          <a:noFill/>
          <a:ln>
            <a:noFill/>
          </a:ln>
        </p:spPr>
      </p:pic>
      <p:sp>
        <p:nvSpPr>
          <p:cNvPr id="557" name="Google Shape;557;p1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58" name="Google Shape;558;p17"/>
          <p:cNvPicPr preferRelativeResize="0"/>
          <p:nvPr/>
        </p:nvPicPr>
        <p:blipFill rotWithShape="1">
          <a:blip r:embed="rId6">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2" name="Shape 562"/>
        <p:cNvGrpSpPr/>
        <p:nvPr/>
      </p:nvGrpSpPr>
      <p:grpSpPr>
        <a:xfrm>
          <a:off x="0" y="0"/>
          <a:ext cx="0" cy="0"/>
          <a:chOff x="0" y="0"/>
          <a:chExt cx="0" cy="0"/>
        </a:xfrm>
      </p:grpSpPr>
      <p:sp>
        <p:nvSpPr>
          <p:cNvPr id="563" name="Google Shape;563;p18"/>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sp>
        <p:nvSpPr>
          <p:cNvPr id="564" name="Google Shape;564;p18"/>
          <p:cNvSpPr txBox="1"/>
          <p:nvPr/>
        </p:nvSpPr>
        <p:spPr>
          <a:xfrm>
            <a:off x="5943600" y="31908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a:t>
            </a:r>
            <a:endParaRPr sz="1800">
              <a:solidFill>
                <a:srgbClr val="FF3300"/>
              </a:solidFill>
              <a:latin typeface="Comic Sans MS"/>
              <a:ea typeface="Comic Sans MS"/>
              <a:cs typeface="Comic Sans MS"/>
              <a:sym typeface="Comic Sans MS"/>
            </a:endParaRPr>
          </a:p>
        </p:txBody>
      </p:sp>
      <p:sp>
        <p:nvSpPr>
          <p:cNvPr id="565" name="Google Shape;565;p18"/>
          <p:cNvSpPr txBox="1"/>
          <p:nvPr/>
        </p:nvSpPr>
        <p:spPr>
          <a:xfrm>
            <a:off x="3086100" y="5360988"/>
            <a:ext cx="685800" cy="51911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pic>
        <p:nvPicPr>
          <p:cNvPr descr="a39" id="566" name="Google Shape;566;p18"/>
          <p:cNvPicPr preferRelativeResize="0"/>
          <p:nvPr/>
        </p:nvPicPr>
        <p:blipFill rotWithShape="1">
          <a:blip r:embed="rId3">
            <a:alphaModFix/>
          </a:blip>
          <a:srcRect b="0" l="0" r="0" t="0"/>
          <a:stretch/>
        </p:blipFill>
        <p:spPr>
          <a:xfrm>
            <a:off x="6248400" y="2446338"/>
            <a:ext cx="2590800" cy="2038350"/>
          </a:xfrm>
          <a:prstGeom prst="rect">
            <a:avLst/>
          </a:prstGeom>
          <a:noFill/>
          <a:ln>
            <a:noFill/>
          </a:ln>
        </p:spPr>
      </p:pic>
      <p:pic>
        <p:nvPicPr>
          <p:cNvPr descr="a34" id="567" name="Google Shape;567;p18"/>
          <p:cNvPicPr preferRelativeResize="0"/>
          <p:nvPr/>
        </p:nvPicPr>
        <p:blipFill rotWithShape="1">
          <a:blip r:embed="rId4">
            <a:alphaModFix/>
          </a:blip>
          <a:srcRect b="0" l="0" r="0" t="0"/>
          <a:stretch/>
        </p:blipFill>
        <p:spPr>
          <a:xfrm>
            <a:off x="3467100" y="4668838"/>
            <a:ext cx="2514600" cy="1973262"/>
          </a:xfrm>
          <a:prstGeom prst="rect">
            <a:avLst/>
          </a:prstGeom>
          <a:noFill/>
          <a:ln>
            <a:noFill/>
          </a:ln>
        </p:spPr>
      </p:pic>
      <p:pic>
        <p:nvPicPr>
          <p:cNvPr descr="kk1" id="568" name="Google Shape;568;p18"/>
          <p:cNvPicPr preferRelativeResize="0"/>
          <p:nvPr/>
        </p:nvPicPr>
        <p:blipFill rotWithShape="1">
          <a:blip r:embed="rId5">
            <a:alphaModFix/>
          </a:blip>
          <a:srcRect b="0" l="0" r="0" t="0"/>
          <a:stretch/>
        </p:blipFill>
        <p:spPr>
          <a:xfrm>
            <a:off x="3429000" y="2446338"/>
            <a:ext cx="2601913" cy="2039937"/>
          </a:xfrm>
          <a:prstGeom prst="rect">
            <a:avLst/>
          </a:prstGeom>
          <a:noFill/>
          <a:ln>
            <a:noFill/>
          </a:ln>
        </p:spPr>
      </p:pic>
      <p:sp>
        <p:nvSpPr>
          <p:cNvPr id="569" name="Google Shape;569;p1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70" name="Google Shape;570;p18"/>
          <p:cNvPicPr preferRelativeResize="0"/>
          <p:nvPr/>
        </p:nvPicPr>
        <p:blipFill rotWithShape="1">
          <a:blip r:embed="rId6">
            <a:alphaModFix/>
          </a:blip>
          <a:srcRect b="53333" l="5263" r="46317" t="29333"/>
          <a:stretch/>
        </p:blipFill>
        <p:spPr>
          <a:xfrm>
            <a:off x="381000" y="2362200"/>
            <a:ext cx="2286000" cy="17526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4" name="Shape 574"/>
        <p:cNvGrpSpPr/>
        <p:nvPr/>
      </p:nvGrpSpPr>
      <p:grpSpPr>
        <a:xfrm>
          <a:off x="0" y="0"/>
          <a:ext cx="0" cy="0"/>
          <a:chOff x="0" y="0"/>
          <a:chExt cx="0" cy="0"/>
        </a:xfrm>
      </p:grpSpPr>
      <p:sp>
        <p:nvSpPr>
          <p:cNvPr id="575" name="Google Shape;575;p19"/>
          <p:cNvSpPr txBox="1"/>
          <p:nvPr/>
        </p:nvSpPr>
        <p:spPr>
          <a:xfrm>
            <a:off x="3048000" y="3114675"/>
            <a:ext cx="685800" cy="51911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accent2"/>
              </a:buClr>
              <a:buSzPts val="2800"/>
              <a:buFont typeface="Arial"/>
              <a:buNone/>
            </a:pPr>
            <a:r>
              <a:rPr lang="en-US" sz="2800">
                <a:solidFill>
                  <a:schemeClr val="accent2"/>
                </a:solidFill>
                <a:latin typeface="Comic Sans MS"/>
                <a:ea typeface="Comic Sans MS"/>
                <a:cs typeface="Comic Sans MS"/>
                <a:sym typeface="Comic Sans MS"/>
              </a:rPr>
              <a:t>= </a:t>
            </a:r>
            <a:endParaRPr sz="1800">
              <a:solidFill>
                <a:srgbClr val="FF3300"/>
              </a:solidFill>
              <a:latin typeface="Comic Sans MS"/>
              <a:ea typeface="Comic Sans MS"/>
              <a:cs typeface="Comic Sans MS"/>
              <a:sym typeface="Comic Sans MS"/>
            </a:endParaRPr>
          </a:p>
        </p:txBody>
      </p:sp>
      <p:pic>
        <p:nvPicPr>
          <p:cNvPr descr="a5" id="576" name="Google Shape;576;p19"/>
          <p:cNvPicPr preferRelativeResize="0"/>
          <p:nvPr/>
        </p:nvPicPr>
        <p:blipFill rotWithShape="1">
          <a:blip r:embed="rId3">
            <a:alphaModFix/>
          </a:blip>
          <a:srcRect b="0" l="0" r="0" t="0"/>
          <a:stretch/>
        </p:blipFill>
        <p:spPr>
          <a:xfrm>
            <a:off x="3346450" y="4064000"/>
            <a:ext cx="3968750" cy="2654260"/>
          </a:xfrm>
          <a:prstGeom prst="rect">
            <a:avLst/>
          </a:prstGeom>
          <a:noFill/>
          <a:ln>
            <a:noFill/>
          </a:ln>
        </p:spPr>
      </p:pic>
      <p:sp>
        <p:nvSpPr>
          <p:cNvPr id="577" name="Google Shape;577;p1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spectra</a:t>
            </a:r>
            <a:endParaRPr/>
          </a:p>
        </p:txBody>
      </p:sp>
      <p:pic>
        <p:nvPicPr>
          <p:cNvPr descr="File:Waveforms.svg" id="578" name="Google Shape;578;p19"/>
          <p:cNvPicPr preferRelativeResize="0"/>
          <p:nvPr/>
        </p:nvPicPr>
        <p:blipFill rotWithShape="1">
          <a:blip r:embed="rId4">
            <a:alphaModFix/>
          </a:blip>
          <a:srcRect b="53333" l="5263" r="46317" t="29333"/>
          <a:stretch/>
        </p:blipFill>
        <p:spPr>
          <a:xfrm>
            <a:off x="381000" y="2514600"/>
            <a:ext cx="2286000" cy="1752600"/>
          </a:xfrm>
          <a:prstGeom prst="rect">
            <a:avLst/>
          </a:prstGeom>
          <a:noFill/>
          <a:ln>
            <a:noFill/>
          </a:ln>
        </p:spPr>
      </p:pic>
      <p:sp>
        <p:nvSpPr>
          <p:cNvPr id="579" name="Google Shape;579;p19"/>
          <p:cNvSpPr txBox="1"/>
          <p:nvPr/>
        </p:nvSpPr>
        <p:spPr>
          <a:xfrm rot="-5400000">
            <a:off x="2940600" y="5100519"/>
            <a:ext cx="1096964"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chemeClr val="dk1"/>
                </a:solidFill>
                <a:latin typeface="Arial"/>
                <a:ea typeface="Arial"/>
                <a:cs typeface="Arial"/>
                <a:sym typeface="Arial"/>
              </a:rPr>
              <a:t>Coefficient</a:t>
            </a:r>
            <a:endParaRPr/>
          </a:p>
        </p:txBody>
      </p:sp>
      <p:sp>
        <p:nvSpPr>
          <p:cNvPr id="580" name="Google Shape;580;p19"/>
          <p:cNvSpPr txBox="1"/>
          <p:nvPr/>
        </p:nvSpPr>
        <p:spPr>
          <a:xfrm>
            <a:off x="3489082" y="2841887"/>
            <a:ext cx="2477165" cy="1005019"/>
          </a:xfrm>
          <a:prstGeom prst="rect">
            <a:avLst/>
          </a:prstGeom>
          <a:blipFill rotWithShape="1">
            <a:blip r:embed="rId5">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581" name="Google Shape;581;p19"/>
          <p:cNvSpPr txBox="1"/>
          <p:nvPr/>
        </p:nvSpPr>
        <p:spPr>
          <a:xfrm>
            <a:off x="6504709" y="3021230"/>
            <a:ext cx="2286000" cy="646331"/>
          </a:xfrm>
          <a:prstGeom prst="rect">
            <a:avLst/>
          </a:prstGeom>
          <a:blipFill rotWithShape="1">
            <a:blip r:embed="rId6">
              <a:alphaModFix/>
            </a:blip>
            <a:stretch>
              <a:fillRect b="-14151" l="-2133" r="0" t="-566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582" name="Google Shape;582;p19"/>
          <p:cNvSpPr txBox="1"/>
          <p:nvPr/>
        </p:nvSpPr>
        <p:spPr>
          <a:xfrm>
            <a:off x="256309" y="2189018"/>
            <a:ext cx="4572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0</a:t>
            </a:r>
            <a:endParaRPr/>
          </a:p>
        </p:txBody>
      </p:sp>
      <p:sp>
        <p:nvSpPr>
          <p:cNvPr id="583" name="Google Shape;583;p19"/>
          <p:cNvSpPr txBox="1"/>
          <p:nvPr/>
        </p:nvSpPr>
        <p:spPr>
          <a:xfrm>
            <a:off x="1572490" y="2175164"/>
            <a:ext cx="457200" cy="369332"/>
          </a:xfrm>
          <a:prstGeom prst="rect">
            <a:avLst/>
          </a:prstGeom>
          <a:blipFill rotWithShape="1">
            <a:blip r:embed="rId7">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sp>
        <p:nvSpPr>
          <p:cNvPr id="588" name="Google Shape;588;p20"/>
          <p:cNvSpPr txBox="1"/>
          <p:nvPr>
            <p:ph type="title"/>
          </p:nvPr>
        </p:nvSpPr>
        <p:spPr>
          <a:xfrm>
            <a:off x="685800" y="76200"/>
            <a:ext cx="8458200" cy="8382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Jean Baptiste Joseph Fourier (1768-1830)</a:t>
            </a:r>
            <a:endParaRPr/>
          </a:p>
        </p:txBody>
      </p:sp>
      <p:sp>
        <p:nvSpPr>
          <p:cNvPr id="589" name="Google Shape;589;p20"/>
          <p:cNvSpPr txBox="1"/>
          <p:nvPr>
            <p:ph idx="1" type="body"/>
          </p:nvPr>
        </p:nvSpPr>
        <p:spPr>
          <a:xfrm>
            <a:off x="152399" y="914400"/>
            <a:ext cx="4206875" cy="59436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800"/>
              <a:buFont typeface="Arial"/>
              <a:buNone/>
            </a:pPr>
            <a:r>
              <a:rPr lang="en-US" sz="2800"/>
              <a:t>A bold idea (1807):</a:t>
            </a:r>
            <a:endParaRPr/>
          </a:p>
          <a:p>
            <a:pPr indent="-342900" lvl="0" marL="342900" rtl="0" algn="l">
              <a:spcBef>
                <a:spcPts val="400"/>
              </a:spcBef>
              <a:spcAft>
                <a:spcPts val="0"/>
              </a:spcAft>
              <a:buClr>
                <a:schemeClr val="dk1"/>
              </a:buClr>
              <a:buSzPts val="2000"/>
              <a:buFont typeface="Arial"/>
              <a:buNone/>
            </a:pPr>
            <a:r>
              <a:rPr i="1" lang="en-US" sz="2000"/>
              <a:t>	</a:t>
            </a:r>
            <a:r>
              <a:rPr b="1" i="1" lang="en-US" sz="2000"/>
              <a:t>Any</a:t>
            </a:r>
            <a:r>
              <a:rPr i="1" lang="en-US" sz="2000"/>
              <a:t> univariate function can be rewritten as a weighted sum of sines and cosines of different frequencies. </a:t>
            </a:r>
            <a:endParaRPr/>
          </a:p>
          <a:p>
            <a:pPr indent="0" lvl="0" marL="0" rtl="0" algn="l">
              <a:spcBef>
                <a:spcPts val="560"/>
              </a:spcBef>
              <a:spcAft>
                <a:spcPts val="0"/>
              </a:spcAft>
              <a:buClr>
                <a:schemeClr val="dk1"/>
              </a:buClr>
              <a:buSzPts val="2800"/>
              <a:buNone/>
            </a:pPr>
            <a:r>
              <a:rPr lang="en-US" sz="2800"/>
              <a:t>Don’t believe it?  </a:t>
            </a:r>
            <a:endParaRPr/>
          </a:p>
          <a:p>
            <a:pPr indent="-285750" lvl="1" marL="742950" rtl="0" algn="l">
              <a:spcBef>
                <a:spcPts val="480"/>
              </a:spcBef>
              <a:spcAft>
                <a:spcPts val="0"/>
              </a:spcAft>
              <a:buClr>
                <a:schemeClr val="dk1"/>
              </a:buClr>
              <a:buSzPts val="2400"/>
              <a:buFont typeface="Arial"/>
              <a:buChar char="–"/>
            </a:pPr>
            <a:r>
              <a:rPr lang="en-US" sz="2400"/>
              <a:t>Neither did Lagrange, Laplace, Poisson and other big wigs</a:t>
            </a:r>
            <a:endParaRPr/>
          </a:p>
          <a:p>
            <a:pPr indent="-285750" lvl="1" marL="742950" rtl="0" algn="l">
              <a:spcBef>
                <a:spcPts val="480"/>
              </a:spcBef>
              <a:spcAft>
                <a:spcPts val="0"/>
              </a:spcAft>
              <a:buClr>
                <a:schemeClr val="dk1"/>
              </a:buClr>
              <a:buSzPts val="2400"/>
              <a:buFont typeface="Arial"/>
              <a:buChar char="–"/>
            </a:pPr>
            <a:r>
              <a:rPr lang="en-US" sz="2400"/>
              <a:t>Not translated into English until 1878!</a:t>
            </a:r>
            <a:endParaRPr/>
          </a:p>
          <a:p>
            <a:pPr indent="0" lvl="0" marL="0" rtl="0" algn="l">
              <a:spcBef>
                <a:spcPts val="560"/>
              </a:spcBef>
              <a:spcAft>
                <a:spcPts val="0"/>
              </a:spcAft>
              <a:buClr>
                <a:schemeClr val="dk1"/>
              </a:buClr>
              <a:buSzPts val="2800"/>
              <a:buNone/>
            </a:pPr>
            <a:r>
              <a:rPr lang="en-US" sz="2800"/>
              <a:t> But it’s (mostly) true!</a:t>
            </a:r>
            <a:endParaRPr/>
          </a:p>
          <a:p>
            <a:pPr indent="-285750" lvl="1" marL="742950" rtl="0" algn="l">
              <a:spcBef>
                <a:spcPts val="480"/>
              </a:spcBef>
              <a:spcAft>
                <a:spcPts val="0"/>
              </a:spcAft>
              <a:buClr>
                <a:schemeClr val="dk1"/>
              </a:buClr>
              <a:buSzPts val="2400"/>
              <a:buFont typeface="Arial"/>
              <a:buChar char="–"/>
            </a:pPr>
            <a:r>
              <a:rPr lang="en-US" sz="2400"/>
              <a:t>Called Fourier Series</a:t>
            </a:r>
            <a:endParaRPr/>
          </a:p>
          <a:p>
            <a:pPr indent="-285750" lvl="1" marL="742950" rtl="0" algn="l">
              <a:spcBef>
                <a:spcPts val="480"/>
              </a:spcBef>
              <a:spcAft>
                <a:spcPts val="0"/>
              </a:spcAft>
              <a:buClr>
                <a:schemeClr val="dk1"/>
              </a:buClr>
              <a:buSzPts val="2400"/>
              <a:buFont typeface="Arial"/>
              <a:buChar char="–"/>
            </a:pPr>
            <a:r>
              <a:rPr i="1" lang="en-US" sz="2400"/>
              <a:t>Applies to periodic signals</a:t>
            </a:r>
            <a:endParaRPr/>
          </a:p>
          <a:p>
            <a:pPr indent="-133350" lvl="1" marL="742950" rtl="0" algn="l">
              <a:spcBef>
                <a:spcPts val="480"/>
              </a:spcBef>
              <a:spcAft>
                <a:spcPts val="0"/>
              </a:spcAft>
              <a:buClr>
                <a:schemeClr val="dk1"/>
              </a:buClr>
              <a:buSzPts val="2400"/>
              <a:buFont typeface="Arial"/>
              <a:buNone/>
            </a:pPr>
            <a:r>
              <a:t/>
            </a:r>
            <a:endParaRPr sz="2400"/>
          </a:p>
        </p:txBody>
      </p:sp>
      <p:pic>
        <p:nvPicPr>
          <p:cNvPr descr="http://upload.wikimedia.org/wikipedia/commons/thumb/d/d8/Langrange_portrait.jpg/225px-Langrange_portrait.jpg" id="590" name="Google Shape;590;p20"/>
          <p:cNvPicPr preferRelativeResize="0"/>
          <p:nvPr/>
        </p:nvPicPr>
        <p:blipFill rotWithShape="1">
          <a:blip r:embed="rId3">
            <a:alphaModFix/>
          </a:blip>
          <a:srcRect b="0" l="0" r="0" t="0"/>
          <a:stretch/>
        </p:blipFill>
        <p:spPr>
          <a:xfrm>
            <a:off x="4589318" y="3255818"/>
            <a:ext cx="2143125" cy="2409825"/>
          </a:xfrm>
          <a:prstGeom prst="rect">
            <a:avLst/>
          </a:prstGeom>
          <a:noFill/>
          <a:ln>
            <a:noFill/>
          </a:ln>
        </p:spPr>
      </p:pic>
      <p:pic>
        <p:nvPicPr>
          <p:cNvPr descr="http://upload.wikimedia.org/wikipedia/commons/0/03/Legendre.jpg" id="591" name="Google Shape;591;p20"/>
          <p:cNvPicPr preferRelativeResize="0"/>
          <p:nvPr/>
        </p:nvPicPr>
        <p:blipFill rotWithShape="1">
          <a:blip r:embed="rId4">
            <a:alphaModFix/>
          </a:blip>
          <a:srcRect b="0" l="0" r="0" t="0"/>
          <a:stretch/>
        </p:blipFill>
        <p:spPr>
          <a:xfrm>
            <a:off x="7332518" y="3636818"/>
            <a:ext cx="1524000" cy="1905000"/>
          </a:xfrm>
          <a:prstGeom prst="rect">
            <a:avLst/>
          </a:prstGeom>
          <a:noFill/>
          <a:ln>
            <a:noFill/>
          </a:ln>
        </p:spPr>
      </p:pic>
      <p:pic>
        <p:nvPicPr>
          <p:cNvPr descr="http://upload.wikimedia.org/wikipedia/commons/thumb/e/e3/Pierre-Simon_Laplace.jpg/225px-Pierre-Simon_Laplace.jpg" id="592" name="Google Shape;592;p20"/>
          <p:cNvPicPr preferRelativeResize="0"/>
          <p:nvPr/>
        </p:nvPicPr>
        <p:blipFill rotWithShape="1">
          <a:blip r:embed="rId5">
            <a:alphaModFix/>
          </a:blip>
          <a:srcRect b="0" l="0" r="0" t="0"/>
          <a:stretch/>
        </p:blipFill>
        <p:spPr>
          <a:xfrm>
            <a:off x="5732318" y="2951018"/>
            <a:ext cx="2143125" cy="2857500"/>
          </a:xfrm>
          <a:prstGeom prst="rect">
            <a:avLst/>
          </a:prstGeom>
          <a:noFill/>
          <a:ln>
            <a:noFill/>
          </a:ln>
        </p:spPr>
      </p:pic>
      <p:sp>
        <p:nvSpPr>
          <p:cNvPr id="593" name="Google Shape;593;p20"/>
          <p:cNvSpPr/>
          <p:nvPr/>
        </p:nvSpPr>
        <p:spPr>
          <a:xfrm>
            <a:off x="4381500" y="1028700"/>
            <a:ext cx="4495800" cy="1943100"/>
          </a:xfrm>
          <a:prstGeom prst="wedgeRoundRectCallout">
            <a:avLst>
              <a:gd fmla="val -8228" name="adj1"/>
              <a:gd fmla="val 84349" name="adj2"/>
              <a:gd fmla="val 16667" name="adj3"/>
            </a:avLst>
          </a:prstGeom>
          <a:solidFill>
            <a:srgbClr val="DAE5F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just">
              <a:spcBef>
                <a:spcPts val="0"/>
              </a:spcBef>
              <a:spcAft>
                <a:spcPts val="0"/>
              </a:spcAft>
              <a:buNone/>
            </a:pPr>
            <a:r>
              <a:t/>
            </a:r>
            <a:endParaRPr i="1" sz="1100">
              <a:solidFill>
                <a:schemeClr val="dk1"/>
              </a:solidFill>
              <a:latin typeface="Arial"/>
              <a:ea typeface="Arial"/>
              <a:cs typeface="Arial"/>
              <a:sym typeface="Arial"/>
            </a:endParaRPr>
          </a:p>
          <a:p>
            <a:pPr indent="0" lvl="0" marL="0" marR="0" rtl="0" algn="just">
              <a:spcBef>
                <a:spcPts val="0"/>
              </a:spcBef>
              <a:spcAft>
                <a:spcPts val="0"/>
              </a:spcAft>
              <a:buNone/>
            </a:pPr>
            <a:r>
              <a:rPr i="1" lang="en-US" sz="1800">
                <a:solidFill>
                  <a:schemeClr val="dk1"/>
                </a:solidFill>
                <a:latin typeface="Arial"/>
                <a:ea typeface="Arial"/>
                <a:cs typeface="Arial"/>
                <a:sym typeface="Arial"/>
              </a:rPr>
              <a:t>...the manner in which the author arrives at these equations is not exempt of difficulties and...his analysis to integrate them still leaves something to be desired on the score of generality and even rigour</a:t>
            </a:r>
            <a:r>
              <a:rPr lang="en-US" sz="1800">
                <a:solidFill>
                  <a:schemeClr val="dk1"/>
                </a:solidFill>
                <a:latin typeface="Arial"/>
                <a:ea typeface="Arial"/>
                <a:cs typeface="Arial"/>
                <a:sym typeface="Arial"/>
              </a:rPr>
              <a:t>.</a:t>
            </a:r>
            <a:endParaRPr/>
          </a:p>
          <a:p>
            <a:pPr indent="0" lvl="0" marL="0" marR="0" rtl="0" algn="just">
              <a:spcBef>
                <a:spcPts val="0"/>
              </a:spcBef>
              <a:spcAft>
                <a:spcPts val="0"/>
              </a:spcAft>
              <a:buNone/>
            </a:pPr>
            <a:r>
              <a:t/>
            </a:r>
            <a:endParaRPr sz="1800">
              <a:solidFill>
                <a:schemeClr val="lt1"/>
              </a:solidFill>
              <a:latin typeface="Arial"/>
              <a:ea typeface="Arial"/>
              <a:cs typeface="Arial"/>
              <a:sym typeface="Arial"/>
            </a:endParaRPr>
          </a:p>
        </p:txBody>
      </p:sp>
      <p:sp>
        <p:nvSpPr>
          <p:cNvPr id="594" name="Google Shape;594;p20"/>
          <p:cNvSpPr txBox="1"/>
          <p:nvPr/>
        </p:nvSpPr>
        <p:spPr>
          <a:xfrm>
            <a:off x="4586576" y="3246581"/>
            <a:ext cx="1044575"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Laplace</a:t>
            </a:r>
            <a:endParaRPr/>
          </a:p>
        </p:txBody>
      </p:sp>
      <p:sp>
        <p:nvSpPr>
          <p:cNvPr id="595" name="Google Shape;595;p20"/>
          <p:cNvSpPr txBox="1"/>
          <p:nvPr/>
        </p:nvSpPr>
        <p:spPr>
          <a:xfrm>
            <a:off x="5735781" y="5455227"/>
            <a:ext cx="1223963"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lt1"/>
              </a:buClr>
              <a:buSzPts val="1800"/>
              <a:buFont typeface="Arial"/>
              <a:buNone/>
            </a:pPr>
            <a:r>
              <a:rPr b="1" lang="en-US" sz="1800">
                <a:solidFill>
                  <a:schemeClr val="lt1"/>
                </a:solidFill>
                <a:latin typeface="Arial"/>
                <a:ea typeface="Arial"/>
                <a:cs typeface="Arial"/>
                <a:sym typeface="Arial"/>
              </a:rPr>
              <a:t>Lagrange</a:t>
            </a:r>
            <a:endParaRPr/>
          </a:p>
        </p:txBody>
      </p:sp>
      <p:sp>
        <p:nvSpPr>
          <p:cNvPr id="596" name="Google Shape;596;p20"/>
          <p:cNvSpPr txBox="1"/>
          <p:nvPr/>
        </p:nvSpPr>
        <p:spPr>
          <a:xfrm>
            <a:off x="7772256" y="5257656"/>
            <a:ext cx="1223962"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b="1" lang="en-US" sz="1800">
                <a:solidFill>
                  <a:schemeClr val="dk1"/>
                </a:solidFill>
                <a:latin typeface="Arial"/>
                <a:ea typeface="Arial"/>
                <a:cs typeface="Arial"/>
                <a:sym typeface="Arial"/>
              </a:rPr>
              <a:t>Legendre</a:t>
            </a:r>
            <a:endParaRPr/>
          </a:p>
        </p:txBody>
      </p:sp>
      <p:sp>
        <p:nvSpPr>
          <p:cNvPr id="597" name="Google Shape;597;p20"/>
          <p:cNvSpPr txBox="1"/>
          <p:nvPr/>
        </p:nvSpPr>
        <p:spPr>
          <a:xfrm>
            <a:off x="8553450"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
        <p:nvSpPr>
          <p:cNvPr id="598" name="Google Shape;598;p20"/>
          <p:cNvSpPr txBox="1"/>
          <p:nvPr/>
        </p:nvSpPr>
        <p:spPr>
          <a:xfrm>
            <a:off x="7086600" y="6104204"/>
            <a:ext cx="2268682"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Reviewer #2</a:t>
            </a:r>
            <a:endParaRPr/>
          </a:p>
        </p:txBody>
      </p:sp>
      <p:cxnSp>
        <p:nvCxnSpPr>
          <p:cNvPr id="599" name="Google Shape;599;p20"/>
          <p:cNvCxnSpPr/>
          <p:nvPr/>
        </p:nvCxnSpPr>
        <p:spPr>
          <a:xfrm rot="10800000">
            <a:off x="6575280" y="5949623"/>
            <a:ext cx="457200" cy="372000"/>
          </a:xfrm>
          <a:prstGeom prst="bentConnector3">
            <a:avLst>
              <a:gd fmla="val 101515" name="adj1"/>
            </a:avLst>
          </a:prstGeom>
          <a:noFill/>
          <a:ln cap="flat" cmpd="sng" w="9525">
            <a:solidFill>
              <a:srgbClr val="4A7DBA"/>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599"/>
                                        </p:tgtEl>
                                        <p:attrNameLst>
                                          <p:attrName>style.visibility</p:attrName>
                                        </p:attrNameLst>
                                      </p:cBhvr>
                                      <p:to>
                                        <p:strVal val="visible"/>
                                      </p:to>
                                    </p:set>
                                    <p:animEffect filter="fade" transition="in">
                                      <p:cBhvr>
                                        <p:cTn dur="500"/>
                                        <p:tgtEl>
                                          <p:spTgt spid="599"/>
                                        </p:tgtEl>
                                      </p:cBhvr>
                                    </p:animEffect>
                                  </p:childTnLst>
                                </p:cTn>
                              </p:par>
                              <p:par>
                                <p:cTn fill="hold" nodeType="withEffect" presetClass="entr" presetID="10" presetSubtype="0">
                                  <p:stCondLst>
                                    <p:cond delay="0"/>
                                  </p:stCondLst>
                                  <p:childTnLst>
                                    <p:set>
                                      <p:cBhvr>
                                        <p:cTn dur="1" fill="hold">
                                          <p:stCondLst>
                                            <p:cond delay="0"/>
                                          </p:stCondLst>
                                        </p:cTn>
                                        <p:tgtEl>
                                          <p:spTgt spid="598"/>
                                        </p:tgtEl>
                                        <p:attrNameLst>
                                          <p:attrName>style.visibility</p:attrName>
                                        </p:attrNameLst>
                                      </p:cBhvr>
                                      <p:to>
                                        <p:strVal val="visible"/>
                                      </p:to>
                                    </p:set>
                                    <p:animEffect filter="fade" transition="in">
                                      <p:cBhvr>
                                        <p:cTn dur="500"/>
                                        <p:tgtEl>
                                          <p:spTgt spid="59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4" name="Shape 604"/>
        <p:cNvGrpSpPr/>
        <p:nvPr/>
      </p:nvGrpSpPr>
      <p:grpSpPr>
        <a:xfrm>
          <a:off x="0" y="0"/>
          <a:ext cx="0" cy="0"/>
          <a:chOff x="0" y="0"/>
          <a:chExt cx="0" cy="0"/>
        </a:xfrm>
      </p:grpSpPr>
      <p:sp>
        <p:nvSpPr>
          <p:cNvPr id="605" name="Google Shape;605;p2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Example: Music</a:t>
            </a:r>
            <a:endParaRPr/>
          </a:p>
        </p:txBody>
      </p:sp>
      <p:sp>
        <p:nvSpPr>
          <p:cNvPr id="606" name="Google Shape;606;p21"/>
          <p:cNvSpPr txBox="1"/>
          <p:nvPr>
            <p:ph idx="1" type="body"/>
          </p:nvPr>
        </p:nvSpPr>
        <p:spPr>
          <a:xfrm>
            <a:off x="228600" y="1073149"/>
            <a:ext cx="88011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We think of music in terms of pitches (frequencies) at different loudnesses (amplitudes).</a:t>
            </a:r>
            <a:endParaRPr/>
          </a:p>
        </p:txBody>
      </p:sp>
      <p:pic>
        <p:nvPicPr>
          <p:cNvPr descr="File:Voice waveform and spectrum.png" id="607" name="Google Shape;607;p21"/>
          <p:cNvPicPr preferRelativeResize="0"/>
          <p:nvPr/>
        </p:nvPicPr>
        <p:blipFill rotWithShape="1">
          <a:blip r:embed="rId3">
            <a:alphaModFix/>
          </a:blip>
          <a:srcRect b="0" l="0" r="53348" t="0"/>
          <a:stretch/>
        </p:blipFill>
        <p:spPr>
          <a:xfrm>
            <a:off x="130342" y="2797969"/>
            <a:ext cx="4176963" cy="3581400"/>
          </a:xfrm>
          <a:prstGeom prst="rect">
            <a:avLst/>
          </a:prstGeom>
          <a:noFill/>
          <a:ln>
            <a:noFill/>
          </a:ln>
        </p:spPr>
      </p:pic>
      <p:sp>
        <p:nvSpPr>
          <p:cNvPr id="608" name="Google Shape;608;p21"/>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Slide: Hoiem</a:t>
            </a:r>
            <a:endParaRPr b="0" i="0" sz="1400" u="none" cap="none" strike="noStrike">
              <a:solidFill>
                <a:srgbClr val="7F7F7F"/>
              </a:solidFill>
              <a:latin typeface="Arial"/>
              <a:ea typeface="Arial"/>
              <a:cs typeface="Arial"/>
              <a:sym typeface="Arial"/>
            </a:endParaRPr>
          </a:p>
        </p:txBody>
      </p:sp>
      <p:pic>
        <p:nvPicPr>
          <p:cNvPr id="609" name="Google Shape;609;p21"/>
          <p:cNvPicPr preferRelativeResize="0"/>
          <p:nvPr/>
        </p:nvPicPr>
        <p:blipFill rotWithShape="1">
          <a:blip r:embed="rId4">
            <a:alphaModFix/>
          </a:blip>
          <a:srcRect b="14953" l="0" r="2057" t="31746"/>
          <a:stretch/>
        </p:blipFill>
        <p:spPr>
          <a:xfrm>
            <a:off x="4373479" y="2786061"/>
            <a:ext cx="8093158" cy="3581400"/>
          </a:xfrm>
          <a:prstGeom prst="rect">
            <a:avLst/>
          </a:prstGeom>
          <a:noFill/>
          <a:ln>
            <a:noFill/>
          </a:ln>
        </p:spPr>
      </p:pic>
      <p:sp>
        <p:nvSpPr>
          <p:cNvPr id="610" name="Google Shape;610;p21"/>
          <p:cNvSpPr txBox="1"/>
          <p:nvPr/>
        </p:nvSpPr>
        <p:spPr>
          <a:xfrm>
            <a:off x="4405563" y="2427565"/>
            <a:ext cx="2703095"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Zoom in:</a:t>
            </a:r>
            <a:endParaRPr/>
          </a:p>
        </p:txBody>
      </p:sp>
      <p:sp>
        <p:nvSpPr>
          <p:cNvPr id="611" name="Google Shape;611;p21"/>
          <p:cNvSpPr txBox="1"/>
          <p:nvPr/>
        </p:nvSpPr>
        <p:spPr>
          <a:xfrm>
            <a:off x="2795337" y="6391400"/>
            <a:ext cx="1219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Samples </a:t>
            </a:r>
            <a:endParaRPr/>
          </a:p>
        </p:txBody>
      </p:sp>
      <p:cxnSp>
        <p:nvCxnSpPr>
          <p:cNvPr id="612" name="Google Shape;612;p21"/>
          <p:cNvCxnSpPr/>
          <p:nvPr/>
        </p:nvCxnSpPr>
        <p:spPr>
          <a:xfrm>
            <a:off x="1592179" y="6579239"/>
            <a:ext cx="1143000" cy="0"/>
          </a:xfrm>
          <a:prstGeom prst="straightConnector1">
            <a:avLst/>
          </a:prstGeom>
          <a:noFill/>
          <a:ln cap="flat" cmpd="sng" w="38100">
            <a:solidFill>
              <a:schemeClr val="dk1"/>
            </a:solidFill>
            <a:prstDash val="solid"/>
            <a:round/>
            <a:headEnd len="sm" w="sm" type="none"/>
            <a:tailEnd len="med" w="med" type="triangle"/>
          </a:ln>
        </p:spPr>
      </p:cxn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7" name="Shape 617"/>
        <p:cNvGrpSpPr/>
        <p:nvPr/>
      </p:nvGrpSpPr>
      <p:grpSpPr>
        <a:xfrm>
          <a:off x="0" y="0"/>
          <a:ext cx="0" cy="0"/>
          <a:chOff x="0" y="0"/>
          <a:chExt cx="0" cy="0"/>
        </a:xfrm>
      </p:grpSpPr>
      <p:sp>
        <p:nvSpPr>
          <p:cNvPr id="618" name="Google Shape;618;p2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Example: Music</a:t>
            </a:r>
            <a:endParaRPr/>
          </a:p>
        </p:txBody>
      </p:sp>
      <p:sp>
        <p:nvSpPr>
          <p:cNvPr id="619" name="Google Shape;619;p22"/>
          <p:cNvSpPr txBox="1"/>
          <p:nvPr>
            <p:ph idx="1" type="body"/>
          </p:nvPr>
        </p:nvSpPr>
        <p:spPr>
          <a:xfrm>
            <a:off x="228600" y="1073149"/>
            <a:ext cx="88011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We think of music in terms of pitches (frequencies) at different loudnesses (amplitudes).</a:t>
            </a:r>
            <a:endParaRPr/>
          </a:p>
        </p:txBody>
      </p:sp>
      <p:pic>
        <p:nvPicPr>
          <p:cNvPr descr="File:Voice waveform and spectrum.png" id="620" name="Google Shape;620;p22"/>
          <p:cNvPicPr preferRelativeResize="0"/>
          <p:nvPr/>
        </p:nvPicPr>
        <p:blipFill rotWithShape="1">
          <a:blip r:embed="rId3">
            <a:alphaModFix/>
          </a:blip>
          <a:srcRect b="0" l="0" r="0" t="0"/>
          <a:stretch/>
        </p:blipFill>
        <p:spPr>
          <a:xfrm>
            <a:off x="130342" y="2797969"/>
            <a:ext cx="8953500" cy="3581400"/>
          </a:xfrm>
          <a:prstGeom prst="rect">
            <a:avLst/>
          </a:prstGeom>
          <a:noFill/>
          <a:ln>
            <a:noFill/>
          </a:ln>
        </p:spPr>
      </p:pic>
      <p:sp>
        <p:nvSpPr>
          <p:cNvPr id="621" name="Google Shape;621;p22"/>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Slide: Hoiem</a:t>
            </a:r>
            <a:endParaRPr b="0" i="0" sz="1400" u="none" cap="none" strike="noStrike">
              <a:solidFill>
                <a:srgbClr val="7F7F7F"/>
              </a:solidFill>
              <a:latin typeface="Arial"/>
              <a:ea typeface="Arial"/>
              <a:cs typeface="Arial"/>
              <a:sym typeface="Arial"/>
            </a:endParaRPr>
          </a:p>
        </p:txBody>
      </p:sp>
      <p:sp>
        <p:nvSpPr>
          <p:cNvPr id="622" name="Google Shape;622;p22"/>
          <p:cNvSpPr txBox="1"/>
          <p:nvPr/>
        </p:nvSpPr>
        <p:spPr>
          <a:xfrm>
            <a:off x="2795337" y="6391400"/>
            <a:ext cx="1219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Samples </a:t>
            </a:r>
            <a:endParaRPr/>
          </a:p>
        </p:txBody>
      </p:sp>
      <p:cxnSp>
        <p:nvCxnSpPr>
          <p:cNvPr id="623" name="Google Shape;623;p22"/>
          <p:cNvCxnSpPr/>
          <p:nvPr/>
        </p:nvCxnSpPr>
        <p:spPr>
          <a:xfrm>
            <a:off x="1592179" y="6579239"/>
            <a:ext cx="1143000" cy="0"/>
          </a:xfrm>
          <a:prstGeom prst="straightConnector1">
            <a:avLst/>
          </a:prstGeom>
          <a:noFill/>
          <a:ln cap="flat" cmpd="sng" w="38100">
            <a:solidFill>
              <a:schemeClr val="dk1"/>
            </a:solidFill>
            <a:prstDash val="solid"/>
            <a:round/>
            <a:headEnd len="sm" w="sm" type="none"/>
            <a:tailEnd len="med" w="med" type="triangle"/>
          </a:ln>
        </p:spPr>
      </p:cxn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Sine/cosine and circle</a:t>
            </a:r>
            <a:endParaRPr/>
          </a:p>
        </p:txBody>
      </p:sp>
      <p:pic>
        <p:nvPicPr>
          <p:cNvPr id="629" name="Google Shape;629;p23"/>
          <p:cNvPicPr preferRelativeResize="0"/>
          <p:nvPr>
            <p:ph idx="1" type="body"/>
          </p:nvPr>
        </p:nvPicPr>
        <p:blipFill rotWithShape="1">
          <a:blip r:embed="rId3">
            <a:alphaModFix/>
          </a:blip>
          <a:srcRect b="0" l="0" r="0" t="0"/>
          <a:stretch/>
        </p:blipFill>
        <p:spPr>
          <a:xfrm>
            <a:off x="533400" y="1219200"/>
            <a:ext cx="4762500" cy="4762500"/>
          </a:xfrm>
          <a:prstGeom prst="rect">
            <a:avLst/>
          </a:prstGeom>
          <a:noFill/>
          <a:ln>
            <a:noFill/>
          </a:ln>
        </p:spPr>
      </p:pic>
      <p:sp>
        <p:nvSpPr>
          <p:cNvPr id="630" name="Google Shape;630;p23"/>
          <p:cNvSpPr txBox="1"/>
          <p:nvPr/>
        </p:nvSpPr>
        <p:spPr>
          <a:xfrm>
            <a:off x="7155955" y="6550223"/>
            <a:ext cx="198804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Wikipedia – Unit Circle</a:t>
            </a:r>
            <a:endParaRPr/>
          </a:p>
        </p:txBody>
      </p:sp>
      <p:cxnSp>
        <p:nvCxnSpPr>
          <p:cNvPr id="631" name="Google Shape;631;p23"/>
          <p:cNvCxnSpPr/>
          <p:nvPr/>
        </p:nvCxnSpPr>
        <p:spPr>
          <a:xfrm flipH="1">
            <a:off x="3429000" y="2435772"/>
            <a:ext cx="7883" cy="1450428"/>
          </a:xfrm>
          <a:prstGeom prst="straightConnector1">
            <a:avLst/>
          </a:prstGeom>
          <a:noFill/>
          <a:ln cap="flat" cmpd="sng" w="9525">
            <a:solidFill>
              <a:srgbClr val="4A7DBA"/>
            </a:solidFill>
            <a:prstDash val="solid"/>
            <a:round/>
            <a:headEnd len="sm" w="sm" type="none"/>
            <a:tailEnd len="sm" w="sm" type="none"/>
          </a:ln>
        </p:spPr>
      </p:cxnSp>
      <p:sp>
        <p:nvSpPr>
          <p:cNvPr id="632" name="Google Shape;632;p23"/>
          <p:cNvSpPr txBox="1"/>
          <p:nvPr/>
        </p:nvSpPr>
        <p:spPr>
          <a:xfrm>
            <a:off x="3429000" y="3070178"/>
            <a:ext cx="6096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sin </a:t>
            </a:r>
            <a:r>
              <a:rPr i="1" lang="en-US" sz="1800">
                <a:solidFill>
                  <a:schemeClr val="dk1"/>
                </a:solidFill>
                <a:latin typeface="Arial"/>
                <a:ea typeface="Arial"/>
                <a:cs typeface="Arial"/>
                <a:sym typeface="Arial"/>
              </a:rPr>
              <a:t>t</a:t>
            </a:r>
            <a:r>
              <a:rPr lang="en-US" sz="1800">
                <a:solidFill>
                  <a:schemeClr val="dk1"/>
                </a:solidFill>
                <a:latin typeface="Arial"/>
                <a:ea typeface="Arial"/>
                <a:cs typeface="Arial"/>
                <a:sym typeface="Arial"/>
              </a:rPr>
              <a:t> </a:t>
            </a:r>
            <a:endParaRPr/>
          </a:p>
        </p:txBody>
      </p:sp>
      <p:sp>
        <p:nvSpPr>
          <p:cNvPr id="633" name="Google Shape;633;p23"/>
          <p:cNvSpPr txBox="1"/>
          <p:nvPr/>
        </p:nvSpPr>
        <p:spPr>
          <a:xfrm>
            <a:off x="2698531" y="3873062"/>
            <a:ext cx="693683"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cos </a:t>
            </a:r>
            <a:r>
              <a:rPr i="1" lang="en-US" sz="1800">
                <a:solidFill>
                  <a:schemeClr val="dk1"/>
                </a:solidFill>
                <a:latin typeface="Arial"/>
                <a:ea typeface="Arial"/>
                <a:cs typeface="Arial"/>
                <a:sym typeface="Arial"/>
              </a:rPr>
              <a:t>t</a:t>
            </a:r>
            <a:r>
              <a:rPr lang="en-US" sz="1800">
                <a:solidFill>
                  <a:schemeClr val="dk1"/>
                </a:solidFill>
                <a:latin typeface="Arial"/>
                <a:ea typeface="Arial"/>
                <a:cs typeface="Arial"/>
                <a:sym typeface="Arial"/>
              </a:rPr>
              <a:t>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8" name="Shape 638"/>
        <p:cNvGrpSpPr/>
        <p:nvPr/>
      </p:nvGrpSpPr>
      <p:grpSpPr>
        <a:xfrm>
          <a:off x="0" y="0"/>
          <a:ext cx="0" cy="0"/>
          <a:chOff x="0" y="0"/>
          <a:chExt cx="0" cy="0"/>
        </a:xfrm>
      </p:grpSpPr>
      <p:sp>
        <p:nvSpPr>
          <p:cNvPr id="639" name="Google Shape;639;p2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Square wave (approx.)</a:t>
            </a:r>
            <a:endParaRPr/>
          </a:p>
        </p:txBody>
      </p:sp>
      <p:pic>
        <p:nvPicPr>
          <p:cNvPr id="640" name="Google Shape;640;p24"/>
          <p:cNvPicPr preferRelativeResize="0"/>
          <p:nvPr>
            <p:ph idx="1" type="body"/>
          </p:nvPr>
        </p:nvPicPr>
        <p:blipFill rotWithShape="1">
          <a:blip r:embed="rId3">
            <a:alphaModFix/>
          </a:blip>
          <a:srcRect b="0" l="0" r="0" t="0"/>
          <a:stretch/>
        </p:blipFill>
        <p:spPr>
          <a:xfrm>
            <a:off x="483524" y="1295400"/>
            <a:ext cx="8229600" cy="4643437"/>
          </a:xfrm>
          <a:prstGeom prst="rect">
            <a:avLst/>
          </a:prstGeom>
          <a:noFill/>
          <a:ln>
            <a:noFill/>
          </a:ln>
        </p:spPr>
      </p:pic>
      <p:sp>
        <p:nvSpPr>
          <p:cNvPr id="641" name="Google Shape;641;p24"/>
          <p:cNvSpPr txBox="1"/>
          <p:nvPr/>
        </p:nvSpPr>
        <p:spPr>
          <a:xfrm>
            <a:off x="7562092" y="6550223"/>
            <a:ext cx="15819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Mehmet E. Yavuz</a:t>
            </a:r>
            <a:endParaRPr sz="1400">
              <a:solidFill>
                <a:srgbClr val="7F7F7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0"/>
                                        </p:tgtEl>
                                        <p:attrNameLst>
                                          <p:attrName>style.visibility</p:attrName>
                                        </p:attrNameLst>
                                      </p:cBhvr>
                                      <p:to>
                                        <p:strVal val="visible"/>
                                      </p:to>
                                    </p:set>
                                    <p:animEffect filter="fade" transition="in">
                                      <p:cBhvr>
                                        <p:cTn dur="5000"/>
                                        <p:tgtEl>
                                          <p:spTgt spid="640"/>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2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Sawtooth wave (approx.)</a:t>
            </a:r>
            <a:endParaRPr/>
          </a:p>
        </p:txBody>
      </p:sp>
      <p:pic>
        <p:nvPicPr>
          <p:cNvPr id="647" name="Google Shape;647;p25"/>
          <p:cNvPicPr preferRelativeResize="0"/>
          <p:nvPr>
            <p:ph idx="1" type="body"/>
          </p:nvPr>
        </p:nvPicPr>
        <p:blipFill rotWithShape="1">
          <a:blip r:embed="rId3">
            <a:alphaModFix/>
          </a:blip>
          <a:srcRect b="0" l="0" r="0" t="0"/>
          <a:stretch/>
        </p:blipFill>
        <p:spPr>
          <a:xfrm>
            <a:off x="457200" y="1236663"/>
            <a:ext cx="8229600" cy="4643437"/>
          </a:xfrm>
          <a:prstGeom prst="rect">
            <a:avLst/>
          </a:prstGeom>
          <a:noFill/>
          <a:ln>
            <a:noFill/>
          </a:ln>
        </p:spPr>
      </p:pic>
      <p:sp>
        <p:nvSpPr>
          <p:cNvPr id="648" name="Google Shape;648;p25"/>
          <p:cNvSpPr txBox="1"/>
          <p:nvPr/>
        </p:nvSpPr>
        <p:spPr>
          <a:xfrm>
            <a:off x="7562092" y="6550223"/>
            <a:ext cx="1581908"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Mehmet E. Yavuz</a:t>
            </a:r>
            <a:endParaRPr sz="1400">
              <a:solidFill>
                <a:srgbClr val="7F7F7F"/>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47"/>
                                        </p:tgtEl>
                                        <p:attrNameLst>
                                          <p:attrName>style.visibility</p:attrName>
                                        </p:attrNameLst>
                                      </p:cBhvr>
                                      <p:to>
                                        <p:strVal val="visible"/>
                                      </p:to>
                                    </p:set>
                                    <p:animEffect filter="fade" transition="in">
                                      <p:cBhvr>
                                        <p:cTn dur="5000"/>
                                        <p:tgtEl>
                                          <p:spTgt spid="64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3" name="Shape 653"/>
        <p:cNvGrpSpPr/>
        <p:nvPr/>
      </p:nvGrpSpPr>
      <p:grpSpPr>
        <a:xfrm>
          <a:off x="0" y="0"/>
          <a:ext cx="0" cy="0"/>
          <a:chOff x="0" y="0"/>
          <a:chExt cx="0" cy="0"/>
        </a:xfrm>
      </p:grpSpPr>
      <p:sp>
        <p:nvSpPr>
          <p:cNvPr id="654" name="Google Shape;654;p2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One series in each of x and y</a:t>
            </a:r>
            <a:endParaRPr/>
          </a:p>
        </p:txBody>
      </p:sp>
      <p:pic>
        <p:nvPicPr>
          <p:cNvPr id="655" name="Google Shape;655;p26"/>
          <p:cNvPicPr preferRelativeResize="0"/>
          <p:nvPr>
            <p:ph idx="1" type="body"/>
          </p:nvPr>
        </p:nvPicPr>
        <p:blipFill rotWithShape="1">
          <a:blip r:embed="rId3">
            <a:alphaModFix/>
          </a:blip>
          <a:srcRect b="0" l="0" r="0" t="0"/>
          <a:stretch/>
        </p:blipFill>
        <p:spPr>
          <a:xfrm>
            <a:off x="906463" y="990600"/>
            <a:ext cx="7331075" cy="5135563"/>
          </a:xfrm>
          <a:prstGeom prst="rect">
            <a:avLst/>
          </a:prstGeom>
          <a:noFill/>
          <a:ln>
            <a:noFill/>
          </a:ln>
        </p:spPr>
      </p:pic>
      <p:sp>
        <p:nvSpPr>
          <p:cNvPr id="656" name="Google Shape;656;p26"/>
          <p:cNvSpPr txBox="1"/>
          <p:nvPr/>
        </p:nvSpPr>
        <p:spPr>
          <a:xfrm>
            <a:off x="4800600" y="6400800"/>
            <a:ext cx="43434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u="sng">
                <a:solidFill>
                  <a:schemeClr val="dk1"/>
                </a:solidFill>
                <a:latin typeface="Arial"/>
                <a:ea typeface="Arial"/>
                <a:cs typeface="Arial"/>
                <a:sym typeface="Arial"/>
                <a:hlinkClick r:id="rId4">
                  <a:extLst>
                    <a:ext uri="{A12FA001-AC4F-418D-AE19-62706E023703}">
                      <ahyp:hlinkClr val="tx"/>
                    </a:ext>
                  </a:extLst>
                </a:hlinkClick>
              </a:rPr>
              <a:t>Generative Art, じゃがりきん, Video, 2018</a:t>
            </a:r>
            <a:endParaRPr sz="1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655"/>
                                        </p:tgtEl>
                                        <p:attrNameLst>
                                          <p:attrName>style.visibility</p:attrName>
                                        </p:attrNameLst>
                                      </p:cBhvr>
                                      <p:to>
                                        <p:strVal val="visible"/>
                                      </p:to>
                                    </p:set>
                                    <p:animEffect filter="fade" transition="in">
                                      <p:cBhvr>
                                        <p:cTn dur="5000"/>
                                        <p:tgtEl>
                                          <p:spTgt spid="65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0" name="Shape 660"/>
        <p:cNvGrpSpPr/>
        <p:nvPr/>
      </p:nvGrpSpPr>
      <p:grpSpPr>
        <a:xfrm>
          <a:off x="0" y="0"/>
          <a:ext cx="0" cy="0"/>
          <a:chOff x="0" y="0"/>
          <a:chExt cx="0" cy="0"/>
        </a:xfrm>
      </p:grpSpPr>
      <p:sp>
        <p:nvSpPr>
          <p:cNvPr id="661" name="Google Shape;661;p2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662" name="Google Shape;662;p27"/>
          <p:cNvPicPr preferRelativeResize="0"/>
          <p:nvPr>
            <p:ph idx="1" type="body"/>
          </p:nvPr>
        </p:nvPicPr>
        <p:blipFill rotWithShape="1">
          <a:blip r:embed="rId3">
            <a:alphaModFix/>
          </a:blip>
          <a:srcRect b="0" l="0" r="0" t="0"/>
          <a:stretch/>
        </p:blipFill>
        <p:spPr>
          <a:xfrm>
            <a:off x="2029024" y="1524000"/>
            <a:ext cx="5057576" cy="4046061"/>
          </a:xfrm>
          <a:prstGeom prst="rect">
            <a:avLst/>
          </a:prstGeom>
          <a:noFill/>
          <a:ln>
            <a:noFill/>
          </a:ln>
        </p:spPr>
      </p:pic>
      <p:sp>
        <p:nvSpPr>
          <p:cNvPr id="663" name="Google Shape;663;p27"/>
          <p:cNvSpPr txBox="1"/>
          <p:nvPr/>
        </p:nvSpPr>
        <p:spPr>
          <a:xfrm>
            <a:off x="6623048" y="6550223"/>
            <a:ext cx="253146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Wikipedia – Fourier transform</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2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669" name="Google Shape;669;p28"/>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id="670" name="Google Shape;670;p28"/>
          <p:cNvPicPr preferRelativeResize="0"/>
          <p:nvPr/>
        </p:nvPicPr>
        <p:blipFill rotWithShape="1">
          <a:blip r:embed="rId3">
            <a:alphaModFix/>
          </a:blip>
          <a:srcRect b="0" l="54432" r="4431" t="0"/>
          <a:stretch/>
        </p:blipFill>
        <p:spPr>
          <a:xfrm>
            <a:off x="51955" y="-10391"/>
            <a:ext cx="9041305" cy="6868391"/>
          </a:xfrm>
          <a:prstGeom prst="rect">
            <a:avLst/>
          </a:prstGeom>
          <a:noFill/>
          <a:ln>
            <a:noFill/>
          </a:ln>
        </p:spPr>
      </p:pic>
      <p:sp>
        <p:nvSpPr>
          <p:cNvPr id="671" name="Google Shape;671;p28"/>
          <p:cNvSpPr txBox="1"/>
          <p:nvPr/>
        </p:nvSpPr>
        <p:spPr>
          <a:xfrm>
            <a:off x="7189295" y="2286000"/>
            <a:ext cx="195470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Spatial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domain</a:t>
            </a:r>
            <a:endParaRPr/>
          </a:p>
        </p:txBody>
      </p:sp>
      <p:sp>
        <p:nvSpPr>
          <p:cNvPr id="672" name="Google Shape;672;p28"/>
          <p:cNvSpPr txBox="1"/>
          <p:nvPr/>
        </p:nvSpPr>
        <p:spPr>
          <a:xfrm>
            <a:off x="7189295" y="4206081"/>
            <a:ext cx="1954705"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Frequency domain</a:t>
            </a:r>
            <a:endParaRPr/>
          </a:p>
        </p:txBody>
      </p:sp>
      <p:sp>
        <p:nvSpPr>
          <p:cNvPr id="673" name="Google Shape;673;p28"/>
          <p:cNvSpPr txBox="1"/>
          <p:nvPr/>
        </p:nvSpPr>
        <p:spPr>
          <a:xfrm>
            <a:off x="3972791" y="4658590"/>
            <a:ext cx="2590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Frequency</a:t>
            </a:r>
            <a:endParaRPr/>
          </a:p>
        </p:txBody>
      </p:sp>
      <p:sp>
        <p:nvSpPr>
          <p:cNvPr id="674" name="Google Shape;674;p28"/>
          <p:cNvSpPr txBox="1"/>
          <p:nvPr/>
        </p:nvSpPr>
        <p:spPr>
          <a:xfrm rot="-5400000">
            <a:off x="1148249" y="4195644"/>
            <a:ext cx="1447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Amplitude</a:t>
            </a:r>
            <a:endParaRPr/>
          </a:p>
        </p:txBody>
      </p:sp>
      <p:pic>
        <p:nvPicPr>
          <p:cNvPr id="675" name="Google Shape;675;p28"/>
          <p:cNvPicPr preferRelativeResize="0"/>
          <p:nvPr/>
        </p:nvPicPr>
        <p:blipFill rotWithShape="1">
          <a:blip r:embed="rId4">
            <a:alphaModFix/>
          </a:blip>
          <a:srcRect b="0" l="0" r="0" t="0"/>
          <a:stretch/>
        </p:blipFill>
        <p:spPr>
          <a:xfrm flipH="1" rot="10800000">
            <a:off x="2376054" y="5563031"/>
            <a:ext cx="4377348" cy="723468"/>
          </a:xfrm>
          <a:prstGeom prst="rect">
            <a:avLst/>
          </a:prstGeom>
          <a:noFill/>
          <a:ln cap="flat" cmpd="sng" w="9525">
            <a:solidFill>
              <a:schemeClr val="dk1"/>
            </a:solidFill>
            <a:prstDash val="solid"/>
            <a:round/>
            <a:headEnd len="sm" w="sm" type="none"/>
            <a:tailEnd len="sm" w="sm" type="none"/>
          </a:ln>
        </p:spPr>
      </p:pic>
      <p:pic>
        <p:nvPicPr>
          <p:cNvPr id="676" name="Google Shape;676;p28"/>
          <p:cNvPicPr preferRelativeResize="0"/>
          <p:nvPr/>
        </p:nvPicPr>
        <p:blipFill rotWithShape="1">
          <a:blip r:embed="rId5">
            <a:alphaModFix/>
          </a:blip>
          <a:srcRect b="0" l="0" r="0" t="0"/>
          <a:stretch/>
        </p:blipFill>
        <p:spPr>
          <a:xfrm>
            <a:off x="2209800" y="606566"/>
            <a:ext cx="4701972" cy="842943"/>
          </a:xfrm>
          <a:prstGeom prst="rect">
            <a:avLst/>
          </a:prstGeom>
          <a:noFill/>
          <a:ln cap="flat" cmpd="sng" w="9525">
            <a:solidFill>
              <a:schemeClr val="dk1"/>
            </a:solidFill>
            <a:prstDash val="solid"/>
            <a:round/>
            <a:headEnd len="sm" w="sm" type="none"/>
            <a:tailEnd len="sm" w="sm" type="none"/>
          </a:ln>
        </p:spPr>
      </p:pic>
      <p:sp>
        <p:nvSpPr>
          <p:cNvPr id="677" name="Google Shape;677;p28"/>
          <p:cNvSpPr txBox="1"/>
          <p:nvPr/>
        </p:nvSpPr>
        <p:spPr>
          <a:xfrm>
            <a:off x="7050925" y="5441228"/>
            <a:ext cx="2093075" cy="92333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Equivalent amplitude image representation</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2" name="Shape 682"/>
        <p:cNvGrpSpPr/>
        <p:nvPr/>
      </p:nvGrpSpPr>
      <p:grpSpPr>
        <a:xfrm>
          <a:off x="0" y="0"/>
          <a:ext cx="0" cy="0"/>
          <a:chOff x="0" y="0"/>
          <a:chExt cx="0" cy="0"/>
        </a:xfrm>
      </p:grpSpPr>
      <p:sp>
        <p:nvSpPr>
          <p:cNvPr id="683" name="Google Shape;683;p2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Fourier analysis in images</a:t>
            </a:r>
            <a:endParaRPr/>
          </a:p>
        </p:txBody>
      </p:sp>
      <p:pic>
        <p:nvPicPr>
          <p:cNvPr id="684" name="Google Shape;684;p29"/>
          <p:cNvPicPr preferRelativeResize="0"/>
          <p:nvPr/>
        </p:nvPicPr>
        <p:blipFill rotWithShape="1">
          <a:blip r:embed="rId3">
            <a:alphaModFix/>
          </a:blip>
          <a:srcRect b="0" l="0" r="0" t="0"/>
          <a:stretch/>
        </p:blipFill>
        <p:spPr>
          <a:xfrm>
            <a:off x="3048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685" name="Google Shape;685;p29"/>
          <p:cNvPicPr preferRelativeResize="0"/>
          <p:nvPr/>
        </p:nvPicPr>
        <p:blipFill rotWithShape="1">
          <a:blip r:embed="rId4">
            <a:alphaModFix/>
          </a:blip>
          <a:srcRect b="0" l="0" r="0" t="0"/>
          <a:stretch/>
        </p:blipFill>
        <p:spPr>
          <a:xfrm>
            <a:off x="304800" y="3733800"/>
            <a:ext cx="2362200" cy="2362200"/>
          </a:xfrm>
          <a:prstGeom prst="rect">
            <a:avLst/>
          </a:prstGeom>
          <a:noFill/>
          <a:ln cap="flat" cmpd="sng" w="9525">
            <a:solidFill>
              <a:schemeClr val="dk1"/>
            </a:solidFill>
            <a:prstDash val="solid"/>
            <a:miter lim="8000"/>
            <a:headEnd len="sm" w="sm" type="none"/>
            <a:tailEnd len="sm" w="sm" type="none"/>
          </a:ln>
        </p:spPr>
      </p:pic>
      <p:pic>
        <p:nvPicPr>
          <p:cNvPr id="686" name="Google Shape;686;p29"/>
          <p:cNvPicPr preferRelativeResize="0"/>
          <p:nvPr/>
        </p:nvPicPr>
        <p:blipFill rotWithShape="1">
          <a:blip r:embed="rId5">
            <a:alphaModFix/>
          </a:blip>
          <a:srcRect b="0" l="0" r="0" t="0"/>
          <a:stretch/>
        </p:blipFill>
        <p:spPr>
          <a:xfrm>
            <a:off x="65532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687" name="Google Shape;687;p29"/>
          <p:cNvPicPr preferRelativeResize="0"/>
          <p:nvPr/>
        </p:nvPicPr>
        <p:blipFill rotWithShape="1">
          <a:blip r:embed="rId6">
            <a:alphaModFix/>
          </a:blip>
          <a:srcRect b="0" l="0" r="0" t="0"/>
          <a:stretch/>
        </p:blipFill>
        <p:spPr>
          <a:xfrm>
            <a:off x="32004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688" name="Google Shape;688;p29"/>
          <p:cNvPicPr preferRelativeResize="0"/>
          <p:nvPr/>
        </p:nvPicPr>
        <p:blipFill rotWithShape="1">
          <a:blip r:embed="rId7">
            <a:alphaModFix/>
          </a:blip>
          <a:srcRect b="0" l="0" r="0" t="0"/>
          <a:stretch/>
        </p:blipFill>
        <p:spPr>
          <a:xfrm>
            <a:off x="3200400" y="3733800"/>
            <a:ext cx="2362200" cy="2362200"/>
          </a:xfrm>
          <a:prstGeom prst="rect">
            <a:avLst/>
          </a:prstGeom>
          <a:noFill/>
          <a:ln cap="flat" cmpd="sng" w="9525">
            <a:solidFill>
              <a:schemeClr val="dk1"/>
            </a:solidFill>
            <a:prstDash val="solid"/>
            <a:miter lim="8000"/>
            <a:headEnd len="sm" w="sm" type="none"/>
            <a:tailEnd len="sm" w="sm" type="none"/>
          </a:ln>
        </p:spPr>
      </p:pic>
      <p:pic>
        <p:nvPicPr>
          <p:cNvPr id="689" name="Google Shape;689;p29"/>
          <p:cNvPicPr preferRelativeResize="0"/>
          <p:nvPr/>
        </p:nvPicPr>
        <p:blipFill rotWithShape="1">
          <a:blip r:embed="rId8">
            <a:alphaModFix/>
          </a:blip>
          <a:srcRect b="0" l="0" r="0" t="0"/>
          <a:stretch/>
        </p:blipFill>
        <p:spPr>
          <a:xfrm>
            <a:off x="6553200" y="3733800"/>
            <a:ext cx="2362200" cy="2362200"/>
          </a:xfrm>
          <a:prstGeom prst="rect">
            <a:avLst/>
          </a:prstGeom>
          <a:noFill/>
          <a:ln cap="flat" cmpd="sng" w="9525">
            <a:solidFill>
              <a:schemeClr val="dk1"/>
            </a:solidFill>
            <a:prstDash val="solid"/>
            <a:miter lim="8000"/>
            <a:headEnd len="sm" w="sm" type="none"/>
            <a:tailEnd len="sm" w="sm" type="none"/>
          </a:ln>
        </p:spPr>
      </p:pic>
      <p:sp>
        <p:nvSpPr>
          <p:cNvPr id="690" name="Google Shape;690;p29"/>
          <p:cNvSpPr txBox="1"/>
          <p:nvPr/>
        </p:nvSpPr>
        <p:spPr>
          <a:xfrm>
            <a:off x="68483" y="903566"/>
            <a:ext cx="2518638"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Spatial domain images</a:t>
            </a:r>
            <a:endParaRPr/>
          </a:p>
        </p:txBody>
      </p:sp>
      <p:sp>
        <p:nvSpPr>
          <p:cNvPr id="691" name="Google Shape;691;p29"/>
          <p:cNvSpPr txBox="1"/>
          <p:nvPr/>
        </p:nvSpPr>
        <p:spPr>
          <a:xfrm>
            <a:off x="104172" y="6172200"/>
            <a:ext cx="433965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Fourier decomposition amplitude images</a:t>
            </a:r>
            <a:endParaRPr/>
          </a:p>
        </p:txBody>
      </p:sp>
      <p:sp>
        <p:nvSpPr>
          <p:cNvPr id="692" name="Google Shape;692;p29"/>
          <p:cNvSpPr txBox="1"/>
          <p:nvPr/>
        </p:nvSpPr>
        <p:spPr>
          <a:xfrm>
            <a:off x="178730" y="6549230"/>
            <a:ext cx="8994001"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http://sharp.bu.edu/~slehar/fourier/fourier.html#filtering  More: http://www.cs.unm.edu/~brayer/vision/fourier.html</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3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Amplitude-phase form</a:t>
            </a:r>
            <a:endParaRPr/>
          </a:p>
        </p:txBody>
      </p:sp>
      <p:sp>
        <p:nvSpPr>
          <p:cNvPr id="699" name="Google Shape;699;p3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Add phase term to shift </a:t>
            </a:r>
            <a:br>
              <a:rPr lang="en-US"/>
            </a:br>
            <a:r>
              <a:rPr lang="en-US"/>
              <a:t>cos values into sin values</a:t>
            </a:r>
            <a:endParaRPr/>
          </a:p>
        </p:txBody>
      </p:sp>
      <p:sp>
        <p:nvSpPr>
          <p:cNvPr id="700" name="Google Shape;700;p30"/>
          <p:cNvSpPr txBox="1"/>
          <p:nvPr/>
        </p:nvSpPr>
        <p:spPr>
          <a:xfrm>
            <a:off x="1411224" y="3038856"/>
            <a:ext cx="2886431"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cxnSp>
        <p:nvCxnSpPr>
          <p:cNvPr id="701" name="Google Shape;701;p30"/>
          <p:cNvCxnSpPr/>
          <p:nvPr/>
        </p:nvCxnSpPr>
        <p:spPr>
          <a:xfrm rot="10800000">
            <a:off x="3762121" y="4086489"/>
            <a:ext cx="0" cy="1103975"/>
          </a:xfrm>
          <a:prstGeom prst="straightConnector1">
            <a:avLst/>
          </a:prstGeom>
          <a:noFill/>
          <a:ln cap="flat" cmpd="sng" w="9525">
            <a:solidFill>
              <a:srgbClr val="4A7DBA"/>
            </a:solidFill>
            <a:prstDash val="solid"/>
            <a:round/>
            <a:headEnd len="sm" w="sm" type="none"/>
            <a:tailEnd len="med" w="med" type="triangle"/>
          </a:ln>
        </p:spPr>
      </p:cxnSp>
      <p:sp>
        <p:nvSpPr>
          <p:cNvPr id="702" name="Google Shape;702;p30"/>
          <p:cNvSpPr txBox="1"/>
          <p:nvPr/>
        </p:nvSpPr>
        <p:spPr>
          <a:xfrm>
            <a:off x="3216597" y="5262199"/>
            <a:ext cx="2666997"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400">
                <a:solidFill>
                  <a:schemeClr val="dk1"/>
                </a:solidFill>
                <a:latin typeface="Arial"/>
                <a:ea typeface="Arial"/>
                <a:cs typeface="Arial"/>
                <a:sym typeface="Arial"/>
              </a:rPr>
              <a:t>Phase</a:t>
            </a:r>
            <a:endParaRPr/>
          </a:p>
        </p:txBody>
      </p:sp>
      <p:pic>
        <p:nvPicPr>
          <p:cNvPr id="703" name="Google Shape;703;p30"/>
          <p:cNvPicPr preferRelativeResize="0"/>
          <p:nvPr/>
        </p:nvPicPr>
        <p:blipFill rotWithShape="1">
          <a:blip r:embed="rId4">
            <a:alphaModFix/>
          </a:blip>
          <a:srcRect b="0" l="0" r="0" t="0"/>
          <a:stretch/>
        </p:blipFill>
        <p:spPr>
          <a:xfrm>
            <a:off x="4689861" y="2769542"/>
            <a:ext cx="3810000" cy="2714625"/>
          </a:xfrm>
          <a:prstGeom prst="rect">
            <a:avLst/>
          </a:prstGeom>
          <a:noFill/>
          <a:ln>
            <a:noFill/>
          </a:ln>
        </p:spPr>
      </p:pic>
      <p:pic>
        <p:nvPicPr>
          <p:cNvPr id="704" name="Google Shape;704;p30"/>
          <p:cNvPicPr preferRelativeResize="0"/>
          <p:nvPr/>
        </p:nvPicPr>
        <p:blipFill rotWithShape="1">
          <a:blip r:embed="rId5">
            <a:alphaModFix/>
          </a:blip>
          <a:srcRect b="0" l="0" r="0" t="0"/>
          <a:stretch/>
        </p:blipFill>
        <p:spPr>
          <a:xfrm>
            <a:off x="-8865842" y="1752414"/>
            <a:ext cx="8686800" cy="1286442"/>
          </a:xfrm>
          <a:prstGeom prst="rect">
            <a:avLst/>
          </a:prstGeom>
          <a:noFill/>
          <a:ln>
            <a:noFill/>
          </a:ln>
        </p:spPr>
      </p:pic>
      <p:pic>
        <p:nvPicPr>
          <p:cNvPr id="705" name="Google Shape;705;p30"/>
          <p:cNvPicPr preferRelativeResize="0"/>
          <p:nvPr/>
        </p:nvPicPr>
        <p:blipFill rotWithShape="1">
          <a:blip r:embed="rId6">
            <a:alphaModFix/>
          </a:blip>
          <a:srcRect b="0" l="0" r="0" t="0"/>
          <a:stretch/>
        </p:blipFill>
        <p:spPr>
          <a:xfrm>
            <a:off x="-8865842" y="3558100"/>
            <a:ext cx="8624606" cy="1451667"/>
          </a:xfrm>
          <a:prstGeom prst="rect">
            <a:avLst/>
          </a:prstGeom>
          <a:noFill/>
          <a:ln>
            <a:noFill/>
          </a:ln>
        </p:spPr>
      </p:pic>
      <p:sp>
        <p:nvSpPr>
          <p:cNvPr id="706" name="Google Shape;706;p30"/>
          <p:cNvSpPr txBox="1"/>
          <p:nvPr/>
        </p:nvSpPr>
        <p:spPr>
          <a:xfrm>
            <a:off x="8476258" y="6218178"/>
            <a:ext cx="6815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Morse</a:t>
            </a:r>
            <a:endParaRPr/>
          </a:p>
        </p:txBody>
      </p:sp>
      <p:sp>
        <p:nvSpPr>
          <p:cNvPr id="707" name="Google Shape;707;p30"/>
          <p:cNvSpPr txBox="1"/>
          <p:nvPr/>
        </p:nvSpPr>
        <p:spPr>
          <a:xfrm>
            <a:off x="6924548" y="6494760"/>
            <a:ext cx="274320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a:t>
            </a:r>
            <a:r>
              <a:rPr lang="en-US" sz="1400" u="sng">
                <a:solidFill>
                  <a:srgbClr val="7F7F7F"/>
                </a:solidFill>
                <a:latin typeface="Arial"/>
                <a:ea typeface="Arial"/>
                <a:cs typeface="Arial"/>
                <a:sym typeface="Arial"/>
                <a:hlinkClick r:id="rId7">
                  <a:extLst>
                    <a:ext uri="{A12FA001-AC4F-418D-AE19-62706E023703}">
                      <ahyp:hlinkClr val="tx"/>
                    </a:ext>
                  </a:extLst>
                </a:hlinkClick>
              </a:rPr>
              <a:t>Peppergrower</a:t>
            </a:r>
            <a:r>
              <a:rPr lang="en-US" sz="1400">
                <a:solidFill>
                  <a:srgbClr val="7F7F7F"/>
                </a:solidFill>
                <a:latin typeface="Arial"/>
                <a:ea typeface="Arial"/>
                <a:cs typeface="Arial"/>
                <a:sym typeface="Arial"/>
              </a:rPr>
              <a:t>; Wikipedia]</a:t>
            </a:r>
            <a:endParaRPr/>
          </a:p>
        </p:txBody>
      </p:sp>
      <p:pic>
        <p:nvPicPr>
          <p:cNvPr id="708" name="Google Shape;708;p30"/>
          <p:cNvPicPr preferRelativeResize="0"/>
          <p:nvPr/>
        </p:nvPicPr>
        <p:blipFill rotWithShape="1">
          <a:blip r:embed="rId8">
            <a:alphaModFix/>
          </a:blip>
          <a:srcRect b="0" l="0" r="0" t="0"/>
          <a:stretch/>
        </p:blipFill>
        <p:spPr>
          <a:xfrm>
            <a:off x="-8865842" y="5493031"/>
            <a:ext cx="4180840" cy="1212569"/>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12" name="Shape 712"/>
        <p:cNvGrpSpPr/>
        <p:nvPr/>
      </p:nvGrpSpPr>
      <p:grpSpPr>
        <a:xfrm>
          <a:off x="0" y="0"/>
          <a:ext cx="0" cy="0"/>
          <a:chOff x="0" y="0"/>
          <a:chExt cx="0" cy="0"/>
        </a:xfrm>
      </p:grpSpPr>
      <p:sp>
        <p:nvSpPr>
          <p:cNvPr id="713" name="Google Shape;713;p3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Fourier Transform</a:t>
            </a:r>
            <a:endParaRPr/>
          </a:p>
        </p:txBody>
      </p:sp>
      <p:sp>
        <p:nvSpPr>
          <p:cNvPr id="714" name="Google Shape;714;p31"/>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Stores the amplitude and phase at each frequency:</a:t>
            </a:r>
            <a:endParaRPr/>
          </a:p>
          <a:p>
            <a:pPr indent="-285750" lvl="1" marL="742950" rtl="0" algn="l">
              <a:spcBef>
                <a:spcPts val="400"/>
              </a:spcBef>
              <a:spcAft>
                <a:spcPts val="0"/>
              </a:spcAft>
              <a:buClr>
                <a:schemeClr val="dk1"/>
              </a:buClr>
              <a:buSzPts val="2000"/>
              <a:buChar char="–"/>
            </a:pPr>
            <a:r>
              <a:rPr lang="en-US" sz="2000"/>
              <a:t>For mathematical convenience, this is often notated in terms of real and complex numbers</a:t>
            </a:r>
            <a:endParaRPr/>
          </a:p>
          <a:p>
            <a:pPr indent="-285750" lvl="1" marL="742950" rtl="0" algn="l">
              <a:spcBef>
                <a:spcPts val="400"/>
              </a:spcBef>
              <a:spcAft>
                <a:spcPts val="0"/>
              </a:spcAft>
              <a:buClr>
                <a:schemeClr val="dk1"/>
              </a:buClr>
              <a:buSzPts val="2000"/>
              <a:buChar char="–"/>
            </a:pPr>
            <a:r>
              <a:rPr lang="en-US" sz="2000"/>
              <a:t>Related by Euler’s formula</a:t>
            </a:r>
            <a:endParaRPr/>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sp>
        <p:nvSpPr>
          <p:cNvPr id="715" name="Google Shape;715;p31"/>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pic>
        <p:nvPicPr>
          <p:cNvPr id="716" name="Google Shape;716;p31"/>
          <p:cNvPicPr preferRelativeResize="0"/>
          <p:nvPr/>
        </p:nvPicPr>
        <p:blipFill rotWithShape="1">
          <a:blip r:embed="rId3">
            <a:alphaModFix/>
          </a:blip>
          <a:srcRect b="0" l="0" r="0" t="0"/>
          <a:stretch/>
        </p:blipFill>
        <p:spPr>
          <a:xfrm>
            <a:off x="311972" y="2728669"/>
            <a:ext cx="3681534" cy="3633093"/>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20" name="Shape 720"/>
        <p:cNvGrpSpPr/>
        <p:nvPr/>
      </p:nvGrpSpPr>
      <p:grpSpPr>
        <a:xfrm>
          <a:off x="0" y="0"/>
          <a:ext cx="0" cy="0"/>
          <a:chOff x="0" y="0"/>
          <a:chExt cx="0" cy="0"/>
        </a:xfrm>
      </p:grpSpPr>
      <p:sp>
        <p:nvSpPr>
          <p:cNvPr id="721" name="Google Shape;721;p3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Fourier Transform</a:t>
            </a:r>
            <a:endParaRPr/>
          </a:p>
        </p:txBody>
      </p:sp>
      <p:sp>
        <p:nvSpPr>
          <p:cNvPr id="722" name="Google Shape;722;p32"/>
          <p:cNvSpPr txBox="1"/>
          <p:nvPr>
            <p:ph idx="1" type="body"/>
          </p:nvPr>
        </p:nvSpPr>
        <p:spPr>
          <a:xfrm>
            <a:off x="457200" y="990600"/>
            <a:ext cx="8229600" cy="168265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Stores the amplitude and phase at each frequency:</a:t>
            </a:r>
            <a:endParaRPr/>
          </a:p>
          <a:p>
            <a:pPr indent="-285750" lvl="1" marL="742950" rtl="0" algn="l">
              <a:spcBef>
                <a:spcPts val="400"/>
              </a:spcBef>
              <a:spcAft>
                <a:spcPts val="0"/>
              </a:spcAft>
              <a:buClr>
                <a:schemeClr val="dk1"/>
              </a:buClr>
              <a:buSzPts val="2000"/>
              <a:buChar char="–"/>
            </a:pPr>
            <a:r>
              <a:rPr lang="en-US" sz="2000"/>
              <a:t>For mathematical convenience, this is often notated in terms of real and complex numbers</a:t>
            </a:r>
            <a:endParaRPr/>
          </a:p>
          <a:p>
            <a:pPr indent="-285750" lvl="1" marL="742950" rtl="0" algn="l">
              <a:spcBef>
                <a:spcPts val="400"/>
              </a:spcBef>
              <a:spcAft>
                <a:spcPts val="0"/>
              </a:spcAft>
              <a:buClr>
                <a:schemeClr val="dk1"/>
              </a:buClr>
              <a:buSzPts val="2000"/>
              <a:buChar char="–"/>
            </a:pPr>
            <a:r>
              <a:rPr lang="en-US" sz="2000"/>
              <a:t>Related by Euler’s formula</a:t>
            </a:r>
            <a:endParaRPr/>
          </a:p>
          <a:p>
            <a:pPr indent="0" lvl="1" marL="45720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pic>
        <p:nvPicPr>
          <p:cNvPr id="723" name="Google Shape;723;p32"/>
          <p:cNvPicPr preferRelativeResize="0"/>
          <p:nvPr/>
        </p:nvPicPr>
        <p:blipFill rotWithShape="1">
          <a:blip r:embed="rId3">
            <a:alphaModFix/>
          </a:blip>
          <a:srcRect b="0" l="0" r="0" t="0"/>
          <a:stretch/>
        </p:blipFill>
        <p:spPr>
          <a:xfrm>
            <a:off x="5275263" y="3667125"/>
            <a:ext cx="3233737" cy="596900"/>
          </a:xfrm>
          <a:prstGeom prst="rect">
            <a:avLst/>
          </a:prstGeom>
          <a:noFill/>
          <a:ln>
            <a:noFill/>
          </a:ln>
        </p:spPr>
      </p:pic>
      <p:pic>
        <p:nvPicPr>
          <p:cNvPr id="724" name="Google Shape;724;p32"/>
          <p:cNvPicPr preferRelativeResize="0"/>
          <p:nvPr/>
        </p:nvPicPr>
        <p:blipFill rotWithShape="1">
          <a:blip r:embed="rId4">
            <a:alphaModFix/>
          </a:blip>
          <a:srcRect b="0" l="0" r="0" t="0"/>
          <a:stretch/>
        </p:blipFill>
        <p:spPr>
          <a:xfrm>
            <a:off x="5786438" y="5302250"/>
            <a:ext cx="2211387" cy="935038"/>
          </a:xfrm>
          <a:prstGeom prst="rect">
            <a:avLst/>
          </a:prstGeom>
          <a:noFill/>
          <a:ln>
            <a:noFill/>
          </a:ln>
        </p:spPr>
      </p:pic>
      <p:sp>
        <p:nvSpPr>
          <p:cNvPr id="725" name="Google Shape;725;p32"/>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
        <p:nvSpPr>
          <p:cNvPr id="726" name="Google Shape;726;p32"/>
          <p:cNvSpPr/>
          <p:nvPr/>
        </p:nvSpPr>
        <p:spPr>
          <a:xfrm>
            <a:off x="4191000" y="4600673"/>
            <a:ext cx="4973781" cy="707886"/>
          </a:xfrm>
          <a:prstGeom prst="rect">
            <a:avLst/>
          </a:prstGeom>
          <a:noFill/>
          <a:ln>
            <a:noFill/>
          </a:ln>
        </p:spPr>
        <p:txBody>
          <a:bodyPr anchorCtr="0" anchor="t" bIns="45700" lIns="91425" spcFirstLastPara="1" rIns="91425" wrap="square" tIns="45700">
            <a:spAutoFit/>
          </a:bodyPr>
          <a:lstStyle/>
          <a:p>
            <a:pPr indent="0" lvl="1" marL="457200" marR="0" rtl="0" algn="l">
              <a:spcBef>
                <a:spcPts val="0"/>
              </a:spcBef>
              <a:spcAft>
                <a:spcPts val="0"/>
              </a:spcAft>
              <a:buNone/>
            </a:pPr>
            <a:r>
              <a:rPr b="0" i="0" lang="en-US" sz="2000" u="none" cap="none" strike="noStrike">
                <a:solidFill>
                  <a:schemeClr val="dk1"/>
                </a:solidFill>
                <a:latin typeface="Arial"/>
                <a:ea typeface="Arial"/>
                <a:cs typeface="Arial"/>
                <a:sym typeface="Arial"/>
              </a:rPr>
              <a:t>Phase encodes spatial information (indirectly):</a:t>
            </a:r>
            <a:endParaRPr/>
          </a:p>
        </p:txBody>
      </p:sp>
      <p:sp>
        <p:nvSpPr>
          <p:cNvPr id="727" name="Google Shape;727;p32"/>
          <p:cNvSpPr/>
          <p:nvPr/>
        </p:nvSpPr>
        <p:spPr>
          <a:xfrm>
            <a:off x="4191000" y="2854018"/>
            <a:ext cx="4786744" cy="707886"/>
          </a:xfrm>
          <a:prstGeom prst="rect">
            <a:avLst/>
          </a:prstGeom>
          <a:noFill/>
          <a:ln>
            <a:noFill/>
          </a:ln>
        </p:spPr>
        <p:txBody>
          <a:bodyPr anchorCtr="0" anchor="t" bIns="45700" lIns="91425" spcFirstLastPara="1" rIns="91425" wrap="square" tIns="45700">
            <a:spAutoFit/>
          </a:bodyPr>
          <a:lstStyle/>
          <a:p>
            <a:pPr indent="0" lvl="1" marL="457200" marR="0" rtl="0" algn="l">
              <a:spcBef>
                <a:spcPts val="0"/>
              </a:spcBef>
              <a:spcAft>
                <a:spcPts val="0"/>
              </a:spcAft>
              <a:buNone/>
            </a:pPr>
            <a:r>
              <a:rPr b="0" i="0" lang="en-US" sz="2000" u="none" cap="none" strike="noStrike">
                <a:solidFill>
                  <a:schemeClr val="dk1"/>
                </a:solidFill>
                <a:latin typeface="Arial"/>
                <a:ea typeface="Arial"/>
                <a:cs typeface="Arial"/>
                <a:sym typeface="Arial"/>
              </a:rPr>
              <a:t>Amplitude encodes how much signal there is at a particular frequency:</a:t>
            </a:r>
            <a:endParaRPr/>
          </a:p>
        </p:txBody>
      </p:sp>
      <p:pic>
        <p:nvPicPr>
          <p:cNvPr id="728" name="Google Shape;728;p32"/>
          <p:cNvPicPr preferRelativeResize="0"/>
          <p:nvPr/>
        </p:nvPicPr>
        <p:blipFill rotWithShape="1">
          <a:blip r:embed="rId5">
            <a:alphaModFix/>
          </a:blip>
          <a:srcRect b="0" l="0" r="0" t="0"/>
          <a:stretch/>
        </p:blipFill>
        <p:spPr>
          <a:xfrm>
            <a:off x="311972" y="2728669"/>
            <a:ext cx="3681534" cy="3633093"/>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sp>
        <p:nvSpPr>
          <p:cNvPr id="733" name="Google Shape;733;p3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Amplitude-phase form</a:t>
            </a:r>
            <a:endParaRPr/>
          </a:p>
        </p:txBody>
      </p:sp>
      <p:sp>
        <p:nvSpPr>
          <p:cNvPr id="734" name="Google Shape;734;p33"/>
          <p:cNvSpPr txBox="1"/>
          <p:nvPr>
            <p:ph idx="1" type="body"/>
          </p:nvPr>
        </p:nvSpPr>
        <p:spPr>
          <a:xfrm>
            <a:off x="457200" y="990600"/>
            <a:ext cx="8229600" cy="1676399"/>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Add component of “zero” frequency</a:t>
            </a:r>
            <a:br>
              <a:rPr lang="en-US"/>
            </a:br>
            <a:r>
              <a:rPr lang="en-US"/>
              <a:t>= mean of signal over period</a:t>
            </a:r>
            <a:endParaRPr/>
          </a:p>
          <a:p>
            <a:pPr indent="0" lvl="0" marL="0" rtl="0" algn="l">
              <a:spcBef>
                <a:spcPts val="640"/>
              </a:spcBef>
              <a:spcAft>
                <a:spcPts val="0"/>
              </a:spcAft>
              <a:buClr>
                <a:schemeClr val="dk1"/>
              </a:buClr>
              <a:buSzPts val="3200"/>
              <a:buNone/>
            </a:pPr>
            <a:r>
              <a:rPr lang="en-US"/>
              <a:t>= value around which signal fluctuates</a:t>
            </a:r>
            <a:endParaRPr/>
          </a:p>
        </p:txBody>
      </p:sp>
      <p:sp>
        <p:nvSpPr>
          <p:cNvPr id="735" name="Google Shape;735;p33"/>
          <p:cNvSpPr txBox="1"/>
          <p:nvPr/>
        </p:nvSpPr>
        <p:spPr>
          <a:xfrm>
            <a:off x="738684" y="3039136"/>
            <a:ext cx="3566617"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cxnSp>
        <p:nvCxnSpPr>
          <p:cNvPr id="736" name="Google Shape;736;p33"/>
          <p:cNvCxnSpPr/>
          <p:nvPr/>
        </p:nvCxnSpPr>
        <p:spPr>
          <a:xfrm rot="10800000">
            <a:off x="914400" y="4077626"/>
            <a:ext cx="0" cy="1103974"/>
          </a:xfrm>
          <a:prstGeom prst="straightConnector1">
            <a:avLst/>
          </a:prstGeom>
          <a:noFill/>
          <a:ln cap="flat" cmpd="sng" w="9525">
            <a:solidFill>
              <a:srgbClr val="4A7DBA"/>
            </a:solidFill>
            <a:prstDash val="solid"/>
            <a:round/>
            <a:headEnd len="sm" w="sm" type="none"/>
            <a:tailEnd len="med" w="med" type="triangle"/>
          </a:ln>
        </p:spPr>
      </p:cxnSp>
      <p:sp>
        <p:nvSpPr>
          <p:cNvPr id="737" name="Google Shape;737;p33"/>
          <p:cNvSpPr txBox="1"/>
          <p:nvPr/>
        </p:nvSpPr>
        <p:spPr>
          <a:xfrm>
            <a:off x="-304800" y="5264836"/>
            <a:ext cx="2666997"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Average of signal </a:t>
            </a:r>
            <a:br>
              <a:rPr lang="en-US" sz="1800">
                <a:solidFill>
                  <a:schemeClr val="dk1"/>
                </a:solidFill>
                <a:latin typeface="Arial"/>
                <a:ea typeface="Arial"/>
                <a:cs typeface="Arial"/>
                <a:sym typeface="Arial"/>
              </a:rPr>
            </a:br>
            <a:r>
              <a:rPr lang="en-US" sz="1800">
                <a:solidFill>
                  <a:schemeClr val="dk1"/>
                </a:solidFill>
                <a:latin typeface="Arial"/>
                <a:ea typeface="Arial"/>
                <a:cs typeface="Arial"/>
                <a:sym typeface="Arial"/>
              </a:rPr>
              <a:t>over period</a:t>
            </a:r>
            <a:endParaRPr/>
          </a:p>
        </p:txBody>
      </p:sp>
      <p:sp>
        <p:nvSpPr>
          <p:cNvPr id="738" name="Google Shape;738;p33"/>
          <p:cNvSpPr txBox="1"/>
          <p:nvPr/>
        </p:nvSpPr>
        <p:spPr>
          <a:xfrm>
            <a:off x="4521201" y="5495669"/>
            <a:ext cx="4190999" cy="83099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400">
                <a:solidFill>
                  <a:schemeClr val="dk1"/>
                </a:solidFill>
                <a:latin typeface="Arial"/>
                <a:ea typeface="Arial"/>
                <a:cs typeface="Arial"/>
                <a:sym typeface="Arial"/>
              </a:rPr>
              <a:t>Electronics signal processing calls this the ‘DC offset’</a:t>
            </a:r>
            <a:endParaRPr/>
          </a:p>
        </p:txBody>
      </p:sp>
      <p:cxnSp>
        <p:nvCxnSpPr>
          <p:cNvPr id="739" name="Google Shape;739;p33"/>
          <p:cNvCxnSpPr/>
          <p:nvPr/>
        </p:nvCxnSpPr>
        <p:spPr>
          <a:xfrm rot="10800000">
            <a:off x="5029200" y="2934625"/>
            <a:ext cx="0" cy="2286000"/>
          </a:xfrm>
          <a:prstGeom prst="straightConnector1">
            <a:avLst/>
          </a:prstGeom>
          <a:noFill/>
          <a:ln cap="flat" cmpd="sng" w="38100">
            <a:solidFill>
              <a:schemeClr val="dk1"/>
            </a:solidFill>
            <a:prstDash val="solid"/>
            <a:round/>
            <a:headEnd len="sm" w="sm" type="none"/>
            <a:tailEnd len="med" w="med" type="triangle"/>
          </a:ln>
        </p:spPr>
      </p:cxnSp>
      <p:cxnSp>
        <p:nvCxnSpPr>
          <p:cNvPr id="740" name="Google Shape;740;p33"/>
          <p:cNvCxnSpPr/>
          <p:nvPr/>
        </p:nvCxnSpPr>
        <p:spPr>
          <a:xfrm>
            <a:off x="5016500" y="4128425"/>
            <a:ext cx="3048000" cy="0"/>
          </a:xfrm>
          <a:prstGeom prst="straightConnector1">
            <a:avLst/>
          </a:prstGeom>
          <a:noFill/>
          <a:ln cap="flat" cmpd="sng" w="38100">
            <a:solidFill>
              <a:schemeClr val="dk1"/>
            </a:solidFill>
            <a:prstDash val="solid"/>
            <a:round/>
            <a:headEnd len="sm" w="sm" type="none"/>
            <a:tailEnd len="med" w="med" type="triangle"/>
          </a:ln>
        </p:spPr>
      </p:cxnSp>
      <p:cxnSp>
        <p:nvCxnSpPr>
          <p:cNvPr id="741" name="Google Shape;741;p33"/>
          <p:cNvCxnSpPr/>
          <p:nvPr/>
        </p:nvCxnSpPr>
        <p:spPr>
          <a:xfrm>
            <a:off x="5029200" y="3581400"/>
            <a:ext cx="3035300" cy="0"/>
          </a:xfrm>
          <a:prstGeom prst="straightConnector1">
            <a:avLst/>
          </a:prstGeom>
          <a:noFill/>
          <a:ln cap="flat" cmpd="sng" w="28575">
            <a:solidFill>
              <a:srgbClr val="C00000"/>
            </a:solidFill>
            <a:prstDash val="lgDash"/>
            <a:round/>
            <a:headEnd len="sm" w="sm" type="none"/>
            <a:tailEnd len="sm" w="sm" type="none"/>
          </a:ln>
        </p:spPr>
      </p:cxnSp>
      <p:sp>
        <p:nvSpPr>
          <p:cNvPr id="742" name="Google Shape;742;p33"/>
          <p:cNvSpPr txBox="1"/>
          <p:nvPr/>
        </p:nvSpPr>
        <p:spPr>
          <a:xfrm>
            <a:off x="4673600" y="3276600"/>
            <a:ext cx="299697" cy="472565"/>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41"/>
                                        </p:tgtEl>
                                        <p:attrNameLst>
                                          <p:attrName>style.visibility</p:attrName>
                                        </p:attrNameLst>
                                      </p:cBhvr>
                                      <p:to>
                                        <p:strVal val="visible"/>
                                      </p:to>
                                    </p:set>
                                    <p:animEffect filter="fade" transition="in">
                                      <p:cBhvr>
                                        <p:cTn dur="500"/>
                                        <p:tgtEl>
                                          <p:spTgt spid="741"/>
                                        </p:tgtEl>
                                      </p:cBhvr>
                                    </p:animEffect>
                                  </p:childTnLst>
                                </p:cTn>
                              </p:par>
                              <p:par>
                                <p:cTn fill="hold" nodeType="withEffect" presetClass="entr" presetID="10" presetSubtype="0">
                                  <p:stCondLst>
                                    <p:cond delay="0"/>
                                  </p:stCondLst>
                                  <p:childTnLst>
                                    <p:set>
                                      <p:cBhvr>
                                        <p:cTn dur="1" fill="hold">
                                          <p:stCondLst>
                                            <p:cond delay="0"/>
                                          </p:stCondLst>
                                        </p:cTn>
                                        <p:tgtEl>
                                          <p:spTgt spid="742"/>
                                        </p:tgtEl>
                                        <p:attrNameLst>
                                          <p:attrName>style.visibility</p:attrName>
                                        </p:attrNameLst>
                                      </p:cBhvr>
                                      <p:to>
                                        <p:strVal val="visible"/>
                                      </p:to>
                                    </p:set>
                                    <p:animEffect filter="fade" transition="in">
                                      <p:cBhvr>
                                        <p:cTn dur="500"/>
                                        <p:tgtEl>
                                          <p:spTgt spid="742"/>
                                        </p:tgtEl>
                                      </p:cBhvr>
                                    </p:animEffect>
                                  </p:childTnLst>
                                </p:cTn>
                              </p:par>
                              <p:par>
                                <p:cTn fill="hold" nodeType="withEffect" presetClass="entr" presetID="10" presetSubtype="0">
                                  <p:stCondLst>
                                    <p:cond delay="0"/>
                                  </p:stCondLst>
                                  <p:childTnLst>
                                    <p:set>
                                      <p:cBhvr>
                                        <p:cTn dur="1" fill="hold">
                                          <p:stCondLst>
                                            <p:cond delay="0"/>
                                          </p:stCondLst>
                                        </p:cTn>
                                        <p:tgtEl>
                                          <p:spTgt spid="740"/>
                                        </p:tgtEl>
                                        <p:attrNameLst>
                                          <p:attrName>style.visibility</p:attrName>
                                        </p:attrNameLst>
                                      </p:cBhvr>
                                      <p:to>
                                        <p:strVal val="visible"/>
                                      </p:to>
                                    </p:set>
                                    <p:animEffect filter="fade" transition="in">
                                      <p:cBhvr>
                                        <p:cTn dur="500"/>
                                        <p:tgtEl>
                                          <p:spTgt spid="740"/>
                                        </p:tgtEl>
                                      </p:cBhvr>
                                    </p:animEffect>
                                  </p:childTnLst>
                                </p:cTn>
                              </p:par>
                              <p:par>
                                <p:cTn fill="hold" nodeType="withEffect" presetClass="entr" presetID="10" presetSubtype="0">
                                  <p:stCondLst>
                                    <p:cond delay="0"/>
                                  </p:stCondLst>
                                  <p:childTnLst>
                                    <p:set>
                                      <p:cBhvr>
                                        <p:cTn dur="1" fill="hold">
                                          <p:stCondLst>
                                            <p:cond delay="0"/>
                                          </p:stCondLst>
                                        </p:cTn>
                                        <p:tgtEl>
                                          <p:spTgt spid="739"/>
                                        </p:tgtEl>
                                        <p:attrNameLst>
                                          <p:attrName>style.visibility</p:attrName>
                                        </p:attrNameLst>
                                      </p:cBhvr>
                                      <p:to>
                                        <p:strVal val="visible"/>
                                      </p:to>
                                    </p:set>
                                    <p:animEffect filter="fade" transition="in">
                                      <p:cBhvr>
                                        <p:cTn dur="500"/>
                                        <p:tgtEl>
                                          <p:spTgt spid="73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38"/>
                                        </p:tgtEl>
                                        <p:attrNameLst>
                                          <p:attrName>style.visibility</p:attrName>
                                        </p:attrNameLst>
                                      </p:cBhvr>
                                      <p:to>
                                        <p:strVal val="visible"/>
                                      </p:to>
                                    </p:set>
                                    <p:animEffect filter="fade" transition="in">
                                      <p:cBhvr>
                                        <p:cTn dur="500"/>
                                        <p:tgtEl>
                                          <p:spTgt spid="73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6" name="Shape 746"/>
        <p:cNvGrpSpPr/>
        <p:nvPr/>
      </p:nvGrpSpPr>
      <p:grpSpPr>
        <a:xfrm>
          <a:off x="0" y="0"/>
          <a:ext cx="0" cy="0"/>
          <a:chOff x="0" y="0"/>
          <a:chExt cx="0" cy="0"/>
        </a:xfrm>
      </p:grpSpPr>
      <p:sp>
        <p:nvSpPr>
          <p:cNvPr id="747" name="Google Shape;747;p34"/>
          <p:cNvSpPr txBox="1"/>
          <p:nvPr>
            <p:ph type="title"/>
          </p:nvPr>
        </p:nvSpPr>
        <p:spPr>
          <a:xfrm>
            <a:off x="457200" y="76198"/>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How to read 2D Fourier transform images</a:t>
            </a:r>
            <a:endParaRPr/>
          </a:p>
        </p:txBody>
      </p:sp>
      <p:sp>
        <p:nvSpPr>
          <p:cNvPr id="748" name="Google Shape;748;p34"/>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lang="en-US"/>
              <a:t>We display the space such that </a:t>
            </a:r>
            <a:br>
              <a:rPr lang="en-US"/>
            </a:br>
            <a:r>
              <a:rPr lang="en-US"/>
              <a:t>zero-frequency coefficient is in the center.</a:t>
            </a:r>
            <a:endParaRPr/>
          </a:p>
        </p:txBody>
      </p:sp>
      <p:sp>
        <p:nvSpPr>
          <p:cNvPr id="749" name="Google Shape;749;p34"/>
          <p:cNvSpPr/>
          <p:nvPr/>
        </p:nvSpPr>
        <p:spPr>
          <a:xfrm>
            <a:off x="4838700" y="2944091"/>
            <a:ext cx="3048000" cy="3048000"/>
          </a:xfrm>
          <a:prstGeom prst="rect">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0" name="Google Shape;750;p34"/>
          <p:cNvSpPr txBox="1"/>
          <p:nvPr/>
        </p:nvSpPr>
        <p:spPr>
          <a:xfrm>
            <a:off x="4343400" y="2390092"/>
            <a:ext cx="40386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Fourier transform component image</a:t>
            </a:r>
            <a:endParaRPr/>
          </a:p>
        </p:txBody>
      </p:sp>
      <p:sp>
        <p:nvSpPr>
          <p:cNvPr id="751" name="Google Shape;751;p34"/>
          <p:cNvSpPr txBox="1"/>
          <p:nvPr/>
        </p:nvSpPr>
        <p:spPr>
          <a:xfrm>
            <a:off x="738684" y="3039136"/>
            <a:ext cx="3566617"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752" name="Google Shape;752;p34"/>
          <p:cNvSpPr/>
          <p:nvPr/>
        </p:nvSpPr>
        <p:spPr>
          <a:xfrm>
            <a:off x="6313054" y="4346719"/>
            <a:ext cx="180109" cy="180109"/>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53" name="Google Shape;753;p34"/>
          <p:cNvSpPr txBox="1"/>
          <p:nvPr/>
        </p:nvSpPr>
        <p:spPr>
          <a:xfrm>
            <a:off x="6473536" y="3879128"/>
            <a:ext cx="1298864" cy="369332"/>
          </a:xfrm>
          <a:prstGeom prst="rect">
            <a:avLst/>
          </a:prstGeom>
          <a:blipFill rotWithShape="1">
            <a:blip r:embed="rId4">
              <a:alphaModFix/>
            </a:blip>
            <a:stretch>
              <a:fillRect b="-24589" l="0" r="-2347" t="-819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sp>
        <p:nvSpPr>
          <p:cNvPr id="758" name="Google Shape;758;p35"/>
          <p:cNvSpPr txBox="1"/>
          <p:nvPr>
            <p:ph type="title"/>
          </p:nvPr>
        </p:nvSpPr>
        <p:spPr>
          <a:xfrm>
            <a:off x="457200" y="76198"/>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How to read 2D Fourier transform images</a:t>
            </a:r>
            <a:endParaRPr/>
          </a:p>
        </p:txBody>
      </p:sp>
      <p:sp>
        <p:nvSpPr>
          <p:cNvPr id="759" name="Google Shape;759;p35"/>
          <p:cNvSpPr/>
          <p:nvPr/>
        </p:nvSpPr>
        <p:spPr>
          <a:xfrm>
            <a:off x="4838700" y="2944091"/>
            <a:ext cx="3048000" cy="3048000"/>
          </a:xfrm>
          <a:prstGeom prst="rect">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60" name="Google Shape;760;p35"/>
          <p:cNvSpPr txBox="1"/>
          <p:nvPr/>
        </p:nvSpPr>
        <p:spPr>
          <a:xfrm>
            <a:off x="4343400" y="2390092"/>
            <a:ext cx="40386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Fourier transform component image</a:t>
            </a:r>
            <a:endParaRPr/>
          </a:p>
        </p:txBody>
      </p:sp>
      <p:sp>
        <p:nvSpPr>
          <p:cNvPr id="761" name="Google Shape;761;p35"/>
          <p:cNvSpPr txBox="1"/>
          <p:nvPr/>
        </p:nvSpPr>
        <p:spPr>
          <a:xfrm>
            <a:off x="7747000" y="6050262"/>
            <a:ext cx="2286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 2</a:t>
            </a:r>
            <a:endParaRPr/>
          </a:p>
        </p:txBody>
      </p:sp>
      <p:sp>
        <p:nvSpPr>
          <p:cNvPr id="762" name="Google Shape;762;p35"/>
          <p:cNvSpPr txBox="1"/>
          <p:nvPr/>
        </p:nvSpPr>
        <p:spPr>
          <a:xfrm>
            <a:off x="738684" y="3039136"/>
            <a:ext cx="3566617"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763" name="Google Shape;763;p35"/>
          <p:cNvSpPr/>
          <p:nvPr/>
        </p:nvSpPr>
        <p:spPr>
          <a:xfrm>
            <a:off x="6313054" y="4346719"/>
            <a:ext cx="180109" cy="180109"/>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64" name="Google Shape;764;p35"/>
          <p:cNvSpPr txBox="1"/>
          <p:nvPr/>
        </p:nvSpPr>
        <p:spPr>
          <a:xfrm>
            <a:off x="7998690" y="5693481"/>
            <a:ext cx="87860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Y / 2</a:t>
            </a:r>
            <a:endParaRPr/>
          </a:p>
        </p:txBody>
      </p:sp>
      <p:sp>
        <p:nvSpPr>
          <p:cNvPr id="765" name="Google Shape;765;p35"/>
          <p:cNvSpPr/>
          <p:nvPr/>
        </p:nvSpPr>
        <p:spPr>
          <a:xfrm>
            <a:off x="6528954" y="4346719"/>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766" name="Google Shape;766;p35"/>
          <p:cNvCxnSpPr/>
          <p:nvPr/>
        </p:nvCxnSpPr>
        <p:spPr>
          <a:xfrm>
            <a:off x="6616700" y="4178300"/>
            <a:ext cx="1226704" cy="1032"/>
          </a:xfrm>
          <a:prstGeom prst="straightConnector1">
            <a:avLst/>
          </a:prstGeom>
          <a:noFill/>
          <a:ln cap="flat" cmpd="sng" w="9525">
            <a:solidFill>
              <a:srgbClr val="4A7DBA"/>
            </a:solidFill>
            <a:prstDash val="solid"/>
            <a:round/>
            <a:headEnd len="sm" w="sm" type="none"/>
            <a:tailEnd len="med" w="med" type="triangle"/>
          </a:ln>
        </p:spPr>
      </p:cxnSp>
      <p:sp>
        <p:nvSpPr>
          <p:cNvPr id="767" name="Google Shape;767;p35"/>
          <p:cNvSpPr txBox="1"/>
          <p:nvPr/>
        </p:nvSpPr>
        <p:spPr>
          <a:xfrm>
            <a:off x="6313055" y="3778429"/>
            <a:ext cx="14922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Increasing N</a:t>
            </a:r>
            <a:endParaRPr/>
          </a:p>
        </p:txBody>
      </p:sp>
      <p:sp>
        <p:nvSpPr>
          <p:cNvPr id="768" name="Google Shape;768;p35"/>
          <p:cNvSpPr txBox="1"/>
          <p:nvPr/>
        </p:nvSpPr>
        <p:spPr>
          <a:xfrm>
            <a:off x="4339936" y="6114091"/>
            <a:ext cx="2286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X / 2</a:t>
            </a:r>
            <a:endParaRPr/>
          </a:p>
        </p:txBody>
      </p:sp>
      <p:sp>
        <p:nvSpPr>
          <p:cNvPr id="769" name="Google Shape;769;p35"/>
          <p:cNvSpPr txBox="1"/>
          <p:nvPr/>
        </p:nvSpPr>
        <p:spPr>
          <a:xfrm>
            <a:off x="8024090" y="2772481"/>
            <a:ext cx="87860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 / 2</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3" name="Shape 773"/>
        <p:cNvGrpSpPr/>
        <p:nvPr/>
      </p:nvGrpSpPr>
      <p:grpSpPr>
        <a:xfrm>
          <a:off x="0" y="0"/>
          <a:ext cx="0" cy="0"/>
          <a:chOff x="0" y="0"/>
          <a:chExt cx="0" cy="0"/>
        </a:xfrm>
      </p:grpSpPr>
      <p:sp>
        <p:nvSpPr>
          <p:cNvPr id="774" name="Google Shape;774;p36"/>
          <p:cNvSpPr txBox="1"/>
          <p:nvPr>
            <p:ph type="title"/>
          </p:nvPr>
        </p:nvSpPr>
        <p:spPr>
          <a:xfrm>
            <a:off x="457200" y="76198"/>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How to read 2D Fourier transform images</a:t>
            </a:r>
            <a:endParaRPr/>
          </a:p>
        </p:txBody>
      </p:sp>
      <p:sp>
        <p:nvSpPr>
          <p:cNvPr id="775" name="Google Shape;775;p36"/>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lang="en-US"/>
              <a:t>Image is rotationally symmetric about center because of negative frequencies</a:t>
            </a:r>
            <a:endParaRPr/>
          </a:p>
        </p:txBody>
      </p:sp>
      <p:sp>
        <p:nvSpPr>
          <p:cNvPr id="776" name="Google Shape;776;p36"/>
          <p:cNvSpPr/>
          <p:nvPr/>
        </p:nvSpPr>
        <p:spPr>
          <a:xfrm>
            <a:off x="4838700" y="2944091"/>
            <a:ext cx="3048000" cy="3048000"/>
          </a:xfrm>
          <a:prstGeom prst="rect">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77" name="Google Shape;777;p36"/>
          <p:cNvSpPr txBox="1"/>
          <p:nvPr/>
        </p:nvSpPr>
        <p:spPr>
          <a:xfrm>
            <a:off x="4343400" y="2390092"/>
            <a:ext cx="40386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Fourier transform component image</a:t>
            </a:r>
            <a:endParaRPr/>
          </a:p>
        </p:txBody>
      </p:sp>
      <p:sp>
        <p:nvSpPr>
          <p:cNvPr id="778" name="Google Shape;778;p36"/>
          <p:cNvSpPr txBox="1"/>
          <p:nvPr/>
        </p:nvSpPr>
        <p:spPr>
          <a:xfrm>
            <a:off x="738684" y="3039136"/>
            <a:ext cx="3566617"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779" name="Google Shape;779;p36"/>
          <p:cNvSpPr/>
          <p:nvPr/>
        </p:nvSpPr>
        <p:spPr>
          <a:xfrm>
            <a:off x="6313054" y="4346719"/>
            <a:ext cx="180109" cy="180109"/>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0" name="Google Shape;780;p36"/>
          <p:cNvSpPr txBox="1"/>
          <p:nvPr/>
        </p:nvSpPr>
        <p:spPr>
          <a:xfrm>
            <a:off x="6407034" y="3682904"/>
            <a:ext cx="1435678" cy="646331"/>
          </a:xfrm>
          <a:prstGeom prst="rect">
            <a:avLst/>
          </a:prstGeom>
          <a:blipFill rotWithShape="1">
            <a:blip r:embed="rId4">
              <a:alphaModFix/>
            </a:blip>
            <a:stretch>
              <a:fillRect b="-14151" l="0" r="-847" t="-47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781" name="Google Shape;781;p36"/>
          <p:cNvSpPr/>
          <p:nvPr/>
        </p:nvSpPr>
        <p:spPr>
          <a:xfrm>
            <a:off x="6528954" y="4346719"/>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2" name="Google Shape;782;p36"/>
          <p:cNvSpPr/>
          <p:nvPr/>
        </p:nvSpPr>
        <p:spPr>
          <a:xfrm>
            <a:off x="6097154" y="4346719"/>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783" name="Google Shape;783;p36"/>
          <p:cNvSpPr txBox="1"/>
          <p:nvPr/>
        </p:nvSpPr>
        <p:spPr>
          <a:xfrm>
            <a:off x="4837314" y="4475384"/>
            <a:ext cx="1435678" cy="646331"/>
          </a:xfrm>
          <a:prstGeom prst="rect">
            <a:avLst/>
          </a:prstGeom>
          <a:blipFill rotWithShape="1">
            <a:blip r:embed="rId5">
              <a:alphaModFix/>
            </a:blip>
            <a:stretch>
              <a:fillRect b="-14151" l="0" r="-4255" t="-4717"/>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784" name="Google Shape;784;p36"/>
          <p:cNvSpPr txBox="1"/>
          <p:nvPr/>
        </p:nvSpPr>
        <p:spPr>
          <a:xfrm>
            <a:off x="1286625" y="4428731"/>
            <a:ext cx="3566617" cy="707886"/>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2000">
                <a:solidFill>
                  <a:schemeClr val="dk1"/>
                </a:solidFill>
                <a:latin typeface="Arial"/>
                <a:ea typeface="Arial"/>
                <a:cs typeface="Arial"/>
                <a:sym typeface="Arial"/>
              </a:rPr>
              <a:t>e.g., wheel rotating </a:t>
            </a:r>
            <a:br>
              <a:rPr lang="en-US" sz="2000">
                <a:solidFill>
                  <a:schemeClr val="dk1"/>
                </a:solidFill>
                <a:latin typeface="Arial"/>
                <a:ea typeface="Arial"/>
                <a:cs typeface="Arial"/>
                <a:sym typeface="Arial"/>
              </a:rPr>
            </a:br>
            <a:r>
              <a:rPr lang="en-US" sz="2000">
                <a:solidFill>
                  <a:schemeClr val="dk1"/>
                </a:solidFill>
                <a:latin typeface="Arial"/>
                <a:ea typeface="Arial"/>
                <a:cs typeface="Arial"/>
                <a:sym typeface="Arial"/>
              </a:rPr>
              <a:t>one way or the other</a:t>
            </a:r>
            <a:endParaRPr/>
          </a:p>
        </p:txBody>
      </p:sp>
      <p:sp>
        <p:nvSpPr>
          <p:cNvPr id="785" name="Google Shape;785;p36"/>
          <p:cNvSpPr txBox="1"/>
          <p:nvPr/>
        </p:nvSpPr>
        <p:spPr>
          <a:xfrm>
            <a:off x="884609" y="5391926"/>
            <a:ext cx="3687392"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For real-valued signals, positive and negative frequencies are complex conjugates (see additional slides).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785"/>
                                        </p:tgtEl>
                                        <p:attrNameLst>
                                          <p:attrName>style.visibility</p:attrName>
                                        </p:attrNameLst>
                                      </p:cBhvr>
                                      <p:to>
                                        <p:strVal val="visible"/>
                                      </p:to>
                                    </p:set>
                                    <p:animEffect filter="fade" transition="in">
                                      <p:cBhvr>
                                        <p:cTn dur="500"/>
                                        <p:tgtEl>
                                          <p:spTgt spid="7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790" name="Shape 790"/>
        <p:cNvGrpSpPr/>
        <p:nvPr/>
      </p:nvGrpSpPr>
      <p:grpSpPr>
        <a:xfrm>
          <a:off x="0" y="0"/>
          <a:ext cx="0" cy="0"/>
          <a:chOff x="0" y="0"/>
          <a:chExt cx="0" cy="0"/>
        </a:xfrm>
      </p:grpSpPr>
      <p:sp>
        <p:nvSpPr>
          <p:cNvPr id="791" name="Google Shape;791;p3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 few questions</a:t>
            </a:r>
            <a:endParaRPr/>
          </a:p>
        </p:txBody>
      </p:sp>
      <p:sp>
        <p:nvSpPr>
          <p:cNvPr id="792" name="Google Shape;792;p37"/>
          <p:cNvSpPr txBox="1"/>
          <p:nvPr>
            <p:ph idx="1" type="body"/>
          </p:nvPr>
        </p:nvSpPr>
        <p:spPr>
          <a:xfrm>
            <a:off x="457200" y="990600"/>
            <a:ext cx="8229600" cy="5135563"/>
          </a:xfrm>
          <a:prstGeom prst="rect">
            <a:avLst/>
          </a:prstGeom>
          <a:blipFill rotWithShape="1">
            <a:blip r:embed="rId3">
              <a:alphaModFix/>
            </a:blip>
            <a:stretch>
              <a:fillRect b="0" l="-1704" r="0" t="-2375"/>
            </a:stretch>
          </a:blipFill>
          <a:ln>
            <a:noFill/>
          </a:ln>
        </p:spPr>
        <p:txBody>
          <a:bodyPr anchorCtr="0" anchor="t" bIns="45700" lIns="91425" spcFirstLastPara="1" rIns="91425" wrap="square" tIns="45700">
            <a:normAutofit/>
          </a:bodyPr>
          <a:lstStyle/>
          <a:p>
            <a:pPr indent="-342900" lvl="0" marL="342900" rtl="0" algn="l">
              <a:spcBef>
                <a:spcPts val="0"/>
              </a:spcBef>
              <a:spcAft>
                <a:spcPts val="0"/>
              </a:spcAft>
              <a:buSzPts val="3200"/>
              <a:buChar char="•"/>
            </a:pPr>
            <a:r>
              <a:rPr lang="en-US"/>
              <a:t> </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6" name="Shape 796"/>
        <p:cNvGrpSpPr/>
        <p:nvPr/>
      </p:nvGrpSpPr>
      <p:grpSpPr>
        <a:xfrm>
          <a:off x="0" y="0"/>
          <a:ext cx="0" cy="0"/>
          <a:chOff x="0" y="0"/>
          <a:chExt cx="0" cy="0"/>
        </a:xfrm>
      </p:grpSpPr>
      <p:sp>
        <p:nvSpPr>
          <p:cNvPr id="797" name="Google Shape;797;p38"/>
          <p:cNvSpPr txBox="1"/>
          <p:nvPr>
            <p:ph type="title"/>
          </p:nvPr>
        </p:nvSpPr>
        <p:spPr>
          <a:xfrm>
            <a:off x="457200" y="76198"/>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How to read 2D Fourier transform images</a:t>
            </a:r>
            <a:endParaRPr/>
          </a:p>
        </p:txBody>
      </p:sp>
      <p:sp>
        <p:nvSpPr>
          <p:cNvPr id="798" name="Google Shape;798;p38"/>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ctr">
              <a:spcBef>
                <a:spcPts val="0"/>
              </a:spcBef>
              <a:spcAft>
                <a:spcPts val="0"/>
              </a:spcAft>
              <a:buClr>
                <a:schemeClr val="dk1"/>
              </a:buClr>
              <a:buSzPts val="3200"/>
              <a:buNone/>
            </a:pPr>
            <a:r>
              <a:rPr lang="en-US"/>
              <a:t>Image is as large as maximum frequency</a:t>
            </a:r>
            <a:endParaRPr/>
          </a:p>
          <a:p>
            <a:pPr indent="0" lvl="0" marL="0" rtl="0" algn="ctr">
              <a:spcBef>
                <a:spcPts val="640"/>
              </a:spcBef>
              <a:spcAft>
                <a:spcPts val="0"/>
              </a:spcAft>
              <a:buClr>
                <a:schemeClr val="dk1"/>
              </a:buClr>
              <a:buSzPts val="3200"/>
              <a:buNone/>
            </a:pPr>
            <a:r>
              <a:rPr lang="en-US"/>
              <a:t>by resolution of input under Nyquist frequency</a:t>
            </a:r>
            <a:endParaRPr/>
          </a:p>
        </p:txBody>
      </p:sp>
      <p:sp>
        <p:nvSpPr>
          <p:cNvPr id="799" name="Google Shape;799;p38"/>
          <p:cNvSpPr/>
          <p:nvPr/>
        </p:nvSpPr>
        <p:spPr>
          <a:xfrm>
            <a:off x="4838700" y="2944091"/>
            <a:ext cx="3048000" cy="3048000"/>
          </a:xfrm>
          <a:prstGeom prst="rect">
            <a:avLst/>
          </a:prstGeom>
          <a:no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0" name="Google Shape;800;p38"/>
          <p:cNvSpPr txBox="1"/>
          <p:nvPr/>
        </p:nvSpPr>
        <p:spPr>
          <a:xfrm>
            <a:off x="4343400" y="2390092"/>
            <a:ext cx="403860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Fourier transform component image</a:t>
            </a:r>
            <a:endParaRPr/>
          </a:p>
        </p:txBody>
      </p:sp>
      <p:sp>
        <p:nvSpPr>
          <p:cNvPr id="801" name="Google Shape;801;p38"/>
          <p:cNvSpPr txBox="1"/>
          <p:nvPr/>
        </p:nvSpPr>
        <p:spPr>
          <a:xfrm>
            <a:off x="7747000" y="6050262"/>
            <a:ext cx="2286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X / 2</a:t>
            </a:r>
            <a:endParaRPr/>
          </a:p>
        </p:txBody>
      </p:sp>
      <p:sp>
        <p:nvSpPr>
          <p:cNvPr id="802" name="Google Shape;802;p38"/>
          <p:cNvSpPr txBox="1"/>
          <p:nvPr/>
        </p:nvSpPr>
        <p:spPr>
          <a:xfrm>
            <a:off x="738684" y="3039136"/>
            <a:ext cx="3566617"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803" name="Google Shape;803;p38"/>
          <p:cNvSpPr/>
          <p:nvPr/>
        </p:nvSpPr>
        <p:spPr>
          <a:xfrm>
            <a:off x="6313054" y="4346719"/>
            <a:ext cx="180109" cy="180109"/>
          </a:xfrm>
          <a:prstGeom prst="ellipse">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4" name="Google Shape;804;p38"/>
          <p:cNvSpPr txBox="1"/>
          <p:nvPr/>
        </p:nvSpPr>
        <p:spPr>
          <a:xfrm>
            <a:off x="7998690" y="5693481"/>
            <a:ext cx="87860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Y / 2</a:t>
            </a:r>
            <a:endParaRPr/>
          </a:p>
        </p:txBody>
      </p:sp>
      <p:sp>
        <p:nvSpPr>
          <p:cNvPr id="805" name="Google Shape;805;p38"/>
          <p:cNvSpPr/>
          <p:nvPr/>
        </p:nvSpPr>
        <p:spPr>
          <a:xfrm>
            <a:off x="6528954" y="4346719"/>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06" name="Google Shape;806;p38"/>
          <p:cNvSpPr/>
          <p:nvPr/>
        </p:nvSpPr>
        <p:spPr>
          <a:xfrm>
            <a:off x="6097154" y="4346719"/>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807" name="Google Shape;807;p38"/>
          <p:cNvCxnSpPr/>
          <p:nvPr/>
        </p:nvCxnSpPr>
        <p:spPr>
          <a:xfrm>
            <a:off x="6616700" y="4178300"/>
            <a:ext cx="1226704" cy="1032"/>
          </a:xfrm>
          <a:prstGeom prst="straightConnector1">
            <a:avLst/>
          </a:prstGeom>
          <a:noFill/>
          <a:ln cap="flat" cmpd="sng" w="9525">
            <a:solidFill>
              <a:srgbClr val="4A7DBA"/>
            </a:solidFill>
            <a:prstDash val="solid"/>
            <a:round/>
            <a:headEnd len="sm" w="sm" type="none"/>
            <a:tailEnd len="med" w="med" type="triangle"/>
          </a:ln>
        </p:spPr>
      </p:cxnSp>
      <p:sp>
        <p:nvSpPr>
          <p:cNvPr id="808" name="Google Shape;808;p38"/>
          <p:cNvSpPr txBox="1"/>
          <p:nvPr/>
        </p:nvSpPr>
        <p:spPr>
          <a:xfrm>
            <a:off x="6313055" y="3778429"/>
            <a:ext cx="14922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Increasing N</a:t>
            </a:r>
            <a:endParaRPr/>
          </a:p>
        </p:txBody>
      </p:sp>
      <p:sp>
        <p:nvSpPr>
          <p:cNvPr id="809" name="Google Shape;809;p38"/>
          <p:cNvSpPr txBox="1"/>
          <p:nvPr/>
        </p:nvSpPr>
        <p:spPr>
          <a:xfrm>
            <a:off x="457200" y="4598007"/>
            <a:ext cx="3848101" cy="147732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Nyquist frequency is half the sampling rate of the signal.</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Sampling rate is size of image (X and Y), so Fourier transform images are (±X/2, ±Y/2).</a:t>
            </a:r>
            <a:endParaRPr/>
          </a:p>
        </p:txBody>
      </p:sp>
      <p:sp>
        <p:nvSpPr>
          <p:cNvPr id="810" name="Google Shape;810;p38"/>
          <p:cNvSpPr txBox="1"/>
          <p:nvPr/>
        </p:nvSpPr>
        <p:spPr>
          <a:xfrm>
            <a:off x="4339936" y="6114091"/>
            <a:ext cx="22860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 X / 2</a:t>
            </a:r>
            <a:endParaRPr/>
          </a:p>
        </p:txBody>
      </p:sp>
      <p:sp>
        <p:nvSpPr>
          <p:cNvPr id="811" name="Google Shape;811;p38"/>
          <p:cNvSpPr txBox="1"/>
          <p:nvPr/>
        </p:nvSpPr>
        <p:spPr>
          <a:xfrm>
            <a:off x="8024090" y="2772481"/>
            <a:ext cx="87860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Y / 2</a:t>
            </a:r>
            <a:endParaRPr/>
          </a:p>
        </p:txBody>
      </p:sp>
      <p:sp>
        <p:nvSpPr>
          <p:cNvPr id="812" name="Google Shape;812;p38"/>
          <p:cNvSpPr txBox="1"/>
          <p:nvPr/>
        </p:nvSpPr>
        <p:spPr>
          <a:xfrm>
            <a:off x="8020916" y="4078063"/>
            <a:ext cx="117503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Max freq.</a:t>
            </a:r>
            <a:endParaRPr/>
          </a:p>
        </p:txBody>
      </p:sp>
      <p:sp>
        <p:nvSpPr>
          <p:cNvPr id="813" name="Google Shape;813;p38"/>
          <p:cNvSpPr/>
          <p:nvPr/>
        </p:nvSpPr>
        <p:spPr>
          <a:xfrm>
            <a:off x="7689272" y="4353646"/>
            <a:ext cx="180109" cy="180109"/>
          </a:xfrm>
          <a:prstGeom prst="ellipse">
            <a:avLst/>
          </a:prstGeom>
          <a:solidFill>
            <a:srgbClr val="C00000"/>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cxnSp>
        <p:nvCxnSpPr>
          <p:cNvPr id="814" name="Google Shape;814;p38"/>
          <p:cNvCxnSpPr/>
          <p:nvPr/>
        </p:nvCxnSpPr>
        <p:spPr>
          <a:xfrm flipH="1">
            <a:off x="7897522" y="4272544"/>
            <a:ext cx="134216" cy="90917"/>
          </a:xfrm>
          <a:prstGeom prst="straightConnector1">
            <a:avLst/>
          </a:prstGeom>
          <a:noFill/>
          <a:ln cap="flat" cmpd="sng" w="9525">
            <a:solidFill>
              <a:srgbClr val="4A7DBA"/>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13"/>
                                        </p:tgtEl>
                                        <p:attrNameLst>
                                          <p:attrName>style.visibility</p:attrName>
                                        </p:attrNameLst>
                                      </p:cBhvr>
                                      <p:to>
                                        <p:strVal val="visible"/>
                                      </p:to>
                                    </p:set>
                                    <p:animEffect filter="fade" transition="in">
                                      <p:cBhvr>
                                        <p:cTn dur="500"/>
                                        <p:tgtEl>
                                          <p:spTgt spid="813"/>
                                        </p:tgtEl>
                                      </p:cBhvr>
                                    </p:animEffect>
                                  </p:childTnLst>
                                </p:cTn>
                              </p:par>
                              <p:par>
                                <p:cTn fill="hold" nodeType="withEffect" presetClass="entr" presetID="10" presetSubtype="0">
                                  <p:stCondLst>
                                    <p:cond delay="0"/>
                                  </p:stCondLst>
                                  <p:childTnLst>
                                    <p:set>
                                      <p:cBhvr>
                                        <p:cTn dur="1" fill="hold">
                                          <p:stCondLst>
                                            <p:cond delay="0"/>
                                          </p:stCondLst>
                                        </p:cTn>
                                        <p:tgtEl>
                                          <p:spTgt spid="814"/>
                                        </p:tgtEl>
                                        <p:attrNameLst>
                                          <p:attrName>style.visibility</p:attrName>
                                        </p:attrNameLst>
                                      </p:cBhvr>
                                      <p:to>
                                        <p:strVal val="visible"/>
                                      </p:to>
                                    </p:set>
                                    <p:animEffect filter="fade" transition="in">
                                      <p:cBhvr>
                                        <p:cTn dur="500"/>
                                        <p:tgtEl>
                                          <p:spTgt spid="814"/>
                                        </p:tgtEl>
                                      </p:cBhvr>
                                    </p:animEffect>
                                  </p:childTnLst>
                                </p:cTn>
                              </p:par>
                              <p:par>
                                <p:cTn fill="hold" nodeType="withEffect" presetClass="entr" presetID="10" presetSubtype="0">
                                  <p:stCondLst>
                                    <p:cond delay="0"/>
                                  </p:stCondLst>
                                  <p:childTnLst>
                                    <p:set>
                                      <p:cBhvr>
                                        <p:cTn dur="1" fill="hold">
                                          <p:stCondLst>
                                            <p:cond delay="0"/>
                                          </p:stCondLst>
                                        </p:cTn>
                                        <p:tgtEl>
                                          <p:spTgt spid="812"/>
                                        </p:tgtEl>
                                        <p:attrNameLst>
                                          <p:attrName>style.visibility</p:attrName>
                                        </p:attrNameLst>
                                      </p:cBhvr>
                                      <p:to>
                                        <p:strVal val="visible"/>
                                      </p:to>
                                    </p:set>
                                    <p:animEffect filter="fade" transition="in">
                                      <p:cBhvr>
                                        <p:cTn dur="500"/>
                                        <p:tgtEl>
                                          <p:spTgt spid="8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18" name="Shape 818"/>
        <p:cNvGrpSpPr/>
        <p:nvPr/>
      </p:nvGrpSpPr>
      <p:grpSpPr>
        <a:xfrm>
          <a:off x="0" y="0"/>
          <a:ext cx="0" cy="0"/>
          <a:chOff x="0" y="0"/>
          <a:chExt cx="0" cy="0"/>
        </a:xfrm>
      </p:grpSpPr>
      <p:sp>
        <p:nvSpPr>
          <p:cNvPr id="819" name="Google Shape;819;p3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 few questions…</a:t>
            </a:r>
            <a:endParaRPr/>
          </a:p>
        </p:txBody>
      </p:sp>
      <p:sp>
        <p:nvSpPr>
          <p:cNvPr id="820" name="Google Shape;820;p39"/>
          <p:cNvSpPr txBox="1"/>
          <p:nvPr>
            <p:ph idx="1" type="body"/>
          </p:nvPr>
        </p:nvSpPr>
        <p:spPr>
          <a:xfrm>
            <a:off x="457200" y="990600"/>
            <a:ext cx="8229600" cy="54864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If we have infinite frequencies, why does the image end?</a:t>
            </a:r>
            <a:br>
              <a:rPr lang="en-US"/>
            </a:br>
            <a:endParaRPr/>
          </a:p>
          <a:p>
            <a:pPr indent="-285750" lvl="1" marL="742950" rtl="0" algn="l">
              <a:spcBef>
                <a:spcPts val="560"/>
              </a:spcBef>
              <a:spcAft>
                <a:spcPts val="0"/>
              </a:spcAft>
              <a:buClr>
                <a:schemeClr val="dk1"/>
              </a:buClr>
              <a:buSzPts val="2800"/>
              <a:buChar char="–"/>
            </a:pPr>
            <a:r>
              <a:rPr lang="en-US"/>
              <a:t>Sampling theory. Frequencies higher than Nyquist frequency end up falling on an existing sample.</a:t>
            </a:r>
            <a:endParaRPr/>
          </a:p>
          <a:p>
            <a:pPr indent="-228600" lvl="2" marL="1143000" rtl="0" algn="l">
              <a:spcBef>
                <a:spcPts val="480"/>
              </a:spcBef>
              <a:spcAft>
                <a:spcPts val="0"/>
              </a:spcAft>
              <a:buClr>
                <a:schemeClr val="dk1"/>
              </a:buClr>
              <a:buSzPts val="2400"/>
              <a:buChar char="•"/>
            </a:pPr>
            <a:r>
              <a:rPr lang="en-US"/>
              <a:t>i.e., they are ‘aliases’ for existing samples!</a:t>
            </a:r>
            <a:endParaRPr/>
          </a:p>
          <a:p>
            <a:pPr indent="-285750" lvl="1" marL="742950" rtl="0" algn="l">
              <a:spcBef>
                <a:spcPts val="560"/>
              </a:spcBef>
              <a:spcAft>
                <a:spcPts val="0"/>
              </a:spcAft>
              <a:buClr>
                <a:schemeClr val="dk1"/>
              </a:buClr>
              <a:buSzPts val="2800"/>
              <a:buChar char="–"/>
            </a:pPr>
            <a:r>
              <a:rPr lang="en-US"/>
              <a:t>Nyquist frequency is half the sampling frequency.</a:t>
            </a:r>
            <a:endParaRPr/>
          </a:p>
          <a:p>
            <a:pPr indent="-107950" lvl="1" marL="742950" rtl="0" algn="l">
              <a:spcBef>
                <a:spcPts val="560"/>
              </a:spcBef>
              <a:spcAft>
                <a:spcPts val="0"/>
              </a:spcAft>
              <a:buClr>
                <a:schemeClr val="dk1"/>
              </a:buClr>
              <a:buSzPts val="2800"/>
              <a:buNone/>
            </a:pPr>
            <a:r>
              <a:t/>
            </a:r>
            <a:endParaRPr/>
          </a:p>
          <a:p>
            <a:pPr indent="-285750" lvl="1" marL="742950" rtl="0" algn="l">
              <a:spcBef>
                <a:spcPts val="560"/>
              </a:spcBef>
              <a:spcAft>
                <a:spcPts val="0"/>
              </a:spcAft>
              <a:buClr>
                <a:schemeClr val="dk1"/>
              </a:buClr>
              <a:buSzPts val="2800"/>
              <a:buChar char="–"/>
            </a:pPr>
            <a:r>
              <a:rPr lang="en-US"/>
              <a:t>(Nyquist frequency is not Nyquist-Shannon rate, which is sampling required to reconstruct alias-free signal. Both are derived from same theory.)</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25" name="Shape 825"/>
        <p:cNvGrpSpPr/>
        <p:nvPr/>
      </p:nvGrpSpPr>
      <p:grpSpPr>
        <a:xfrm>
          <a:off x="0" y="0"/>
          <a:ext cx="0" cy="0"/>
          <a:chOff x="0" y="0"/>
          <a:chExt cx="0" cy="0"/>
        </a:xfrm>
      </p:grpSpPr>
      <p:sp>
        <p:nvSpPr>
          <p:cNvPr id="826" name="Google Shape;826;p4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Periodicity</a:t>
            </a:r>
            <a:endParaRPr/>
          </a:p>
        </p:txBody>
      </p:sp>
      <p:sp>
        <p:nvSpPr>
          <p:cNvPr id="827" name="Google Shape;827;p40"/>
          <p:cNvSpPr txBox="1"/>
          <p:nvPr>
            <p:ph idx="1" type="body"/>
          </p:nvPr>
        </p:nvSpPr>
        <p:spPr>
          <a:xfrm>
            <a:off x="457200" y="990601"/>
            <a:ext cx="8229600" cy="2971800"/>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Fourier decomposition assumes periodic signals with infinite extent.</a:t>
            </a:r>
            <a:endParaRPr/>
          </a:p>
          <a:p>
            <a:pPr indent="-285750" lvl="1" marL="742950" rtl="0" algn="l">
              <a:spcBef>
                <a:spcPts val="560"/>
              </a:spcBef>
              <a:spcAft>
                <a:spcPts val="0"/>
              </a:spcAft>
              <a:buClr>
                <a:schemeClr val="dk1"/>
              </a:buClr>
              <a:buSzPts val="2800"/>
              <a:buChar char="–"/>
            </a:pPr>
            <a:r>
              <a:rPr lang="en-US"/>
              <a:t>E.G., our image is assumed to repeated forever</a:t>
            </a:r>
            <a:endParaRPr/>
          </a:p>
          <a:p>
            <a:pPr indent="-107950" lvl="1" marL="742950" rtl="0" algn="l">
              <a:spcBef>
                <a:spcPts val="560"/>
              </a:spcBef>
              <a:spcAft>
                <a:spcPts val="0"/>
              </a:spcAft>
              <a:buClr>
                <a:schemeClr val="dk1"/>
              </a:buClr>
              <a:buSzPts val="2800"/>
              <a:buNone/>
            </a:pPr>
            <a:r>
              <a:t/>
            </a:r>
            <a:endParaRPr/>
          </a:p>
          <a:p>
            <a:pPr indent="-342900" lvl="0" marL="342900" rtl="0" algn="l">
              <a:spcBef>
                <a:spcPts val="640"/>
              </a:spcBef>
              <a:spcAft>
                <a:spcPts val="0"/>
              </a:spcAft>
              <a:buClr>
                <a:schemeClr val="dk1"/>
              </a:buClr>
              <a:buSzPts val="3200"/>
              <a:buChar char="•"/>
            </a:pPr>
            <a:r>
              <a:rPr lang="en-US"/>
              <a:t>‘Fake’ signal is image wrapped around</a:t>
            </a:r>
            <a:endParaRPr/>
          </a:p>
        </p:txBody>
      </p:sp>
      <p:pic>
        <p:nvPicPr>
          <p:cNvPr id="828" name="Google Shape;828;p40"/>
          <p:cNvPicPr preferRelativeResize="0"/>
          <p:nvPr/>
        </p:nvPicPr>
        <p:blipFill rotWithShape="1">
          <a:blip r:embed="rId3">
            <a:alphaModFix/>
          </a:blip>
          <a:srcRect b="0" l="0" r="0" t="0"/>
          <a:stretch/>
        </p:blipFill>
        <p:spPr>
          <a:xfrm>
            <a:off x="2157412" y="3885504"/>
            <a:ext cx="1609725" cy="1609725"/>
          </a:xfrm>
          <a:prstGeom prst="rect">
            <a:avLst/>
          </a:prstGeom>
          <a:noFill/>
          <a:ln>
            <a:noFill/>
          </a:ln>
        </p:spPr>
      </p:pic>
      <p:pic>
        <p:nvPicPr>
          <p:cNvPr id="829" name="Google Shape;829;p40"/>
          <p:cNvPicPr preferRelativeResize="0"/>
          <p:nvPr/>
        </p:nvPicPr>
        <p:blipFill rotWithShape="1">
          <a:blip r:embed="rId3">
            <a:alphaModFix/>
          </a:blip>
          <a:srcRect b="0" l="0" r="0" t="0"/>
          <a:stretch/>
        </p:blipFill>
        <p:spPr>
          <a:xfrm>
            <a:off x="3767137" y="3885503"/>
            <a:ext cx="1609725" cy="1609725"/>
          </a:xfrm>
          <a:prstGeom prst="rect">
            <a:avLst/>
          </a:prstGeom>
          <a:noFill/>
          <a:ln>
            <a:noFill/>
          </a:ln>
        </p:spPr>
      </p:pic>
      <p:pic>
        <p:nvPicPr>
          <p:cNvPr id="830" name="Google Shape;830;p40"/>
          <p:cNvPicPr preferRelativeResize="0"/>
          <p:nvPr/>
        </p:nvPicPr>
        <p:blipFill rotWithShape="1">
          <a:blip r:embed="rId3">
            <a:alphaModFix/>
          </a:blip>
          <a:srcRect b="0" l="0" r="0" t="0"/>
          <a:stretch/>
        </p:blipFill>
        <p:spPr>
          <a:xfrm>
            <a:off x="5376862" y="3885503"/>
            <a:ext cx="1609725" cy="1609725"/>
          </a:xfrm>
          <a:prstGeom prst="rect">
            <a:avLst/>
          </a:prstGeom>
          <a:noFill/>
          <a:ln>
            <a:noFill/>
          </a:ln>
        </p:spPr>
      </p:pic>
      <p:sp>
        <p:nvSpPr>
          <p:cNvPr id="831" name="Google Shape;831;p40"/>
          <p:cNvSpPr/>
          <p:nvPr/>
        </p:nvSpPr>
        <p:spPr>
          <a:xfrm>
            <a:off x="3657600" y="3809303"/>
            <a:ext cx="247650" cy="457200"/>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2" name="Google Shape;832;p40"/>
          <p:cNvSpPr/>
          <p:nvPr/>
        </p:nvSpPr>
        <p:spPr>
          <a:xfrm>
            <a:off x="5238749" y="3809300"/>
            <a:ext cx="228600" cy="457203"/>
          </a:xfrm>
          <a:prstGeom prst="rect">
            <a:avLst/>
          </a:prstGeom>
          <a:noFill/>
          <a:ln cap="flat" cmpd="sng" w="25400">
            <a:solidFill>
              <a:srgbClr val="FF000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833" name="Google Shape;833;p40"/>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
        <p:nvSpPr>
          <p:cNvPr id="834" name="Google Shape;834;p40"/>
          <p:cNvSpPr/>
          <p:nvPr/>
        </p:nvSpPr>
        <p:spPr>
          <a:xfrm>
            <a:off x="2414587" y="5715000"/>
            <a:ext cx="4572000" cy="954107"/>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2800">
                <a:solidFill>
                  <a:schemeClr val="dk1"/>
                </a:solidFill>
                <a:latin typeface="Arial"/>
                <a:ea typeface="Arial"/>
                <a:cs typeface="Arial"/>
                <a:sym typeface="Arial"/>
              </a:rPr>
              <a:t>Convention is to pad with zeros to reduce effect.</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38" name="Shape 838"/>
        <p:cNvGrpSpPr/>
        <p:nvPr/>
      </p:nvGrpSpPr>
      <p:grpSpPr>
        <a:xfrm>
          <a:off x="0" y="0"/>
          <a:ext cx="0" cy="0"/>
          <a:chOff x="0" y="0"/>
          <a:chExt cx="0" cy="0"/>
        </a:xfrm>
      </p:grpSpPr>
      <p:sp>
        <p:nvSpPr>
          <p:cNvPr id="839" name="Google Shape;839;p4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 few questions</a:t>
            </a:r>
            <a:endParaRPr/>
          </a:p>
        </p:txBody>
      </p:sp>
      <p:sp>
        <p:nvSpPr>
          <p:cNvPr id="840" name="Google Shape;840;p41"/>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How is the Fourier decomposition computed?</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Intuitively, by correlating the signal with a set of waves of increasing frequency!</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44" name="Shape 844"/>
        <p:cNvGrpSpPr/>
        <p:nvPr/>
      </p:nvGrpSpPr>
      <p:grpSpPr>
        <a:xfrm>
          <a:off x="0" y="0"/>
          <a:ext cx="0" cy="0"/>
          <a:chOff x="0" y="0"/>
          <a:chExt cx="0" cy="0"/>
        </a:xfrm>
      </p:grpSpPr>
      <p:sp>
        <p:nvSpPr>
          <p:cNvPr id="845" name="Google Shape;845;p4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Computing the Fourier Transform</a:t>
            </a:r>
            <a:endParaRPr/>
          </a:p>
        </p:txBody>
      </p:sp>
      <p:sp>
        <p:nvSpPr>
          <p:cNvPr id="846" name="Google Shape;846;p42"/>
          <p:cNvSpPr txBox="1"/>
          <p:nvPr/>
        </p:nvSpPr>
        <p:spPr>
          <a:xfrm>
            <a:off x="3276600" y="2057400"/>
            <a:ext cx="135096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Continuous</a:t>
            </a:r>
            <a:endParaRPr/>
          </a:p>
        </p:txBody>
      </p:sp>
      <p:pic>
        <p:nvPicPr>
          <p:cNvPr id="847" name="Google Shape;847;p42"/>
          <p:cNvPicPr preferRelativeResize="0"/>
          <p:nvPr/>
        </p:nvPicPr>
        <p:blipFill rotWithShape="1">
          <a:blip r:embed="rId3">
            <a:alphaModFix/>
          </a:blip>
          <a:srcRect b="0" l="0" r="0" t="0"/>
          <a:stretch/>
        </p:blipFill>
        <p:spPr>
          <a:xfrm>
            <a:off x="2362200" y="2438400"/>
            <a:ext cx="3467100" cy="1066800"/>
          </a:xfrm>
          <a:prstGeom prst="rect">
            <a:avLst/>
          </a:prstGeom>
          <a:noFill/>
          <a:ln>
            <a:noFill/>
          </a:ln>
        </p:spPr>
      </p:pic>
      <p:pic>
        <p:nvPicPr>
          <p:cNvPr id="848" name="Google Shape;848;p42"/>
          <p:cNvPicPr preferRelativeResize="0"/>
          <p:nvPr/>
        </p:nvPicPr>
        <p:blipFill rotWithShape="1">
          <a:blip r:embed="rId4">
            <a:alphaModFix/>
          </a:blip>
          <a:srcRect b="0" l="0" r="0" t="0"/>
          <a:stretch/>
        </p:blipFill>
        <p:spPr>
          <a:xfrm>
            <a:off x="2438400" y="3962400"/>
            <a:ext cx="3543300" cy="1266825"/>
          </a:xfrm>
          <a:prstGeom prst="rect">
            <a:avLst/>
          </a:prstGeom>
          <a:noFill/>
          <a:ln>
            <a:noFill/>
          </a:ln>
        </p:spPr>
      </p:pic>
      <p:sp>
        <p:nvSpPr>
          <p:cNvPr id="849" name="Google Shape;849;p42"/>
          <p:cNvSpPr txBox="1"/>
          <p:nvPr/>
        </p:nvSpPr>
        <p:spPr>
          <a:xfrm>
            <a:off x="3200400" y="3733800"/>
            <a:ext cx="1030288"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Discrete</a:t>
            </a:r>
            <a:endParaRPr/>
          </a:p>
        </p:txBody>
      </p:sp>
      <p:sp>
        <p:nvSpPr>
          <p:cNvPr id="850" name="Google Shape;850;p42"/>
          <p:cNvSpPr txBox="1"/>
          <p:nvPr/>
        </p:nvSpPr>
        <p:spPr>
          <a:xfrm>
            <a:off x="6172200" y="4506913"/>
            <a:ext cx="148590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1" lang="en-US" sz="1800" u="none" cap="none" strike="noStrike">
                <a:solidFill>
                  <a:srgbClr val="000000"/>
                </a:solidFill>
                <a:latin typeface="Arial"/>
                <a:ea typeface="Arial"/>
                <a:cs typeface="Arial"/>
                <a:sym typeface="Arial"/>
              </a:rPr>
              <a:t>k = -N/2..N/2</a:t>
            </a:r>
            <a:endParaRPr/>
          </a:p>
        </p:txBody>
      </p:sp>
      <p:pic>
        <p:nvPicPr>
          <p:cNvPr id="851" name="Google Shape;851;p42"/>
          <p:cNvPicPr preferRelativeResize="0"/>
          <p:nvPr/>
        </p:nvPicPr>
        <p:blipFill rotWithShape="1">
          <a:blip r:embed="rId5">
            <a:alphaModFix/>
          </a:blip>
          <a:srcRect b="0" l="0" r="0" t="0"/>
          <a:stretch/>
        </p:blipFill>
        <p:spPr>
          <a:xfrm>
            <a:off x="2438400" y="914400"/>
            <a:ext cx="3448050" cy="714375"/>
          </a:xfrm>
          <a:prstGeom prst="rect">
            <a:avLst/>
          </a:prstGeom>
          <a:noFill/>
          <a:ln>
            <a:noFill/>
          </a:ln>
        </p:spPr>
      </p:pic>
      <p:sp>
        <p:nvSpPr>
          <p:cNvPr id="852" name="Google Shape;852;p42"/>
          <p:cNvSpPr txBox="1"/>
          <p:nvPr/>
        </p:nvSpPr>
        <p:spPr>
          <a:xfrm>
            <a:off x="1295400" y="5791200"/>
            <a:ext cx="394176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Fast Fourier Transform (FFT): NlogN</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857" name="Shape 857"/>
        <p:cNvGrpSpPr/>
        <p:nvPr/>
      </p:nvGrpSpPr>
      <p:grpSpPr>
        <a:xfrm>
          <a:off x="0" y="0"/>
          <a:ext cx="0" cy="0"/>
          <a:chOff x="0" y="0"/>
          <a:chExt cx="0" cy="0"/>
        </a:xfrm>
      </p:grpSpPr>
      <p:sp>
        <p:nvSpPr>
          <p:cNvPr id="858" name="Google Shape;858;p4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Amplitude-phase form</a:t>
            </a:r>
            <a:endParaRPr/>
          </a:p>
        </p:txBody>
      </p:sp>
      <p:sp>
        <p:nvSpPr>
          <p:cNvPr id="859" name="Google Shape;859;p43"/>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Add phase term to shift </a:t>
            </a:r>
            <a:br>
              <a:rPr lang="en-US"/>
            </a:br>
            <a:r>
              <a:rPr lang="en-US"/>
              <a:t>cos values into sin values</a:t>
            </a:r>
            <a:endParaRPr/>
          </a:p>
        </p:txBody>
      </p:sp>
      <p:sp>
        <p:nvSpPr>
          <p:cNvPr id="860" name="Google Shape;860;p43"/>
          <p:cNvSpPr txBox="1"/>
          <p:nvPr/>
        </p:nvSpPr>
        <p:spPr>
          <a:xfrm>
            <a:off x="1411224" y="3038856"/>
            <a:ext cx="2886431" cy="1038489"/>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cxnSp>
        <p:nvCxnSpPr>
          <p:cNvPr id="861" name="Google Shape;861;p43"/>
          <p:cNvCxnSpPr/>
          <p:nvPr/>
        </p:nvCxnSpPr>
        <p:spPr>
          <a:xfrm rot="10800000">
            <a:off x="3762121" y="4086489"/>
            <a:ext cx="0" cy="1103975"/>
          </a:xfrm>
          <a:prstGeom prst="straightConnector1">
            <a:avLst/>
          </a:prstGeom>
          <a:noFill/>
          <a:ln cap="flat" cmpd="sng" w="9525">
            <a:solidFill>
              <a:srgbClr val="4A7DBA"/>
            </a:solidFill>
            <a:prstDash val="solid"/>
            <a:round/>
            <a:headEnd len="sm" w="sm" type="none"/>
            <a:tailEnd len="med" w="med" type="triangle"/>
          </a:ln>
        </p:spPr>
      </p:cxnSp>
      <p:sp>
        <p:nvSpPr>
          <p:cNvPr id="862" name="Google Shape;862;p43"/>
          <p:cNvSpPr txBox="1"/>
          <p:nvPr/>
        </p:nvSpPr>
        <p:spPr>
          <a:xfrm>
            <a:off x="3216597" y="5262199"/>
            <a:ext cx="266699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Phase</a:t>
            </a:r>
            <a:endParaRPr/>
          </a:p>
        </p:txBody>
      </p:sp>
      <p:pic>
        <p:nvPicPr>
          <p:cNvPr id="863" name="Google Shape;863;p43"/>
          <p:cNvPicPr preferRelativeResize="0"/>
          <p:nvPr/>
        </p:nvPicPr>
        <p:blipFill rotWithShape="1">
          <a:blip r:embed="rId4">
            <a:alphaModFix/>
          </a:blip>
          <a:srcRect b="0" l="0" r="0" t="0"/>
          <a:stretch/>
        </p:blipFill>
        <p:spPr>
          <a:xfrm>
            <a:off x="4689861" y="2769542"/>
            <a:ext cx="3810000" cy="2714625"/>
          </a:xfrm>
          <a:prstGeom prst="rect">
            <a:avLst/>
          </a:prstGeom>
          <a:noFill/>
          <a:ln>
            <a:noFill/>
          </a:ln>
        </p:spPr>
      </p:pic>
      <p:pic>
        <p:nvPicPr>
          <p:cNvPr id="864" name="Google Shape;864;p43"/>
          <p:cNvPicPr preferRelativeResize="0"/>
          <p:nvPr/>
        </p:nvPicPr>
        <p:blipFill rotWithShape="1">
          <a:blip r:embed="rId5">
            <a:alphaModFix/>
          </a:blip>
          <a:srcRect b="0" l="0" r="0" t="0"/>
          <a:stretch/>
        </p:blipFill>
        <p:spPr>
          <a:xfrm>
            <a:off x="-8865842" y="1752414"/>
            <a:ext cx="8686800" cy="1286442"/>
          </a:xfrm>
          <a:prstGeom prst="rect">
            <a:avLst/>
          </a:prstGeom>
          <a:noFill/>
          <a:ln>
            <a:noFill/>
          </a:ln>
        </p:spPr>
      </p:pic>
      <p:pic>
        <p:nvPicPr>
          <p:cNvPr id="865" name="Google Shape;865;p43"/>
          <p:cNvPicPr preferRelativeResize="0"/>
          <p:nvPr/>
        </p:nvPicPr>
        <p:blipFill rotWithShape="1">
          <a:blip r:embed="rId6">
            <a:alphaModFix/>
          </a:blip>
          <a:srcRect b="0" l="0" r="0" t="0"/>
          <a:stretch/>
        </p:blipFill>
        <p:spPr>
          <a:xfrm>
            <a:off x="-8865842" y="3558100"/>
            <a:ext cx="8624606" cy="1451667"/>
          </a:xfrm>
          <a:prstGeom prst="rect">
            <a:avLst/>
          </a:prstGeom>
          <a:noFill/>
          <a:ln>
            <a:noFill/>
          </a:ln>
        </p:spPr>
      </p:pic>
      <p:sp>
        <p:nvSpPr>
          <p:cNvPr id="866" name="Google Shape;866;p43"/>
          <p:cNvSpPr txBox="1"/>
          <p:nvPr/>
        </p:nvSpPr>
        <p:spPr>
          <a:xfrm>
            <a:off x="8476258" y="6218178"/>
            <a:ext cx="68159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Morse</a:t>
            </a:r>
            <a:endParaRPr/>
          </a:p>
        </p:txBody>
      </p:sp>
      <p:sp>
        <p:nvSpPr>
          <p:cNvPr id="867" name="Google Shape;867;p43"/>
          <p:cNvSpPr txBox="1"/>
          <p:nvPr/>
        </p:nvSpPr>
        <p:spPr>
          <a:xfrm>
            <a:off x="6924548" y="6494760"/>
            <a:ext cx="274320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a:t>
            </a:r>
            <a:r>
              <a:rPr b="0" i="0" lang="en-US" sz="1400" u="sng" cap="none" strike="noStrike">
                <a:solidFill>
                  <a:srgbClr val="7F7F7F"/>
                </a:solidFill>
                <a:latin typeface="Arial"/>
                <a:ea typeface="Arial"/>
                <a:cs typeface="Arial"/>
                <a:sym typeface="Arial"/>
                <a:hlinkClick r:id="rId7">
                  <a:extLst>
                    <a:ext uri="{A12FA001-AC4F-418D-AE19-62706E023703}">
                      <ahyp:hlinkClr val="tx"/>
                    </a:ext>
                  </a:extLst>
                </a:hlinkClick>
              </a:rPr>
              <a:t>Peppergrower</a:t>
            </a:r>
            <a:r>
              <a:rPr b="0" i="0" lang="en-US" sz="1400" u="none" cap="none" strike="noStrike">
                <a:solidFill>
                  <a:srgbClr val="7F7F7F"/>
                </a:solidFill>
                <a:latin typeface="Arial"/>
                <a:ea typeface="Arial"/>
                <a:cs typeface="Arial"/>
                <a:sym typeface="Arial"/>
              </a:rPr>
              <a:t>; Wikipedia]</a:t>
            </a:r>
            <a:endParaRPr/>
          </a:p>
        </p:txBody>
      </p:sp>
      <p:pic>
        <p:nvPicPr>
          <p:cNvPr id="868" name="Google Shape;868;p43"/>
          <p:cNvPicPr preferRelativeResize="0"/>
          <p:nvPr/>
        </p:nvPicPr>
        <p:blipFill rotWithShape="1">
          <a:blip r:embed="rId8">
            <a:alphaModFix/>
          </a:blip>
          <a:srcRect b="0" l="0" r="0" t="0"/>
          <a:stretch/>
        </p:blipFill>
        <p:spPr>
          <a:xfrm>
            <a:off x="-8865842" y="5493031"/>
            <a:ext cx="4180840" cy="1212569"/>
          </a:xfrm>
          <a:prstGeom prst="rect">
            <a:avLst/>
          </a:prstGeom>
          <a:noFill/>
          <a:ln>
            <a:noFill/>
          </a:ln>
        </p:spPr>
      </p:pic>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3" name="Shape 873"/>
        <p:cNvGrpSpPr/>
        <p:nvPr/>
      </p:nvGrpSpPr>
      <p:grpSpPr>
        <a:xfrm>
          <a:off x="0" y="0"/>
          <a:ext cx="0" cy="0"/>
          <a:chOff x="0" y="0"/>
          <a:chExt cx="0" cy="0"/>
        </a:xfrm>
      </p:grpSpPr>
      <p:sp>
        <p:nvSpPr>
          <p:cNvPr id="874" name="Google Shape;874;p4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Fourier analysis in images</a:t>
            </a:r>
            <a:endParaRPr/>
          </a:p>
        </p:txBody>
      </p:sp>
      <p:pic>
        <p:nvPicPr>
          <p:cNvPr id="875" name="Google Shape;875;p44"/>
          <p:cNvPicPr preferRelativeResize="0"/>
          <p:nvPr/>
        </p:nvPicPr>
        <p:blipFill rotWithShape="1">
          <a:blip r:embed="rId3">
            <a:alphaModFix/>
          </a:blip>
          <a:srcRect b="0" l="0" r="0" t="0"/>
          <a:stretch/>
        </p:blipFill>
        <p:spPr>
          <a:xfrm>
            <a:off x="3048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876" name="Google Shape;876;p44"/>
          <p:cNvPicPr preferRelativeResize="0"/>
          <p:nvPr/>
        </p:nvPicPr>
        <p:blipFill rotWithShape="1">
          <a:blip r:embed="rId4">
            <a:alphaModFix/>
          </a:blip>
          <a:srcRect b="0" l="0" r="0" t="0"/>
          <a:stretch/>
        </p:blipFill>
        <p:spPr>
          <a:xfrm>
            <a:off x="304800" y="3733800"/>
            <a:ext cx="2362200" cy="2362200"/>
          </a:xfrm>
          <a:prstGeom prst="rect">
            <a:avLst/>
          </a:prstGeom>
          <a:noFill/>
          <a:ln cap="flat" cmpd="sng" w="9525">
            <a:solidFill>
              <a:schemeClr val="dk1"/>
            </a:solidFill>
            <a:prstDash val="solid"/>
            <a:miter lim="8000"/>
            <a:headEnd len="sm" w="sm" type="none"/>
            <a:tailEnd len="sm" w="sm" type="none"/>
          </a:ln>
        </p:spPr>
      </p:pic>
      <p:pic>
        <p:nvPicPr>
          <p:cNvPr id="877" name="Google Shape;877;p44"/>
          <p:cNvPicPr preferRelativeResize="0"/>
          <p:nvPr/>
        </p:nvPicPr>
        <p:blipFill rotWithShape="1">
          <a:blip r:embed="rId5">
            <a:alphaModFix/>
          </a:blip>
          <a:srcRect b="0" l="0" r="0" t="0"/>
          <a:stretch/>
        </p:blipFill>
        <p:spPr>
          <a:xfrm>
            <a:off x="65532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878" name="Google Shape;878;p44"/>
          <p:cNvPicPr preferRelativeResize="0"/>
          <p:nvPr/>
        </p:nvPicPr>
        <p:blipFill rotWithShape="1">
          <a:blip r:embed="rId6">
            <a:alphaModFix/>
          </a:blip>
          <a:srcRect b="0" l="0" r="0" t="0"/>
          <a:stretch/>
        </p:blipFill>
        <p:spPr>
          <a:xfrm>
            <a:off x="3200400" y="1295400"/>
            <a:ext cx="2362200" cy="2362200"/>
          </a:xfrm>
          <a:prstGeom prst="rect">
            <a:avLst/>
          </a:prstGeom>
          <a:noFill/>
          <a:ln cap="flat" cmpd="sng" w="9525">
            <a:solidFill>
              <a:schemeClr val="dk1"/>
            </a:solidFill>
            <a:prstDash val="solid"/>
            <a:miter lim="8000"/>
            <a:headEnd len="sm" w="sm" type="none"/>
            <a:tailEnd len="sm" w="sm" type="none"/>
          </a:ln>
        </p:spPr>
      </p:pic>
      <p:pic>
        <p:nvPicPr>
          <p:cNvPr id="879" name="Google Shape;879;p44"/>
          <p:cNvPicPr preferRelativeResize="0"/>
          <p:nvPr/>
        </p:nvPicPr>
        <p:blipFill rotWithShape="1">
          <a:blip r:embed="rId7">
            <a:alphaModFix/>
          </a:blip>
          <a:srcRect b="0" l="0" r="0" t="0"/>
          <a:stretch/>
        </p:blipFill>
        <p:spPr>
          <a:xfrm>
            <a:off x="3200400" y="3733800"/>
            <a:ext cx="2362200" cy="2362200"/>
          </a:xfrm>
          <a:prstGeom prst="rect">
            <a:avLst/>
          </a:prstGeom>
          <a:noFill/>
          <a:ln cap="flat" cmpd="sng" w="9525">
            <a:solidFill>
              <a:schemeClr val="dk1"/>
            </a:solidFill>
            <a:prstDash val="solid"/>
            <a:miter lim="8000"/>
            <a:headEnd len="sm" w="sm" type="none"/>
            <a:tailEnd len="sm" w="sm" type="none"/>
          </a:ln>
        </p:spPr>
      </p:pic>
      <p:pic>
        <p:nvPicPr>
          <p:cNvPr id="880" name="Google Shape;880;p44"/>
          <p:cNvPicPr preferRelativeResize="0"/>
          <p:nvPr/>
        </p:nvPicPr>
        <p:blipFill rotWithShape="1">
          <a:blip r:embed="rId8">
            <a:alphaModFix/>
          </a:blip>
          <a:srcRect b="0" l="0" r="0" t="0"/>
          <a:stretch/>
        </p:blipFill>
        <p:spPr>
          <a:xfrm>
            <a:off x="6553200" y="3733800"/>
            <a:ext cx="2362200" cy="2362200"/>
          </a:xfrm>
          <a:prstGeom prst="rect">
            <a:avLst/>
          </a:prstGeom>
          <a:noFill/>
          <a:ln cap="flat" cmpd="sng" w="9525">
            <a:solidFill>
              <a:schemeClr val="dk1"/>
            </a:solidFill>
            <a:prstDash val="solid"/>
            <a:miter lim="8000"/>
            <a:headEnd len="sm" w="sm" type="none"/>
            <a:tailEnd len="sm" w="sm" type="none"/>
          </a:ln>
        </p:spPr>
      </p:pic>
      <p:sp>
        <p:nvSpPr>
          <p:cNvPr id="881" name="Google Shape;881;p44"/>
          <p:cNvSpPr txBox="1"/>
          <p:nvPr/>
        </p:nvSpPr>
        <p:spPr>
          <a:xfrm>
            <a:off x="68483" y="903566"/>
            <a:ext cx="25186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Spatial domain images</a:t>
            </a:r>
            <a:endParaRPr/>
          </a:p>
        </p:txBody>
      </p:sp>
      <p:sp>
        <p:nvSpPr>
          <p:cNvPr id="882" name="Google Shape;882;p44"/>
          <p:cNvSpPr txBox="1"/>
          <p:nvPr/>
        </p:nvSpPr>
        <p:spPr>
          <a:xfrm>
            <a:off x="104172" y="6172200"/>
            <a:ext cx="43396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Fourier decomposition amplitude images</a:t>
            </a:r>
            <a:endParaRPr/>
          </a:p>
        </p:txBody>
      </p:sp>
      <p:sp>
        <p:nvSpPr>
          <p:cNvPr id="883" name="Google Shape;883;p44"/>
          <p:cNvSpPr txBox="1"/>
          <p:nvPr/>
        </p:nvSpPr>
        <p:spPr>
          <a:xfrm>
            <a:off x="178730" y="6549230"/>
            <a:ext cx="899400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F7F7F"/>
              </a:buClr>
              <a:buSzPts val="1400"/>
              <a:buFont typeface="Arial"/>
              <a:buNone/>
            </a:pPr>
            <a:r>
              <a:rPr lang="en-US" sz="1400">
                <a:solidFill>
                  <a:srgbClr val="7F7F7F"/>
                </a:solidFill>
                <a:latin typeface="Arial"/>
                <a:ea typeface="Arial"/>
                <a:cs typeface="Arial"/>
                <a:sym typeface="Arial"/>
              </a:rPr>
              <a:t>http://sharp.bu.edu/~slehar/fourier/fourier.html#filtering  More: http://www.cs.unm.edu/~brayer/vision/fourier.html</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7" name="Shape 887"/>
        <p:cNvGrpSpPr/>
        <p:nvPr/>
      </p:nvGrpSpPr>
      <p:grpSpPr>
        <a:xfrm>
          <a:off x="0" y="0"/>
          <a:ext cx="0" cy="0"/>
          <a:chOff x="0" y="0"/>
          <a:chExt cx="0" cy="0"/>
        </a:xfrm>
      </p:grpSpPr>
      <p:sp>
        <p:nvSpPr>
          <p:cNvPr id="888" name="Google Shape;888;p4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Signals can be composed</a:t>
            </a:r>
            <a:endParaRPr/>
          </a:p>
        </p:txBody>
      </p:sp>
      <p:pic>
        <p:nvPicPr>
          <p:cNvPr id="889" name="Google Shape;889;p45"/>
          <p:cNvPicPr preferRelativeResize="0"/>
          <p:nvPr/>
        </p:nvPicPr>
        <p:blipFill rotWithShape="1">
          <a:blip r:embed="rId3">
            <a:alphaModFix/>
          </a:blip>
          <a:srcRect b="0" l="0" r="0" t="0"/>
          <a:stretch/>
        </p:blipFill>
        <p:spPr>
          <a:xfrm>
            <a:off x="381000" y="1371600"/>
            <a:ext cx="2286000" cy="2286000"/>
          </a:xfrm>
          <a:prstGeom prst="rect">
            <a:avLst/>
          </a:prstGeom>
          <a:noFill/>
          <a:ln cap="flat" cmpd="sng" w="9525">
            <a:solidFill>
              <a:schemeClr val="dk1"/>
            </a:solidFill>
            <a:prstDash val="solid"/>
            <a:miter lim="8000"/>
            <a:headEnd len="sm" w="sm" type="none"/>
            <a:tailEnd len="sm" w="sm" type="none"/>
          </a:ln>
        </p:spPr>
      </p:pic>
      <p:pic>
        <p:nvPicPr>
          <p:cNvPr id="890" name="Google Shape;890;p45"/>
          <p:cNvPicPr preferRelativeResize="0"/>
          <p:nvPr/>
        </p:nvPicPr>
        <p:blipFill rotWithShape="1">
          <a:blip r:embed="rId4">
            <a:alphaModFix/>
          </a:blip>
          <a:srcRect b="0" l="0" r="0" t="0"/>
          <a:stretch/>
        </p:blipFill>
        <p:spPr>
          <a:xfrm>
            <a:off x="381000" y="3810000"/>
            <a:ext cx="2286000" cy="2286000"/>
          </a:xfrm>
          <a:prstGeom prst="rect">
            <a:avLst/>
          </a:prstGeom>
          <a:noFill/>
          <a:ln cap="flat" cmpd="sng" w="9525">
            <a:solidFill>
              <a:schemeClr val="dk1"/>
            </a:solidFill>
            <a:prstDash val="solid"/>
            <a:miter lim="8000"/>
            <a:headEnd len="sm" w="sm" type="none"/>
            <a:tailEnd len="sm" w="sm" type="none"/>
          </a:ln>
        </p:spPr>
      </p:pic>
      <p:pic>
        <p:nvPicPr>
          <p:cNvPr id="891" name="Google Shape;891;p45"/>
          <p:cNvPicPr preferRelativeResize="0"/>
          <p:nvPr/>
        </p:nvPicPr>
        <p:blipFill rotWithShape="1">
          <a:blip r:embed="rId5">
            <a:alphaModFix/>
          </a:blip>
          <a:srcRect b="0" l="0" r="0" t="0"/>
          <a:stretch/>
        </p:blipFill>
        <p:spPr>
          <a:xfrm>
            <a:off x="3352800" y="1371600"/>
            <a:ext cx="2286000" cy="2286000"/>
          </a:xfrm>
          <a:prstGeom prst="rect">
            <a:avLst/>
          </a:prstGeom>
          <a:noFill/>
          <a:ln cap="flat" cmpd="sng" w="9525">
            <a:solidFill>
              <a:schemeClr val="dk1"/>
            </a:solidFill>
            <a:prstDash val="solid"/>
            <a:miter lim="8000"/>
            <a:headEnd len="sm" w="sm" type="none"/>
            <a:tailEnd len="sm" w="sm" type="none"/>
          </a:ln>
        </p:spPr>
      </p:pic>
      <p:pic>
        <p:nvPicPr>
          <p:cNvPr id="892" name="Google Shape;892;p45"/>
          <p:cNvPicPr preferRelativeResize="0"/>
          <p:nvPr/>
        </p:nvPicPr>
        <p:blipFill rotWithShape="1">
          <a:blip r:embed="rId6">
            <a:alphaModFix/>
          </a:blip>
          <a:srcRect b="0" l="0" r="0" t="0"/>
          <a:stretch/>
        </p:blipFill>
        <p:spPr>
          <a:xfrm>
            <a:off x="3352800" y="3810000"/>
            <a:ext cx="2286000" cy="2286000"/>
          </a:xfrm>
          <a:prstGeom prst="rect">
            <a:avLst/>
          </a:prstGeom>
          <a:noFill/>
          <a:ln cap="flat" cmpd="sng" w="9525">
            <a:solidFill>
              <a:schemeClr val="dk1"/>
            </a:solidFill>
            <a:prstDash val="solid"/>
            <a:miter lim="8000"/>
            <a:headEnd len="sm" w="sm" type="none"/>
            <a:tailEnd len="sm" w="sm" type="none"/>
          </a:ln>
        </p:spPr>
      </p:pic>
      <p:pic>
        <p:nvPicPr>
          <p:cNvPr id="893" name="Google Shape;893;p45"/>
          <p:cNvPicPr preferRelativeResize="0"/>
          <p:nvPr/>
        </p:nvPicPr>
        <p:blipFill rotWithShape="1">
          <a:blip r:embed="rId7">
            <a:alphaModFix/>
          </a:blip>
          <a:srcRect b="0" l="0" r="0" t="0"/>
          <a:stretch/>
        </p:blipFill>
        <p:spPr>
          <a:xfrm>
            <a:off x="6553200" y="1371600"/>
            <a:ext cx="2286000" cy="2286000"/>
          </a:xfrm>
          <a:prstGeom prst="rect">
            <a:avLst/>
          </a:prstGeom>
          <a:noFill/>
          <a:ln cap="flat" cmpd="sng" w="9525">
            <a:solidFill>
              <a:schemeClr val="dk1"/>
            </a:solidFill>
            <a:prstDash val="solid"/>
            <a:miter lim="8000"/>
            <a:headEnd len="sm" w="sm" type="none"/>
            <a:tailEnd len="sm" w="sm" type="none"/>
          </a:ln>
        </p:spPr>
      </p:pic>
      <p:pic>
        <p:nvPicPr>
          <p:cNvPr id="894" name="Google Shape;894;p45"/>
          <p:cNvPicPr preferRelativeResize="0"/>
          <p:nvPr/>
        </p:nvPicPr>
        <p:blipFill rotWithShape="1">
          <a:blip r:embed="rId8">
            <a:alphaModFix/>
          </a:blip>
          <a:srcRect b="0" l="0" r="0" t="0"/>
          <a:stretch/>
        </p:blipFill>
        <p:spPr>
          <a:xfrm>
            <a:off x="6553200" y="3810000"/>
            <a:ext cx="2286000" cy="2286000"/>
          </a:xfrm>
          <a:prstGeom prst="rect">
            <a:avLst/>
          </a:prstGeom>
          <a:noFill/>
          <a:ln cap="flat" cmpd="sng" w="9525">
            <a:solidFill>
              <a:schemeClr val="dk1"/>
            </a:solidFill>
            <a:prstDash val="solid"/>
            <a:miter lim="8000"/>
            <a:headEnd len="sm" w="sm" type="none"/>
            <a:tailEnd len="sm" w="sm" type="none"/>
          </a:ln>
        </p:spPr>
      </p:pic>
      <p:sp>
        <p:nvSpPr>
          <p:cNvPr id="895" name="Google Shape;895;p45"/>
          <p:cNvSpPr txBox="1"/>
          <p:nvPr/>
        </p:nvSpPr>
        <p:spPr>
          <a:xfrm>
            <a:off x="2745249" y="3312881"/>
            <a:ext cx="514885" cy="76944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400"/>
              <a:buFont typeface="Arial"/>
              <a:buNone/>
            </a:pPr>
            <a:r>
              <a:rPr lang="en-US" sz="4400">
                <a:solidFill>
                  <a:schemeClr val="dk1"/>
                </a:solidFill>
                <a:latin typeface="Arial"/>
                <a:ea typeface="Arial"/>
                <a:cs typeface="Arial"/>
                <a:sym typeface="Arial"/>
              </a:rPr>
              <a:t>+</a:t>
            </a:r>
            <a:endParaRPr/>
          </a:p>
        </p:txBody>
      </p:sp>
      <p:sp>
        <p:nvSpPr>
          <p:cNvPr id="896" name="Google Shape;896;p45"/>
          <p:cNvSpPr txBox="1"/>
          <p:nvPr/>
        </p:nvSpPr>
        <p:spPr>
          <a:xfrm>
            <a:off x="5824130" y="3276600"/>
            <a:ext cx="543739" cy="83099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4800"/>
              <a:buFont typeface="Arial"/>
              <a:buNone/>
            </a:pPr>
            <a:r>
              <a:rPr lang="en-US" sz="4800">
                <a:solidFill>
                  <a:schemeClr val="dk1"/>
                </a:solidFill>
                <a:latin typeface="Arial"/>
                <a:ea typeface="Arial"/>
                <a:cs typeface="Arial"/>
                <a:sym typeface="Arial"/>
              </a:rPr>
              <a:t>=</a:t>
            </a:r>
            <a:endParaRPr/>
          </a:p>
        </p:txBody>
      </p:sp>
      <p:sp>
        <p:nvSpPr>
          <p:cNvPr id="897" name="Google Shape;897;p45"/>
          <p:cNvSpPr txBox="1"/>
          <p:nvPr/>
        </p:nvSpPr>
        <p:spPr>
          <a:xfrm>
            <a:off x="178730" y="6549230"/>
            <a:ext cx="8994001"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7F7F7F"/>
              </a:buClr>
              <a:buSzPts val="1400"/>
              <a:buFont typeface="Arial"/>
              <a:buNone/>
            </a:pPr>
            <a:r>
              <a:rPr lang="en-US" sz="1400">
                <a:solidFill>
                  <a:srgbClr val="7F7F7F"/>
                </a:solidFill>
                <a:latin typeface="Arial"/>
                <a:ea typeface="Arial"/>
                <a:cs typeface="Arial"/>
                <a:sym typeface="Arial"/>
              </a:rPr>
              <a:t>http://sharp.bu.edu/~slehar/fourier/fourier.html#filtering  More: http://www.cs.unm.edu/~brayer/vision/fourier.html</a:t>
            </a:r>
            <a:endParaRPr/>
          </a:p>
        </p:txBody>
      </p:sp>
      <p:sp>
        <p:nvSpPr>
          <p:cNvPr id="898" name="Google Shape;898;p45"/>
          <p:cNvSpPr txBox="1"/>
          <p:nvPr/>
        </p:nvSpPr>
        <p:spPr>
          <a:xfrm>
            <a:off x="68483" y="903566"/>
            <a:ext cx="251863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Spatial domain images</a:t>
            </a:r>
            <a:endParaRPr/>
          </a:p>
        </p:txBody>
      </p:sp>
      <p:sp>
        <p:nvSpPr>
          <p:cNvPr id="899" name="Google Shape;899;p45"/>
          <p:cNvSpPr txBox="1"/>
          <p:nvPr/>
        </p:nvSpPr>
        <p:spPr>
          <a:xfrm>
            <a:off x="104172" y="6172200"/>
            <a:ext cx="433965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Fourier decomposition amplitude images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4" name="Shape 904"/>
        <p:cNvGrpSpPr/>
        <p:nvPr/>
      </p:nvGrpSpPr>
      <p:grpSpPr>
        <a:xfrm>
          <a:off x="0" y="0"/>
          <a:ext cx="0" cy="0"/>
          <a:chOff x="0" y="0"/>
          <a:chExt cx="0" cy="0"/>
        </a:xfrm>
      </p:grpSpPr>
      <p:sp>
        <p:nvSpPr>
          <p:cNvPr id="905" name="Google Shape;905;p4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Natural image</a:t>
            </a:r>
            <a:endParaRPr/>
          </a:p>
        </p:txBody>
      </p:sp>
      <p:pic>
        <p:nvPicPr>
          <p:cNvPr id="906" name="Google Shape;906;p46"/>
          <p:cNvPicPr preferRelativeResize="0"/>
          <p:nvPr/>
        </p:nvPicPr>
        <p:blipFill rotWithShape="1">
          <a:blip r:embed="rId3">
            <a:alphaModFix/>
          </a:blip>
          <a:srcRect b="11045" l="12793" r="9428" t="7437"/>
          <a:stretch/>
        </p:blipFill>
        <p:spPr>
          <a:xfrm>
            <a:off x="4914900" y="2244436"/>
            <a:ext cx="3736975" cy="2937164"/>
          </a:xfrm>
          <a:prstGeom prst="rect">
            <a:avLst/>
          </a:prstGeom>
          <a:noFill/>
          <a:ln>
            <a:noFill/>
          </a:ln>
        </p:spPr>
      </p:pic>
      <p:pic>
        <p:nvPicPr>
          <p:cNvPr id="907" name="Google Shape;907;p46"/>
          <p:cNvPicPr preferRelativeResize="0"/>
          <p:nvPr/>
        </p:nvPicPr>
        <p:blipFill rotWithShape="1">
          <a:blip r:embed="rId4">
            <a:alphaModFix/>
          </a:blip>
          <a:srcRect b="0" l="0" r="0" t="0"/>
          <a:stretch/>
        </p:blipFill>
        <p:spPr>
          <a:xfrm>
            <a:off x="457200" y="2251075"/>
            <a:ext cx="3886200" cy="2930525"/>
          </a:xfrm>
          <a:prstGeom prst="rect">
            <a:avLst/>
          </a:prstGeom>
          <a:noFill/>
          <a:ln>
            <a:noFill/>
          </a:ln>
        </p:spPr>
      </p:pic>
      <p:sp>
        <p:nvSpPr>
          <p:cNvPr id="908" name="Google Shape;908;p46"/>
          <p:cNvSpPr txBox="1"/>
          <p:nvPr/>
        </p:nvSpPr>
        <p:spPr>
          <a:xfrm>
            <a:off x="457200" y="5638800"/>
            <a:ext cx="85344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What does it mean to be more or less bright in the Fourier decomposition image?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What about edges?</a:t>
            </a:r>
            <a:endParaRPr/>
          </a:p>
        </p:txBody>
      </p:sp>
      <p:sp>
        <p:nvSpPr>
          <p:cNvPr id="909" name="Google Shape;909;p46"/>
          <p:cNvSpPr txBox="1"/>
          <p:nvPr/>
        </p:nvSpPr>
        <p:spPr>
          <a:xfrm>
            <a:off x="457200" y="1807730"/>
            <a:ext cx="2590800"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Natural image</a:t>
            </a:r>
            <a:endParaRPr/>
          </a:p>
        </p:txBody>
      </p:sp>
      <p:sp>
        <p:nvSpPr>
          <p:cNvPr id="910" name="Google Shape;910;p46"/>
          <p:cNvSpPr txBox="1"/>
          <p:nvPr/>
        </p:nvSpPr>
        <p:spPr>
          <a:xfrm>
            <a:off x="4876800" y="1530731"/>
            <a:ext cx="38862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Fourier decomposition </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Amplitude image</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4" name="Shape 914"/>
        <p:cNvGrpSpPr/>
        <p:nvPr/>
      </p:nvGrpSpPr>
      <p:grpSpPr>
        <a:xfrm>
          <a:off x="0" y="0"/>
          <a:ext cx="0" cy="0"/>
          <a:chOff x="0" y="0"/>
          <a:chExt cx="0" cy="0"/>
        </a:xfrm>
      </p:grpSpPr>
      <p:sp>
        <p:nvSpPr>
          <p:cNvPr id="915" name="Google Shape;915;p4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Euler’s Formula</a:t>
            </a:r>
            <a:endParaRPr/>
          </a:p>
        </p:txBody>
      </p:sp>
      <p:sp>
        <p:nvSpPr>
          <p:cNvPr id="916" name="Google Shape;916;p47"/>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Stores the amplitude and phase at each frequency:</a:t>
            </a:r>
            <a:endParaRPr/>
          </a:p>
          <a:p>
            <a:pPr indent="-285750" lvl="1" marL="742950" rtl="0" algn="l">
              <a:spcBef>
                <a:spcPts val="400"/>
              </a:spcBef>
              <a:spcAft>
                <a:spcPts val="0"/>
              </a:spcAft>
              <a:buClr>
                <a:schemeClr val="dk1"/>
              </a:buClr>
              <a:buSzPts val="2000"/>
              <a:buChar char="–"/>
            </a:pPr>
            <a:r>
              <a:rPr lang="en-US" sz="2000"/>
              <a:t>For mathematical convenience, this is often notated in terms of real and complex numbers</a:t>
            </a:r>
            <a:endParaRPr/>
          </a:p>
          <a:p>
            <a:pPr indent="-285750" lvl="1" marL="742950" rtl="0" algn="l">
              <a:spcBef>
                <a:spcPts val="400"/>
              </a:spcBef>
              <a:spcAft>
                <a:spcPts val="0"/>
              </a:spcAft>
              <a:buClr>
                <a:schemeClr val="dk1"/>
              </a:buClr>
              <a:buSzPts val="2000"/>
              <a:buChar char="–"/>
            </a:pPr>
            <a:r>
              <a:rPr lang="en-US" sz="2000"/>
              <a:t>Related by Euler’s formula</a:t>
            </a:r>
            <a:endParaRPr/>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sp>
        <p:nvSpPr>
          <p:cNvPr id="917" name="Google Shape;917;p47"/>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pic>
        <p:nvPicPr>
          <p:cNvPr id="918" name="Google Shape;918;p47"/>
          <p:cNvPicPr preferRelativeResize="0"/>
          <p:nvPr/>
        </p:nvPicPr>
        <p:blipFill rotWithShape="1">
          <a:blip r:embed="rId3">
            <a:alphaModFix/>
          </a:blip>
          <a:srcRect b="0" l="0" r="0" t="0"/>
          <a:stretch/>
        </p:blipFill>
        <p:spPr>
          <a:xfrm>
            <a:off x="311972" y="2728669"/>
            <a:ext cx="3681534" cy="3633093"/>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2" name="Shape 922"/>
        <p:cNvGrpSpPr/>
        <p:nvPr/>
      </p:nvGrpSpPr>
      <p:grpSpPr>
        <a:xfrm>
          <a:off x="0" y="0"/>
          <a:ext cx="0" cy="0"/>
          <a:chOff x="0" y="0"/>
          <a:chExt cx="0" cy="0"/>
        </a:xfrm>
      </p:grpSpPr>
      <p:sp>
        <p:nvSpPr>
          <p:cNvPr id="923" name="Google Shape;923;p4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Euler’s Formula – Amplitude and Phase</a:t>
            </a:r>
            <a:endParaRPr/>
          </a:p>
        </p:txBody>
      </p:sp>
      <p:sp>
        <p:nvSpPr>
          <p:cNvPr id="924" name="Google Shape;924;p48"/>
          <p:cNvSpPr txBox="1"/>
          <p:nvPr>
            <p:ph idx="1" type="body"/>
          </p:nvPr>
        </p:nvSpPr>
        <p:spPr>
          <a:xfrm>
            <a:off x="457200" y="990600"/>
            <a:ext cx="8229600" cy="1682651"/>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Stores the amplitude and phase at each frequency:</a:t>
            </a:r>
            <a:endParaRPr/>
          </a:p>
          <a:p>
            <a:pPr indent="-285750" lvl="1" marL="742950" rtl="0" algn="l">
              <a:spcBef>
                <a:spcPts val="400"/>
              </a:spcBef>
              <a:spcAft>
                <a:spcPts val="0"/>
              </a:spcAft>
              <a:buClr>
                <a:schemeClr val="dk1"/>
              </a:buClr>
              <a:buSzPts val="2000"/>
              <a:buChar char="–"/>
            </a:pPr>
            <a:r>
              <a:rPr lang="en-US" sz="2000"/>
              <a:t>For mathematical convenience, this is often notated in terms of real and complex numbers</a:t>
            </a:r>
            <a:endParaRPr/>
          </a:p>
          <a:p>
            <a:pPr indent="-285750" lvl="1" marL="742950" rtl="0" algn="l">
              <a:spcBef>
                <a:spcPts val="400"/>
              </a:spcBef>
              <a:spcAft>
                <a:spcPts val="0"/>
              </a:spcAft>
              <a:buClr>
                <a:schemeClr val="dk1"/>
              </a:buClr>
              <a:buSzPts val="2000"/>
              <a:buChar char="–"/>
            </a:pPr>
            <a:r>
              <a:rPr lang="en-US" sz="2000"/>
              <a:t>Related by Euler’s formula</a:t>
            </a:r>
            <a:endParaRPr/>
          </a:p>
          <a:p>
            <a:pPr indent="0" lvl="1" marL="45720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pic>
        <p:nvPicPr>
          <p:cNvPr id="925" name="Google Shape;925;p48"/>
          <p:cNvPicPr preferRelativeResize="0"/>
          <p:nvPr/>
        </p:nvPicPr>
        <p:blipFill rotWithShape="1">
          <a:blip r:embed="rId3">
            <a:alphaModFix/>
          </a:blip>
          <a:srcRect b="0" l="0" r="0" t="0"/>
          <a:stretch/>
        </p:blipFill>
        <p:spPr>
          <a:xfrm>
            <a:off x="5275263" y="3667125"/>
            <a:ext cx="3233737" cy="596900"/>
          </a:xfrm>
          <a:prstGeom prst="rect">
            <a:avLst/>
          </a:prstGeom>
          <a:noFill/>
          <a:ln>
            <a:noFill/>
          </a:ln>
        </p:spPr>
      </p:pic>
      <p:pic>
        <p:nvPicPr>
          <p:cNvPr id="926" name="Google Shape;926;p48"/>
          <p:cNvPicPr preferRelativeResize="0"/>
          <p:nvPr/>
        </p:nvPicPr>
        <p:blipFill rotWithShape="1">
          <a:blip r:embed="rId4">
            <a:alphaModFix/>
          </a:blip>
          <a:srcRect b="0" l="0" r="0" t="0"/>
          <a:stretch/>
        </p:blipFill>
        <p:spPr>
          <a:xfrm>
            <a:off x="5786438" y="5302250"/>
            <a:ext cx="2211387" cy="935038"/>
          </a:xfrm>
          <a:prstGeom prst="rect">
            <a:avLst/>
          </a:prstGeom>
          <a:noFill/>
          <a:ln>
            <a:noFill/>
          </a:ln>
        </p:spPr>
      </p:pic>
      <p:sp>
        <p:nvSpPr>
          <p:cNvPr id="927" name="Google Shape;927;p48"/>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
        <p:nvSpPr>
          <p:cNvPr id="928" name="Google Shape;928;p48"/>
          <p:cNvSpPr/>
          <p:nvPr/>
        </p:nvSpPr>
        <p:spPr>
          <a:xfrm>
            <a:off x="4191000" y="4600673"/>
            <a:ext cx="4973781" cy="707886"/>
          </a:xfrm>
          <a:prstGeom prst="rect">
            <a:avLst/>
          </a:prstGeom>
          <a:noFill/>
          <a:ln>
            <a:noFill/>
          </a:ln>
        </p:spPr>
        <p:txBody>
          <a:bodyPr anchorCtr="0" anchor="t" bIns="45700" lIns="91425" spcFirstLastPara="1" rIns="91425" wrap="square" tIns="45700">
            <a:spAutoFit/>
          </a:bodyPr>
          <a:lstStyle/>
          <a:p>
            <a:pPr indent="0" lvl="1" marL="45720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Phase encodes spatial information (indirectly):</a:t>
            </a:r>
            <a:endParaRPr/>
          </a:p>
        </p:txBody>
      </p:sp>
      <p:sp>
        <p:nvSpPr>
          <p:cNvPr id="929" name="Google Shape;929;p48"/>
          <p:cNvSpPr/>
          <p:nvPr/>
        </p:nvSpPr>
        <p:spPr>
          <a:xfrm>
            <a:off x="4191000" y="2854018"/>
            <a:ext cx="4786744" cy="707886"/>
          </a:xfrm>
          <a:prstGeom prst="rect">
            <a:avLst/>
          </a:prstGeom>
          <a:noFill/>
          <a:ln>
            <a:noFill/>
          </a:ln>
        </p:spPr>
        <p:txBody>
          <a:bodyPr anchorCtr="0" anchor="t" bIns="45700" lIns="91425" spcFirstLastPara="1" rIns="91425" wrap="square" tIns="45700">
            <a:spAutoFit/>
          </a:bodyPr>
          <a:lstStyle/>
          <a:p>
            <a:pPr indent="0" lvl="1" marL="45720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Amplitude encodes how much signal there is at a particular frequency:</a:t>
            </a:r>
            <a:endParaRPr/>
          </a:p>
        </p:txBody>
      </p:sp>
      <p:pic>
        <p:nvPicPr>
          <p:cNvPr id="930" name="Google Shape;930;p48"/>
          <p:cNvPicPr preferRelativeResize="0"/>
          <p:nvPr/>
        </p:nvPicPr>
        <p:blipFill rotWithShape="1">
          <a:blip r:embed="rId5">
            <a:alphaModFix/>
          </a:blip>
          <a:srcRect b="0" l="0" r="0" t="0"/>
          <a:stretch/>
        </p:blipFill>
        <p:spPr>
          <a:xfrm>
            <a:off x="311972" y="2728669"/>
            <a:ext cx="3681534" cy="3633093"/>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5" name="Shape 935"/>
        <p:cNvGrpSpPr/>
        <p:nvPr/>
      </p:nvGrpSpPr>
      <p:grpSpPr>
        <a:xfrm>
          <a:off x="0" y="0"/>
          <a:ext cx="0" cy="0"/>
          <a:chOff x="0" y="0"/>
          <a:chExt cx="0" cy="0"/>
        </a:xfrm>
      </p:grpSpPr>
      <p:pic>
        <p:nvPicPr>
          <p:cNvPr id="936" name="Google Shape;936;p49"/>
          <p:cNvPicPr preferRelativeResize="0"/>
          <p:nvPr/>
        </p:nvPicPr>
        <p:blipFill rotWithShape="1">
          <a:blip r:embed="rId3">
            <a:alphaModFix/>
          </a:blip>
          <a:srcRect b="0" l="0" r="0" t="0"/>
          <a:stretch/>
        </p:blipFill>
        <p:spPr>
          <a:xfrm>
            <a:off x="7211" y="0"/>
            <a:ext cx="9129577" cy="6858000"/>
          </a:xfrm>
          <a:prstGeom prst="rect">
            <a:avLst/>
          </a:prstGeom>
          <a:noFill/>
          <a:ln>
            <a:noFill/>
          </a:ln>
        </p:spPr>
      </p:pic>
      <p:pic>
        <p:nvPicPr>
          <p:cNvPr id="937" name="Google Shape;937;p49"/>
          <p:cNvPicPr preferRelativeResize="0"/>
          <p:nvPr/>
        </p:nvPicPr>
        <p:blipFill rotWithShape="1">
          <a:blip r:embed="rId4">
            <a:alphaModFix/>
          </a:blip>
          <a:srcRect b="0" l="0" r="0" t="0"/>
          <a:stretch/>
        </p:blipFill>
        <p:spPr>
          <a:xfrm>
            <a:off x="9372600" y="-149127"/>
            <a:ext cx="9134475" cy="6848475"/>
          </a:xfrm>
          <a:prstGeom prst="rect">
            <a:avLst/>
          </a:prstGeom>
          <a:noFill/>
          <a:ln>
            <a:noFill/>
          </a:ln>
        </p:spPr>
      </p:pic>
      <p:sp>
        <p:nvSpPr>
          <p:cNvPr id="938" name="Google Shape;938;p49"/>
          <p:cNvSpPr/>
          <p:nvPr/>
        </p:nvSpPr>
        <p:spPr>
          <a:xfrm>
            <a:off x="7934053" y="6545460"/>
            <a:ext cx="12099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Earl F. Glynn</a:t>
            </a:r>
            <a:endParaRPr/>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43" name="Shape 943"/>
        <p:cNvGrpSpPr/>
        <p:nvPr/>
      </p:nvGrpSpPr>
      <p:grpSpPr>
        <a:xfrm>
          <a:off x="0" y="0"/>
          <a:ext cx="0" cy="0"/>
          <a:chOff x="0" y="0"/>
          <a:chExt cx="0" cy="0"/>
        </a:xfrm>
      </p:grpSpPr>
      <p:sp>
        <p:nvSpPr>
          <p:cNvPr id="944" name="Google Shape;944;p5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945" name="Google Shape;945;p5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id="946" name="Google Shape;946;p50"/>
          <p:cNvPicPr preferRelativeResize="0"/>
          <p:nvPr/>
        </p:nvPicPr>
        <p:blipFill rotWithShape="1">
          <a:blip r:embed="rId3">
            <a:alphaModFix/>
          </a:blip>
          <a:srcRect b="0" l="0" r="0" t="0"/>
          <a:stretch/>
        </p:blipFill>
        <p:spPr>
          <a:xfrm>
            <a:off x="4762" y="4762"/>
            <a:ext cx="9134475" cy="6848475"/>
          </a:xfrm>
          <a:prstGeom prst="rect">
            <a:avLst/>
          </a:prstGeom>
          <a:noFill/>
          <a:ln>
            <a:noFill/>
          </a:ln>
        </p:spPr>
      </p:pic>
      <p:sp>
        <p:nvSpPr>
          <p:cNvPr id="947" name="Google Shape;947;p50"/>
          <p:cNvSpPr/>
          <p:nvPr/>
        </p:nvSpPr>
        <p:spPr>
          <a:xfrm>
            <a:off x="7934053" y="6545460"/>
            <a:ext cx="120994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Earl F. Glynn</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1" name="Shape 951"/>
        <p:cNvGrpSpPr/>
        <p:nvPr/>
      </p:nvGrpSpPr>
      <p:grpSpPr>
        <a:xfrm>
          <a:off x="0" y="0"/>
          <a:ext cx="0" cy="0"/>
          <a:chOff x="0" y="0"/>
          <a:chExt cx="0" cy="0"/>
        </a:xfrm>
      </p:grpSpPr>
      <p:sp>
        <p:nvSpPr>
          <p:cNvPr id="952" name="Google Shape;952;p5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Fourier Bases</a:t>
            </a:r>
            <a:endParaRPr/>
          </a:p>
        </p:txBody>
      </p:sp>
      <p:pic>
        <p:nvPicPr>
          <p:cNvPr id="953" name="Google Shape;953;p51"/>
          <p:cNvPicPr preferRelativeResize="0"/>
          <p:nvPr/>
        </p:nvPicPr>
        <p:blipFill rotWithShape="1">
          <a:blip r:embed="rId3">
            <a:alphaModFix/>
          </a:blip>
          <a:srcRect b="18698" l="8858" r="7715" t="19524"/>
          <a:stretch/>
        </p:blipFill>
        <p:spPr>
          <a:xfrm>
            <a:off x="228600" y="1371600"/>
            <a:ext cx="8686800" cy="4824413"/>
          </a:xfrm>
          <a:prstGeom prst="rect">
            <a:avLst/>
          </a:prstGeom>
          <a:noFill/>
          <a:ln>
            <a:noFill/>
          </a:ln>
        </p:spPr>
      </p:pic>
      <p:sp>
        <p:nvSpPr>
          <p:cNvPr id="954" name="Google Shape;954;p51"/>
          <p:cNvSpPr/>
          <p:nvPr/>
        </p:nvSpPr>
        <p:spPr>
          <a:xfrm>
            <a:off x="4572000" y="2895600"/>
            <a:ext cx="4419600" cy="37338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chemeClr val="dk1"/>
              </a:solidFill>
              <a:latin typeface="Arial"/>
              <a:ea typeface="Arial"/>
              <a:cs typeface="Arial"/>
              <a:sym typeface="Arial"/>
            </a:endParaRPr>
          </a:p>
        </p:txBody>
      </p:sp>
      <p:sp>
        <p:nvSpPr>
          <p:cNvPr id="955" name="Google Shape;955;p51"/>
          <p:cNvSpPr txBox="1"/>
          <p:nvPr/>
        </p:nvSpPr>
        <p:spPr>
          <a:xfrm>
            <a:off x="1468438" y="6248400"/>
            <a:ext cx="6361112" cy="461963"/>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Arial"/>
              <a:buNone/>
            </a:pPr>
            <a:r>
              <a:rPr lang="en-US" sz="2400">
                <a:solidFill>
                  <a:schemeClr val="dk1"/>
                </a:solidFill>
                <a:latin typeface="Arial"/>
                <a:ea typeface="Arial"/>
                <a:cs typeface="Arial"/>
                <a:sym typeface="Arial"/>
              </a:rPr>
              <a:t>This change of basis is the Fourier Transform</a:t>
            </a:r>
            <a:endParaRPr/>
          </a:p>
        </p:txBody>
      </p:sp>
      <p:sp>
        <p:nvSpPr>
          <p:cNvPr id="956" name="Google Shape;956;p51"/>
          <p:cNvSpPr txBox="1"/>
          <p:nvPr/>
        </p:nvSpPr>
        <p:spPr>
          <a:xfrm>
            <a:off x="1252537" y="868101"/>
            <a:ext cx="6952096" cy="46166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2400"/>
              <a:buFont typeface="Arial"/>
              <a:buNone/>
            </a:pPr>
            <a:r>
              <a:rPr lang="en-US" sz="2400">
                <a:solidFill>
                  <a:schemeClr val="dk1"/>
                </a:solidFill>
                <a:latin typeface="Arial"/>
                <a:ea typeface="Arial"/>
                <a:cs typeface="Arial"/>
                <a:sym typeface="Arial"/>
              </a:rPr>
              <a:t>Teases away ‘fast vs. slow’ changes in the image.</a:t>
            </a:r>
            <a:endParaRPr/>
          </a:p>
        </p:txBody>
      </p:sp>
      <p:sp>
        <p:nvSpPr>
          <p:cNvPr id="957" name="Google Shape;957;p51"/>
          <p:cNvSpPr txBox="1"/>
          <p:nvPr/>
        </p:nvSpPr>
        <p:spPr>
          <a:xfrm>
            <a:off x="4759065" y="5521106"/>
            <a:ext cx="32004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Blue = sine</a:t>
            </a:r>
            <a:endParaRPr/>
          </a:p>
          <a:p>
            <a:pPr indent="0" lvl="0" marL="0" marR="0" rtl="0" algn="l">
              <a:spcBef>
                <a:spcPts val="0"/>
              </a:spcBef>
              <a:spcAft>
                <a:spcPts val="0"/>
              </a:spcAft>
              <a:buNone/>
            </a:pPr>
            <a:r>
              <a:rPr lang="en-US" sz="1800">
                <a:solidFill>
                  <a:schemeClr val="dk1"/>
                </a:solidFill>
                <a:latin typeface="Arial"/>
                <a:ea typeface="Arial"/>
                <a:cs typeface="Arial"/>
                <a:sym typeface="Arial"/>
              </a:rPr>
              <a:t>Green = cosine</a:t>
            </a:r>
            <a:endParaRPr/>
          </a:p>
        </p:txBody>
      </p:sp>
      <p:sp>
        <p:nvSpPr>
          <p:cNvPr id="958" name="Google Shape;958;p51"/>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5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962" name="Shape 962"/>
        <p:cNvGrpSpPr/>
        <p:nvPr/>
      </p:nvGrpSpPr>
      <p:grpSpPr>
        <a:xfrm>
          <a:off x="0" y="0"/>
          <a:ext cx="0" cy="0"/>
          <a:chOff x="0" y="0"/>
          <a:chExt cx="0" cy="0"/>
        </a:xfrm>
      </p:grpSpPr>
      <p:sp>
        <p:nvSpPr>
          <p:cNvPr id="963" name="Google Shape;963;p5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Fourier Bases</a:t>
            </a:r>
            <a:endParaRPr/>
          </a:p>
        </p:txBody>
      </p:sp>
      <p:pic>
        <p:nvPicPr>
          <p:cNvPr id="964" name="Google Shape;964;p52"/>
          <p:cNvPicPr preferRelativeResize="0"/>
          <p:nvPr/>
        </p:nvPicPr>
        <p:blipFill rotWithShape="1">
          <a:blip r:embed="rId3">
            <a:alphaModFix/>
          </a:blip>
          <a:srcRect b="18698" l="8858" r="7715" t="19524"/>
          <a:stretch/>
        </p:blipFill>
        <p:spPr>
          <a:xfrm>
            <a:off x="228600" y="1371600"/>
            <a:ext cx="8686800" cy="4824413"/>
          </a:xfrm>
          <a:prstGeom prst="rect">
            <a:avLst/>
          </a:prstGeom>
          <a:noFill/>
          <a:ln>
            <a:noFill/>
          </a:ln>
        </p:spPr>
      </p:pic>
      <p:sp>
        <p:nvSpPr>
          <p:cNvPr id="965" name="Google Shape;965;p52"/>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9" name="Shape 969"/>
        <p:cNvGrpSpPr/>
        <p:nvPr/>
      </p:nvGrpSpPr>
      <p:grpSpPr>
        <a:xfrm>
          <a:off x="0" y="0"/>
          <a:ext cx="0" cy="0"/>
          <a:chOff x="0" y="0"/>
          <a:chExt cx="0" cy="0"/>
        </a:xfrm>
      </p:grpSpPr>
      <p:sp>
        <p:nvSpPr>
          <p:cNvPr id="970" name="Google Shape;970;p5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Basis reconstruction</a:t>
            </a:r>
            <a:endParaRPr/>
          </a:p>
        </p:txBody>
      </p:sp>
      <p:pic>
        <p:nvPicPr>
          <p:cNvPr id="971" name="Google Shape;971;p53"/>
          <p:cNvPicPr preferRelativeResize="0"/>
          <p:nvPr/>
        </p:nvPicPr>
        <p:blipFill rotWithShape="1">
          <a:blip r:embed="rId3">
            <a:alphaModFix/>
          </a:blip>
          <a:srcRect b="0" l="0" r="0" t="0"/>
          <a:stretch/>
        </p:blipFill>
        <p:spPr>
          <a:xfrm>
            <a:off x="768558" y="990600"/>
            <a:ext cx="7918242" cy="5519737"/>
          </a:xfrm>
          <a:prstGeom prst="rect">
            <a:avLst/>
          </a:prstGeom>
          <a:noFill/>
          <a:ln>
            <a:noFill/>
          </a:ln>
        </p:spPr>
      </p:pic>
      <p:sp>
        <p:nvSpPr>
          <p:cNvPr id="972" name="Google Shape;972;p53"/>
          <p:cNvSpPr txBox="1"/>
          <p:nvPr/>
        </p:nvSpPr>
        <p:spPr>
          <a:xfrm>
            <a:off x="7625915" y="6550223"/>
            <a:ext cx="1548565"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Danny Alexander</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6" name="Shape 976"/>
        <p:cNvGrpSpPr/>
        <p:nvPr/>
      </p:nvGrpSpPr>
      <p:grpSpPr>
        <a:xfrm>
          <a:off x="0" y="0"/>
          <a:ext cx="0" cy="0"/>
          <a:chOff x="0" y="0"/>
          <a:chExt cx="0" cy="0"/>
        </a:xfrm>
      </p:grpSpPr>
      <p:sp>
        <p:nvSpPr>
          <p:cNvPr id="977" name="Google Shape;977;p54"/>
          <p:cNvSpPr txBox="1"/>
          <p:nvPr>
            <p:ph type="title"/>
          </p:nvPr>
        </p:nvSpPr>
        <p:spPr>
          <a:xfrm>
            <a:off x="457200" y="15240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Now we can edit frequencies!</a:t>
            </a:r>
            <a:endParaRPr/>
          </a:p>
        </p:txBody>
      </p:sp>
      <p:pic>
        <p:nvPicPr>
          <p:cNvPr id="978" name="Google Shape;978;p54"/>
          <p:cNvPicPr preferRelativeResize="0"/>
          <p:nvPr/>
        </p:nvPicPr>
        <p:blipFill rotWithShape="1">
          <a:blip r:embed="rId3">
            <a:alphaModFix/>
          </a:blip>
          <a:srcRect b="0" l="0" r="0" t="0"/>
          <a:stretch/>
        </p:blipFill>
        <p:spPr>
          <a:xfrm>
            <a:off x="-60185" y="1371600"/>
            <a:ext cx="9256069" cy="5029199"/>
          </a:xfrm>
          <a:prstGeom prst="rect">
            <a:avLst/>
          </a:prstGeom>
          <a:noFill/>
          <a:ln>
            <a:noFill/>
          </a:ln>
        </p:spPr>
      </p:pic>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2" name="Shape 982"/>
        <p:cNvGrpSpPr/>
        <p:nvPr/>
      </p:nvGrpSpPr>
      <p:grpSpPr>
        <a:xfrm>
          <a:off x="0" y="0"/>
          <a:ext cx="0" cy="0"/>
          <a:chOff x="0" y="0"/>
          <a:chExt cx="0" cy="0"/>
        </a:xfrm>
      </p:grpSpPr>
      <p:sp>
        <p:nvSpPr>
          <p:cNvPr id="983" name="Google Shape;983;p5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Low and High Pass filtering</a:t>
            </a:r>
            <a:endParaRPr/>
          </a:p>
        </p:txBody>
      </p:sp>
      <p:pic>
        <p:nvPicPr>
          <p:cNvPr id="984" name="Google Shape;984;p55"/>
          <p:cNvPicPr preferRelativeResize="0"/>
          <p:nvPr/>
        </p:nvPicPr>
        <p:blipFill rotWithShape="1">
          <a:blip r:embed="rId3">
            <a:alphaModFix/>
          </a:blip>
          <a:srcRect b="2570" l="798" r="948" t="2271"/>
          <a:stretch/>
        </p:blipFill>
        <p:spPr>
          <a:xfrm>
            <a:off x="327724" y="762000"/>
            <a:ext cx="8488551" cy="2991091"/>
          </a:xfrm>
          <a:prstGeom prst="rect">
            <a:avLst/>
          </a:prstGeom>
          <a:noFill/>
          <a:ln>
            <a:noFill/>
          </a:ln>
        </p:spPr>
      </p:pic>
      <p:pic>
        <p:nvPicPr>
          <p:cNvPr id="985" name="Google Shape;985;p55"/>
          <p:cNvPicPr preferRelativeResize="0"/>
          <p:nvPr/>
        </p:nvPicPr>
        <p:blipFill rotWithShape="1">
          <a:blip r:embed="rId4">
            <a:alphaModFix/>
          </a:blip>
          <a:srcRect b="4253" l="1210" r="1760" t="2509"/>
          <a:stretch/>
        </p:blipFill>
        <p:spPr>
          <a:xfrm>
            <a:off x="266216" y="3753091"/>
            <a:ext cx="8611565" cy="3030252"/>
          </a:xfrm>
          <a:prstGeom prst="rect">
            <a:avLst/>
          </a:prstGeom>
          <a:noFill/>
          <a:ln>
            <a:noFill/>
          </a:ln>
        </p:spPr>
      </p:pic>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9" name="Shape 989"/>
        <p:cNvGrpSpPr/>
        <p:nvPr/>
      </p:nvGrpSpPr>
      <p:grpSpPr>
        <a:xfrm>
          <a:off x="0" y="0"/>
          <a:ext cx="0" cy="0"/>
          <a:chOff x="0" y="0"/>
          <a:chExt cx="0" cy="0"/>
        </a:xfrm>
      </p:grpSpPr>
      <p:sp>
        <p:nvSpPr>
          <p:cNvPr id="990" name="Google Shape;990;p5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Removing frequency bands</a:t>
            </a:r>
            <a:endParaRPr/>
          </a:p>
        </p:txBody>
      </p:sp>
      <p:sp>
        <p:nvSpPr>
          <p:cNvPr id="991" name="Google Shape;991;p56"/>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id="992" name="Google Shape;992;p56"/>
          <p:cNvPicPr preferRelativeResize="0"/>
          <p:nvPr/>
        </p:nvPicPr>
        <p:blipFill rotWithShape="1">
          <a:blip r:embed="rId3">
            <a:alphaModFix/>
          </a:blip>
          <a:srcRect b="0" l="0" r="0" t="0"/>
          <a:stretch/>
        </p:blipFill>
        <p:spPr>
          <a:xfrm>
            <a:off x="1674019" y="914400"/>
            <a:ext cx="5795962" cy="5810729"/>
          </a:xfrm>
          <a:prstGeom prst="rect">
            <a:avLst/>
          </a:prstGeom>
          <a:noFill/>
          <a:ln>
            <a:noFill/>
          </a:ln>
        </p:spPr>
      </p:pic>
      <p:sp>
        <p:nvSpPr>
          <p:cNvPr id="993" name="Google Shape;993;p56"/>
          <p:cNvSpPr txBox="1"/>
          <p:nvPr/>
        </p:nvSpPr>
        <p:spPr>
          <a:xfrm>
            <a:off x="8431946" y="6550223"/>
            <a:ext cx="71205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Brayer</a:t>
            </a:r>
            <a:endParaRPr/>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7" name="Shape 997"/>
        <p:cNvGrpSpPr/>
        <p:nvPr/>
      </p:nvGrpSpPr>
      <p:grpSpPr>
        <a:xfrm>
          <a:off x="0" y="0"/>
          <a:ext cx="0" cy="0"/>
          <a:chOff x="0" y="0"/>
          <a:chExt cx="0" cy="0"/>
        </a:xfrm>
      </p:grpSpPr>
      <p:sp>
        <p:nvSpPr>
          <p:cNvPr id="998" name="Google Shape;998;p5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High pass filtering + orientation</a:t>
            </a:r>
            <a:endParaRPr/>
          </a:p>
        </p:txBody>
      </p:sp>
      <p:pic>
        <p:nvPicPr>
          <p:cNvPr id="999" name="Google Shape;999;p57"/>
          <p:cNvPicPr preferRelativeResize="0"/>
          <p:nvPr/>
        </p:nvPicPr>
        <p:blipFill rotWithShape="1">
          <a:blip r:embed="rId3">
            <a:alphaModFix/>
          </a:blip>
          <a:srcRect b="0" l="0" r="0" t="0"/>
          <a:stretch/>
        </p:blipFill>
        <p:spPr>
          <a:xfrm>
            <a:off x="1319212" y="914400"/>
            <a:ext cx="6505575" cy="5789138"/>
          </a:xfrm>
          <a:prstGeom prst="rect">
            <a:avLst/>
          </a:prstGeom>
          <a:noFill/>
          <a:ln>
            <a:noFill/>
          </a:ln>
        </p:spPr>
      </p:pic>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4" name="Shape 1004"/>
        <p:cNvGrpSpPr/>
        <p:nvPr/>
      </p:nvGrpSpPr>
      <p:grpSpPr>
        <a:xfrm>
          <a:off x="0" y="0"/>
          <a:ext cx="0" cy="0"/>
          <a:chOff x="0" y="0"/>
          <a:chExt cx="0" cy="0"/>
        </a:xfrm>
      </p:grpSpPr>
      <p:pic>
        <p:nvPicPr>
          <p:cNvPr descr="A star in the background&#10;&#10;Description automatically generated" id="1005" name="Google Shape;1005;p58"/>
          <p:cNvPicPr preferRelativeResize="0"/>
          <p:nvPr/>
        </p:nvPicPr>
        <p:blipFill rotWithShape="1">
          <a:blip r:embed="rId3">
            <a:alphaModFix/>
          </a:blip>
          <a:srcRect b="0" l="0" r="0" t="0"/>
          <a:stretch/>
        </p:blipFill>
        <p:spPr>
          <a:xfrm>
            <a:off x="5477719" y="4953000"/>
            <a:ext cx="1806733" cy="1806733"/>
          </a:xfrm>
          <a:prstGeom prst="rect">
            <a:avLst/>
          </a:prstGeom>
          <a:noFill/>
          <a:ln>
            <a:noFill/>
          </a:ln>
        </p:spPr>
      </p:pic>
      <p:sp>
        <p:nvSpPr>
          <p:cNvPr id="1006" name="Google Shape;1006;p5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Think-Pair-Share</a:t>
            </a:r>
            <a:endParaRPr strike="sngStrike"/>
          </a:p>
        </p:txBody>
      </p:sp>
      <p:sp>
        <p:nvSpPr>
          <p:cNvPr id="1007" name="Google Shape;1007;p58"/>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Match the spatial domain image to the </a:t>
            </a:r>
            <a:br>
              <a:rPr lang="en-US"/>
            </a:br>
            <a:r>
              <a:rPr lang="en-US"/>
              <a:t>Fourier amplitude image</a:t>
            </a:r>
            <a:endParaRPr/>
          </a:p>
        </p:txBody>
      </p:sp>
      <p:sp>
        <p:nvSpPr>
          <p:cNvPr id="1008" name="Google Shape;1008;p58"/>
          <p:cNvSpPr txBox="1"/>
          <p:nvPr/>
        </p:nvSpPr>
        <p:spPr>
          <a:xfrm>
            <a:off x="770730" y="2119446"/>
            <a:ext cx="312738" cy="36988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1</a:t>
            </a:r>
            <a:endParaRPr/>
          </a:p>
        </p:txBody>
      </p:sp>
      <p:sp>
        <p:nvSpPr>
          <p:cNvPr id="1009" name="Google Shape;1009;p58"/>
          <p:cNvSpPr txBox="1"/>
          <p:nvPr/>
        </p:nvSpPr>
        <p:spPr>
          <a:xfrm>
            <a:off x="8030369" y="2133600"/>
            <a:ext cx="3127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5</a:t>
            </a:r>
            <a:endParaRPr/>
          </a:p>
        </p:txBody>
      </p:sp>
      <p:sp>
        <p:nvSpPr>
          <p:cNvPr id="1010" name="Google Shape;1010;p58"/>
          <p:cNvSpPr txBox="1"/>
          <p:nvPr/>
        </p:nvSpPr>
        <p:spPr>
          <a:xfrm>
            <a:off x="6323487" y="2141804"/>
            <a:ext cx="3127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4</a:t>
            </a:r>
            <a:endParaRPr/>
          </a:p>
        </p:txBody>
      </p:sp>
      <p:sp>
        <p:nvSpPr>
          <p:cNvPr id="1011" name="Google Shape;1011;p58"/>
          <p:cNvSpPr txBox="1"/>
          <p:nvPr/>
        </p:nvSpPr>
        <p:spPr>
          <a:xfrm>
            <a:off x="745330" y="4507970"/>
            <a:ext cx="3381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A</a:t>
            </a:r>
            <a:endParaRPr/>
          </a:p>
        </p:txBody>
      </p:sp>
      <p:sp>
        <p:nvSpPr>
          <p:cNvPr id="1012" name="Google Shape;1012;p58"/>
          <p:cNvSpPr txBox="1"/>
          <p:nvPr/>
        </p:nvSpPr>
        <p:spPr>
          <a:xfrm>
            <a:off x="4459591" y="2119445"/>
            <a:ext cx="3127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3</a:t>
            </a:r>
            <a:endParaRPr/>
          </a:p>
        </p:txBody>
      </p:sp>
      <p:sp>
        <p:nvSpPr>
          <p:cNvPr id="1013" name="Google Shape;1013;p58"/>
          <p:cNvSpPr txBox="1"/>
          <p:nvPr/>
        </p:nvSpPr>
        <p:spPr>
          <a:xfrm>
            <a:off x="2608315" y="2101056"/>
            <a:ext cx="3127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2</a:t>
            </a:r>
            <a:endParaRPr/>
          </a:p>
        </p:txBody>
      </p:sp>
      <p:sp>
        <p:nvSpPr>
          <p:cNvPr id="1014" name="Google Shape;1014;p58"/>
          <p:cNvSpPr txBox="1"/>
          <p:nvPr/>
        </p:nvSpPr>
        <p:spPr>
          <a:xfrm>
            <a:off x="4384781" y="4538187"/>
            <a:ext cx="3508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C</a:t>
            </a:r>
            <a:endParaRPr/>
          </a:p>
        </p:txBody>
      </p:sp>
      <p:sp>
        <p:nvSpPr>
          <p:cNvPr id="1015" name="Google Shape;1015;p58"/>
          <p:cNvSpPr txBox="1"/>
          <p:nvPr/>
        </p:nvSpPr>
        <p:spPr>
          <a:xfrm>
            <a:off x="2558098" y="4523210"/>
            <a:ext cx="3381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B</a:t>
            </a:r>
            <a:endParaRPr/>
          </a:p>
        </p:txBody>
      </p:sp>
      <p:sp>
        <p:nvSpPr>
          <p:cNvPr id="1016" name="Google Shape;1016;p58"/>
          <p:cNvSpPr txBox="1"/>
          <p:nvPr/>
        </p:nvSpPr>
        <p:spPr>
          <a:xfrm>
            <a:off x="6205666" y="4552632"/>
            <a:ext cx="3508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D</a:t>
            </a:r>
            <a:endParaRPr/>
          </a:p>
        </p:txBody>
      </p:sp>
      <p:sp>
        <p:nvSpPr>
          <p:cNvPr id="1017" name="Google Shape;1017;p58"/>
          <p:cNvSpPr txBox="1"/>
          <p:nvPr/>
        </p:nvSpPr>
        <p:spPr>
          <a:xfrm>
            <a:off x="8042806" y="4538187"/>
            <a:ext cx="3381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chemeClr val="dk1"/>
              </a:buClr>
              <a:buSzPts val="1800"/>
              <a:buFont typeface="Arial"/>
              <a:buNone/>
            </a:pPr>
            <a:r>
              <a:rPr lang="en-US" sz="1800">
                <a:solidFill>
                  <a:schemeClr val="dk1"/>
                </a:solidFill>
                <a:latin typeface="Arial"/>
                <a:ea typeface="Arial"/>
                <a:cs typeface="Arial"/>
                <a:sym typeface="Arial"/>
              </a:rPr>
              <a:t>E</a:t>
            </a:r>
            <a:endParaRPr/>
          </a:p>
        </p:txBody>
      </p:sp>
      <p:sp>
        <p:nvSpPr>
          <p:cNvPr id="1018" name="Google Shape;1018;p58"/>
          <p:cNvSpPr txBox="1"/>
          <p:nvPr/>
        </p:nvSpPr>
        <p:spPr>
          <a:xfrm>
            <a:off x="8464424" y="-28913"/>
            <a:ext cx="702436"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Hoiem</a:t>
            </a:r>
            <a:endParaRPr sz="1400">
              <a:solidFill>
                <a:srgbClr val="7F7F7F"/>
              </a:solidFill>
              <a:latin typeface="Arial"/>
              <a:ea typeface="Arial"/>
              <a:cs typeface="Arial"/>
              <a:sym typeface="Arial"/>
            </a:endParaRPr>
          </a:p>
        </p:txBody>
      </p:sp>
      <p:pic>
        <p:nvPicPr>
          <p:cNvPr descr="A picture containing bathroom, toilet&#10;&#10;Description automatically generated" id="1019" name="Google Shape;1019;p58"/>
          <p:cNvPicPr preferRelativeResize="0"/>
          <p:nvPr/>
        </p:nvPicPr>
        <p:blipFill rotWithShape="1">
          <a:blip r:embed="rId4">
            <a:alphaModFix/>
          </a:blip>
          <a:srcRect b="0" l="0" r="0" t="0"/>
          <a:stretch/>
        </p:blipFill>
        <p:spPr>
          <a:xfrm>
            <a:off x="3669387" y="2547144"/>
            <a:ext cx="1800383" cy="1800383"/>
          </a:xfrm>
          <a:prstGeom prst="rect">
            <a:avLst/>
          </a:prstGeom>
          <a:noFill/>
          <a:ln>
            <a:noFill/>
          </a:ln>
        </p:spPr>
      </p:pic>
      <p:pic>
        <p:nvPicPr>
          <p:cNvPr id="1020" name="Google Shape;1020;p58"/>
          <p:cNvPicPr preferRelativeResize="0"/>
          <p:nvPr/>
        </p:nvPicPr>
        <p:blipFill rotWithShape="1">
          <a:blip r:embed="rId5">
            <a:alphaModFix/>
          </a:blip>
          <a:srcRect b="0" l="0" r="0" t="0"/>
          <a:stretch/>
        </p:blipFill>
        <p:spPr>
          <a:xfrm>
            <a:off x="30481" y="4953000"/>
            <a:ext cx="1799378" cy="1799378"/>
          </a:xfrm>
          <a:prstGeom prst="rect">
            <a:avLst/>
          </a:prstGeom>
          <a:noFill/>
          <a:ln>
            <a:noFill/>
          </a:ln>
        </p:spPr>
      </p:pic>
      <p:pic>
        <p:nvPicPr>
          <p:cNvPr descr="A white flower in a field&#10;&#10;Description automatically generated" id="1021" name="Google Shape;1021;p58"/>
          <p:cNvPicPr preferRelativeResize="0"/>
          <p:nvPr/>
        </p:nvPicPr>
        <p:blipFill rotWithShape="1">
          <a:blip r:embed="rId6">
            <a:alphaModFix/>
          </a:blip>
          <a:srcRect b="0" l="0" r="0" t="0"/>
          <a:stretch/>
        </p:blipFill>
        <p:spPr>
          <a:xfrm>
            <a:off x="1851660" y="4953000"/>
            <a:ext cx="1799378" cy="1799378"/>
          </a:xfrm>
          <a:prstGeom prst="rect">
            <a:avLst/>
          </a:prstGeom>
          <a:noFill/>
          <a:ln>
            <a:noFill/>
          </a:ln>
        </p:spPr>
      </p:pic>
      <p:pic>
        <p:nvPicPr>
          <p:cNvPr descr="A picture containing wall, white, indoor&#10;&#10;Description automatically generated" id="1022" name="Google Shape;1022;p58"/>
          <p:cNvPicPr preferRelativeResize="0"/>
          <p:nvPr/>
        </p:nvPicPr>
        <p:blipFill rotWithShape="1">
          <a:blip r:embed="rId7">
            <a:alphaModFix/>
          </a:blip>
          <a:srcRect b="29474" l="30333" r="29550" t="28552"/>
          <a:stretch/>
        </p:blipFill>
        <p:spPr>
          <a:xfrm>
            <a:off x="1886471" y="2542172"/>
            <a:ext cx="1725509" cy="1805354"/>
          </a:xfrm>
          <a:prstGeom prst="rect">
            <a:avLst/>
          </a:prstGeom>
          <a:noFill/>
          <a:ln>
            <a:noFill/>
          </a:ln>
        </p:spPr>
      </p:pic>
      <p:pic>
        <p:nvPicPr>
          <p:cNvPr descr="A picture containing building, outdoor&#10;&#10;Description automatically generated" id="1023" name="Google Shape;1023;p58"/>
          <p:cNvPicPr preferRelativeResize="0"/>
          <p:nvPr/>
        </p:nvPicPr>
        <p:blipFill rotWithShape="1">
          <a:blip r:embed="rId8">
            <a:alphaModFix/>
          </a:blip>
          <a:srcRect b="0" l="0" r="0" t="0"/>
          <a:stretch/>
        </p:blipFill>
        <p:spPr>
          <a:xfrm>
            <a:off x="3663460" y="4953000"/>
            <a:ext cx="1799378" cy="1799378"/>
          </a:xfrm>
          <a:prstGeom prst="rect">
            <a:avLst/>
          </a:prstGeom>
          <a:noFill/>
          <a:ln>
            <a:noFill/>
          </a:ln>
        </p:spPr>
      </p:pic>
      <p:pic>
        <p:nvPicPr>
          <p:cNvPr descr="A picture containing water, white, outdoor&#10;&#10;Description automatically generated" id="1024" name="Google Shape;1024;p58"/>
          <p:cNvPicPr preferRelativeResize="0"/>
          <p:nvPr/>
        </p:nvPicPr>
        <p:blipFill rotWithShape="1">
          <a:blip r:embed="rId9">
            <a:alphaModFix/>
          </a:blip>
          <a:srcRect b="28663" l="29743" r="27767" t="27928"/>
          <a:stretch/>
        </p:blipFill>
        <p:spPr>
          <a:xfrm>
            <a:off x="7334945" y="2550812"/>
            <a:ext cx="1762338" cy="1800383"/>
          </a:xfrm>
          <a:prstGeom prst="rect">
            <a:avLst/>
          </a:prstGeom>
          <a:noFill/>
          <a:ln>
            <a:noFill/>
          </a:ln>
        </p:spPr>
      </p:pic>
      <p:pic>
        <p:nvPicPr>
          <p:cNvPr id="1025" name="Google Shape;1025;p58"/>
          <p:cNvPicPr preferRelativeResize="0"/>
          <p:nvPr/>
        </p:nvPicPr>
        <p:blipFill rotWithShape="1">
          <a:blip r:embed="rId10">
            <a:alphaModFix/>
          </a:blip>
          <a:srcRect b="0" l="0" r="0" t="0"/>
          <a:stretch/>
        </p:blipFill>
        <p:spPr>
          <a:xfrm>
            <a:off x="29686" y="2548149"/>
            <a:ext cx="1799378" cy="1799378"/>
          </a:xfrm>
          <a:prstGeom prst="rect">
            <a:avLst/>
          </a:prstGeom>
          <a:noFill/>
          <a:ln>
            <a:noFill/>
          </a:ln>
        </p:spPr>
      </p:pic>
      <p:pic>
        <p:nvPicPr>
          <p:cNvPr descr="A person standing next to a body of water&#10;&#10;Description automatically generated" id="1026" name="Google Shape;1026;p58"/>
          <p:cNvPicPr preferRelativeResize="0"/>
          <p:nvPr/>
        </p:nvPicPr>
        <p:blipFill rotWithShape="1">
          <a:blip r:embed="rId11">
            <a:alphaModFix/>
          </a:blip>
          <a:srcRect b="0" l="0" r="0" t="0"/>
          <a:stretch/>
        </p:blipFill>
        <p:spPr>
          <a:xfrm>
            <a:off x="7315201" y="4953000"/>
            <a:ext cx="1799113" cy="1799113"/>
          </a:xfrm>
          <a:prstGeom prst="rect">
            <a:avLst/>
          </a:prstGeom>
          <a:noFill/>
          <a:ln>
            <a:noFill/>
          </a:ln>
        </p:spPr>
      </p:pic>
      <p:pic>
        <p:nvPicPr>
          <p:cNvPr descr="A close up of a white wall&#10;&#10;Description automatically generated" id="1027" name="Google Shape;1027;p58"/>
          <p:cNvPicPr preferRelativeResize="0"/>
          <p:nvPr/>
        </p:nvPicPr>
        <p:blipFill rotWithShape="1">
          <a:blip r:embed="rId12">
            <a:alphaModFix/>
          </a:blip>
          <a:srcRect b="33242" l="33860" r="33459" t="33322"/>
          <a:stretch/>
        </p:blipFill>
        <p:spPr>
          <a:xfrm>
            <a:off x="5527177" y="2548520"/>
            <a:ext cx="1759723" cy="1800384"/>
          </a:xfrm>
          <a:prstGeom prst="rect">
            <a:avLst/>
          </a:prstGeom>
          <a:noFill/>
          <a:ln>
            <a:noFill/>
          </a:ln>
        </p:spPr>
      </p:pic>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32" name="Shape 1032"/>
        <p:cNvGrpSpPr/>
        <p:nvPr/>
      </p:nvGrpSpPr>
      <p:grpSpPr>
        <a:xfrm>
          <a:off x="0" y="0"/>
          <a:ext cx="0" cy="0"/>
          <a:chOff x="0" y="0"/>
          <a:chExt cx="0" cy="0"/>
        </a:xfrm>
      </p:grpSpPr>
      <p:sp>
        <p:nvSpPr>
          <p:cNvPr id="1033" name="Google Shape;1033;p5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Brian Pauw demo</a:t>
            </a:r>
            <a:endParaRPr/>
          </a:p>
        </p:txBody>
      </p:sp>
      <p:sp>
        <p:nvSpPr>
          <p:cNvPr id="1034" name="Google Shape;1034;p59"/>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Let’s look at some images and edit images.</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Live Fourier decomposition images</a:t>
            </a:r>
            <a:endParaRPr/>
          </a:p>
          <a:p>
            <a:pPr indent="-285750" lvl="1" marL="742950" rtl="0" algn="l">
              <a:spcBef>
                <a:spcPts val="560"/>
              </a:spcBef>
              <a:spcAft>
                <a:spcPts val="0"/>
              </a:spcAft>
              <a:buClr>
                <a:schemeClr val="dk1"/>
              </a:buClr>
              <a:buSzPts val="2800"/>
              <a:buChar char="–"/>
            </a:pPr>
            <a:r>
              <a:rPr lang="en-US"/>
              <a:t>Using FFT2 function</a:t>
            </a:r>
            <a:endParaRPr/>
          </a:p>
          <a:p>
            <a:pPr indent="-107950" lvl="1" marL="742950" rtl="0" algn="l">
              <a:spcBef>
                <a:spcPts val="560"/>
              </a:spcBef>
              <a:spcAft>
                <a:spcPts val="0"/>
              </a:spcAft>
              <a:buClr>
                <a:schemeClr val="dk1"/>
              </a:buClr>
              <a:buSzPts val="2800"/>
              <a:buNone/>
            </a:pPr>
            <a:r>
              <a:t/>
            </a:r>
            <a:endParaRPr/>
          </a:p>
          <a:p>
            <a:pPr indent="-342900" lvl="0" marL="342900" rtl="0" algn="l">
              <a:spcBef>
                <a:spcPts val="480"/>
              </a:spcBef>
              <a:spcAft>
                <a:spcPts val="0"/>
              </a:spcAft>
              <a:buClr>
                <a:schemeClr val="dk1"/>
              </a:buClr>
              <a:buSzPts val="2400"/>
              <a:buChar char="•"/>
            </a:pPr>
            <a:r>
              <a:rPr lang="en-US" sz="2400" u="sng">
                <a:solidFill>
                  <a:schemeClr val="hlink"/>
                </a:solidFill>
                <a:hlinkClick r:id="rId3"/>
              </a:rPr>
              <a:t>http://www.lookingatnothing.com/index.php/archives/991</a:t>
            </a:r>
            <a:endParaRPr sz="2400"/>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8" name="Shape 1038"/>
        <p:cNvGrpSpPr/>
        <p:nvPr/>
      </p:nvGrpSpPr>
      <p:grpSpPr>
        <a:xfrm>
          <a:off x="0" y="0"/>
          <a:ext cx="0" cy="0"/>
          <a:chOff x="0" y="0"/>
          <a:chExt cx="0" cy="0"/>
        </a:xfrm>
      </p:grpSpPr>
      <p:sp>
        <p:nvSpPr>
          <p:cNvPr id="1039" name="Google Shape;1039;p60"/>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DEMO</a:t>
            </a:r>
            <a:endParaRPr/>
          </a:p>
        </p:txBody>
      </p:sp>
      <p:sp>
        <p:nvSpPr>
          <p:cNvPr id="1040" name="Google Shape;1040;p60"/>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Autofit/>
          </a:bodyPr>
          <a:lstStyle/>
          <a:p>
            <a:pPr indent="0" lvl="0" marL="0" rtl="0" algn="l">
              <a:spcBef>
                <a:spcPts val="0"/>
              </a:spcBef>
              <a:spcAft>
                <a:spcPts val="0"/>
              </a:spcAft>
              <a:buClr>
                <a:srgbClr val="888888"/>
              </a:buClr>
              <a:buSzPts val="2000"/>
              <a:buNone/>
            </a:pPr>
            <a:r>
              <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4" name="Shape 1044"/>
        <p:cNvGrpSpPr/>
        <p:nvPr/>
      </p:nvGrpSpPr>
      <p:grpSpPr>
        <a:xfrm>
          <a:off x="0" y="0"/>
          <a:ext cx="0" cy="0"/>
          <a:chOff x="0" y="0"/>
          <a:chExt cx="0" cy="0"/>
        </a:xfrm>
      </p:grpSpPr>
      <p:sp>
        <p:nvSpPr>
          <p:cNvPr id="1045" name="Google Shape;1045;p61"/>
          <p:cNvSpPr/>
          <p:nvPr/>
        </p:nvSpPr>
        <p:spPr>
          <a:xfrm>
            <a:off x="3695700" y="2552700"/>
            <a:ext cx="1752600" cy="1752600"/>
          </a:xfrm>
          <a:prstGeom prst="rect">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9" name="Shape 1049"/>
        <p:cNvGrpSpPr/>
        <p:nvPr/>
      </p:nvGrpSpPr>
      <p:grpSpPr>
        <a:xfrm>
          <a:off x="0" y="0"/>
          <a:ext cx="0" cy="0"/>
          <a:chOff x="0" y="0"/>
          <a:chExt cx="0" cy="0"/>
        </a:xfrm>
      </p:grpSpPr>
      <p:sp>
        <p:nvSpPr>
          <p:cNvPr id="1050" name="Google Shape;1050;p62"/>
          <p:cNvSpPr/>
          <p:nvPr/>
        </p:nvSpPr>
        <p:spPr>
          <a:xfrm>
            <a:off x="3619500" y="2476500"/>
            <a:ext cx="1905000" cy="1905000"/>
          </a:xfrm>
          <a:prstGeom prst="ellipse">
            <a:avLst/>
          </a:prstGeom>
          <a:solidFill>
            <a:schemeClr val="dk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4" name="Shape 1054"/>
        <p:cNvGrpSpPr/>
        <p:nvPr/>
      </p:nvGrpSpPr>
      <p:grpSpPr>
        <a:xfrm>
          <a:off x="0" y="0"/>
          <a:ext cx="0" cy="0"/>
          <a:chOff x="0" y="0"/>
          <a:chExt cx="0" cy="0"/>
        </a:xfrm>
      </p:grpSpPr>
      <p:pic>
        <p:nvPicPr>
          <p:cNvPr descr="Computer Vision – Camera Calibration using OpenCV – Geekering" id="1055" name="Google Shape;1055;p63"/>
          <p:cNvPicPr preferRelativeResize="0"/>
          <p:nvPr/>
        </p:nvPicPr>
        <p:blipFill rotWithShape="1">
          <a:blip r:embed="rId3">
            <a:alphaModFix/>
          </a:blip>
          <a:srcRect b="7709" l="8997" r="10669" t="7709"/>
          <a:stretch/>
        </p:blipFill>
        <p:spPr>
          <a:xfrm>
            <a:off x="0" y="0"/>
            <a:ext cx="9144000" cy="6858001"/>
          </a:xfrm>
          <a:prstGeom prst="rect">
            <a:avLst/>
          </a:prstGeom>
          <a:noFill/>
          <a:ln>
            <a:noFill/>
          </a:ln>
        </p:spPr>
      </p:pic>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059" name="Shape 1059"/>
        <p:cNvGrpSpPr/>
        <p:nvPr/>
      </p:nvGrpSpPr>
      <p:grpSpPr>
        <a:xfrm>
          <a:off x="0" y="0"/>
          <a:ext cx="0" cy="0"/>
          <a:chOff x="0" y="0"/>
          <a:chExt cx="0" cy="0"/>
        </a:xfrm>
      </p:grpSpPr>
      <p:sp>
        <p:nvSpPr>
          <p:cNvPr id="1060" name="Google Shape;1060;p6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Fourier Transform</a:t>
            </a:r>
            <a:endParaRPr/>
          </a:p>
        </p:txBody>
      </p:sp>
      <p:sp>
        <p:nvSpPr>
          <p:cNvPr id="1061" name="Google Shape;1061;p64"/>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Stores the amplitude and phase at each frequency:</a:t>
            </a:r>
            <a:endParaRPr/>
          </a:p>
          <a:p>
            <a:pPr indent="-285750" lvl="1" marL="742950" rtl="0" algn="l">
              <a:spcBef>
                <a:spcPts val="400"/>
              </a:spcBef>
              <a:spcAft>
                <a:spcPts val="0"/>
              </a:spcAft>
              <a:buClr>
                <a:schemeClr val="dk1"/>
              </a:buClr>
              <a:buSzPts val="2000"/>
              <a:buChar char="–"/>
            </a:pPr>
            <a:r>
              <a:rPr lang="en-US" sz="2000"/>
              <a:t>For mathematical convenience, this is often notated in terms of real and complex numbers</a:t>
            </a:r>
            <a:endParaRPr/>
          </a:p>
          <a:p>
            <a:pPr indent="-285750" lvl="1" marL="742950" rtl="0" algn="l">
              <a:spcBef>
                <a:spcPts val="400"/>
              </a:spcBef>
              <a:spcAft>
                <a:spcPts val="0"/>
              </a:spcAft>
              <a:buClr>
                <a:schemeClr val="dk1"/>
              </a:buClr>
              <a:buSzPts val="2000"/>
              <a:buChar char="–"/>
            </a:pPr>
            <a:r>
              <a:rPr lang="en-US" sz="2000"/>
              <a:t>Related by Euler’s formula</a:t>
            </a:r>
            <a:endParaRPr/>
          </a:p>
          <a:p>
            <a:pPr indent="-158750" lvl="1" marL="742950" rtl="0" algn="l">
              <a:spcBef>
                <a:spcPts val="400"/>
              </a:spcBef>
              <a:spcAft>
                <a:spcPts val="0"/>
              </a:spcAft>
              <a:buClr>
                <a:schemeClr val="dk1"/>
              </a:buClr>
              <a:buSzPts val="2000"/>
              <a:buNone/>
            </a:pPr>
            <a:r>
              <a:t/>
            </a:r>
            <a:endParaRPr sz="2000"/>
          </a:p>
          <a:p>
            <a:pPr indent="-158750" lvl="1" marL="742950" rtl="0" algn="l">
              <a:spcBef>
                <a:spcPts val="400"/>
              </a:spcBef>
              <a:spcAft>
                <a:spcPts val="0"/>
              </a:spcAft>
              <a:buClr>
                <a:schemeClr val="dk1"/>
              </a:buClr>
              <a:buSzPts val="2000"/>
              <a:buNone/>
            </a:pPr>
            <a:r>
              <a:t/>
            </a:r>
            <a:endParaRPr sz="20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p:txBody>
      </p:sp>
      <p:sp>
        <p:nvSpPr>
          <p:cNvPr id="1062" name="Google Shape;1062;p64"/>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7" name="Shape 1067"/>
        <p:cNvGrpSpPr/>
        <p:nvPr/>
      </p:nvGrpSpPr>
      <p:grpSpPr>
        <a:xfrm>
          <a:off x="0" y="0"/>
          <a:ext cx="0" cy="0"/>
          <a:chOff x="0" y="0"/>
          <a:chExt cx="0" cy="0"/>
        </a:xfrm>
      </p:grpSpPr>
      <p:sp>
        <p:nvSpPr>
          <p:cNvPr id="1068" name="Google Shape;1068;p6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Amplitude / Phase</a:t>
            </a:r>
            <a:endParaRPr/>
          </a:p>
        </p:txBody>
      </p:sp>
      <p:sp>
        <p:nvSpPr>
          <p:cNvPr id="1069" name="Google Shape;1069;p65"/>
          <p:cNvSpPr txBox="1"/>
          <p:nvPr>
            <p:ph idx="1" type="body"/>
          </p:nvPr>
        </p:nvSpPr>
        <p:spPr>
          <a:xfrm>
            <a:off x="457200" y="990600"/>
            <a:ext cx="8229600" cy="5638800"/>
          </a:xfrm>
          <a:prstGeom prst="rect">
            <a:avLst/>
          </a:prstGeom>
          <a:noFill/>
          <a:ln>
            <a:noFill/>
          </a:ln>
        </p:spPr>
        <p:txBody>
          <a:bodyPr anchorCtr="0" anchor="t" bIns="45700" lIns="91425" spcFirstLastPara="1" rIns="91425" wrap="square" tIns="45700">
            <a:normAutofit fontScale="92500" lnSpcReduction="10000"/>
          </a:bodyPr>
          <a:lstStyle/>
          <a:p>
            <a:pPr indent="-154940" lvl="0" marL="342900" rtl="0" algn="l">
              <a:spcBef>
                <a:spcPts val="0"/>
              </a:spcBef>
              <a:spcAft>
                <a:spcPts val="0"/>
              </a:spcAft>
              <a:buClr>
                <a:schemeClr val="dk1"/>
              </a:buClr>
              <a:buSzPct val="100000"/>
              <a:buNone/>
            </a:pPr>
            <a:r>
              <a:t/>
            </a:r>
            <a:endParaRPr/>
          </a:p>
          <a:p>
            <a:pPr indent="-154940" lvl="0" marL="342900" rtl="0" algn="l">
              <a:spcBef>
                <a:spcPts val="592"/>
              </a:spcBef>
              <a:spcAft>
                <a:spcPts val="0"/>
              </a:spcAft>
              <a:buClr>
                <a:schemeClr val="dk1"/>
              </a:buClr>
              <a:buSzPct val="100000"/>
              <a:buNone/>
            </a:pPr>
            <a:r>
              <a:t/>
            </a:r>
            <a:endParaRPr/>
          </a:p>
          <a:p>
            <a:pPr indent="-154940" lvl="0" marL="342900" rtl="0" algn="l">
              <a:spcBef>
                <a:spcPts val="592"/>
              </a:spcBef>
              <a:spcAft>
                <a:spcPts val="0"/>
              </a:spcAft>
              <a:buClr>
                <a:schemeClr val="dk1"/>
              </a:buClr>
              <a:buSzPct val="100000"/>
              <a:buNone/>
            </a:pPr>
            <a:r>
              <a:t/>
            </a:r>
            <a:endParaRPr/>
          </a:p>
          <a:p>
            <a:pPr indent="-154940" lvl="0" marL="342900" rtl="0" algn="l">
              <a:spcBef>
                <a:spcPts val="592"/>
              </a:spcBef>
              <a:spcAft>
                <a:spcPts val="0"/>
              </a:spcAft>
              <a:buClr>
                <a:schemeClr val="dk1"/>
              </a:buClr>
              <a:buSzPct val="100000"/>
              <a:buNone/>
            </a:pPr>
            <a:r>
              <a:t/>
            </a:r>
            <a:endParaRPr/>
          </a:p>
          <a:p>
            <a:pPr indent="-154940" lvl="0" marL="342900" rtl="0" algn="l">
              <a:spcBef>
                <a:spcPts val="592"/>
              </a:spcBef>
              <a:spcAft>
                <a:spcPts val="0"/>
              </a:spcAft>
              <a:buClr>
                <a:schemeClr val="dk1"/>
              </a:buClr>
              <a:buSzPct val="100000"/>
              <a:buNone/>
            </a:pPr>
            <a:r>
              <a:t/>
            </a:r>
            <a:endParaRPr/>
          </a:p>
          <a:p>
            <a:pPr indent="-342900" lvl="0" marL="342900" rtl="0" algn="l">
              <a:spcBef>
                <a:spcPts val="592"/>
              </a:spcBef>
              <a:spcAft>
                <a:spcPts val="0"/>
              </a:spcAft>
              <a:buClr>
                <a:schemeClr val="dk1"/>
              </a:buClr>
              <a:buSzPct val="100000"/>
              <a:buChar char="•"/>
            </a:pPr>
            <a:r>
              <a:rPr lang="en-US"/>
              <a:t>Amplitude tells you “how much”</a:t>
            </a:r>
            <a:endParaRPr/>
          </a:p>
          <a:p>
            <a:pPr indent="-342900" lvl="0" marL="342900" rtl="0" algn="l">
              <a:spcBef>
                <a:spcPts val="592"/>
              </a:spcBef>
              <a:spcAft>
                <a:spcPts val="0"/>
              </a:spcAft>
              <a:buClr>
                <a:schemeClr val="dk1"/>
              </a:buClr>
              <a:buSzPct val="100000"/>
              <a:buChar char="•"/>
            </a:pPr>
            <a:r>
              <a:rPr lang="en-US"/>
              <a:t>Phase tells you “where”</a:t>
            </a:r>
            <a:endParaRPr/>
          </a:p>
          <a:p>
            <a:pPr indent="-154940" lvl="0" marL="342900" rtl="0" algn="l">
              <a:spcBef>
                <a:spcPts val="592"/>
              </a:spcBef>
              <a:spcAft>
                <a:spcPts val="0"/>
              </a:spcAft>
              <a:buClr>
                <a:schemeClr val="dk1"/>
              </a:buClr>
              <a:buSzPct val="100000"/>
              <a:buNone/>
            </a:pPr>
            <a:r>
              <a:t/>
            </a:r>
            <a:endParaRPr/>
          </a:p>
          <a:p>
            <a:pPr indent="-342900" lvl="0" marL="342900" rtl="0" algn="l">
              <a:spcBef>
                <a:spcPts val="592"/>
              </a:spcBef>
              <a:spcAft>
                <a:spcPts val="0"/>
              </a:spcAft>
              <a:buClr>
                <a:schemeClr val="dk1"/>
              </a:buClr>
              <a:buSzPct val="100000"/>
              <a:buChar char="•"/>
            </a:pPr>
            <a:r>
              <a:rPr lang="en-US"/>
              <a:t>Translate the image? </a:t>
            </a:r>
            <a:endParaRPr/>
          </a:p>
          <a:p>
            <a:pPr indent="-285750" lvl="1" marL="742950" rtl="0" algn="l">
              <a:spcBef>
                <a:spcPts val="518"/>
              </a:spcBef>
              <a:spcAft>
                <a:spcPts val="0"/>
              </a:spcAft>
              <a:buClr>
                <a:schemeClr val="dk1"/>
              </a:buClr>
              <a:buSzPct val="100000"/>
              <a:buChar char="–"/>
            </a:pPr>
            <a:r>
              <a:rPr lang="en-US"/>
              <a:t>Amplitude unchanged </a:t>
            </a:r>
            <a:endParaRPr/>
          </a:p>
          <a:p>
            <a:pPr indent="-285750" lvl="1" marL="742950" rtl="0" algn="l">
              <a:spcBef>
                <a:spcPts val="518"/>
              </a:spcBef>
              <a:spcAft>
                <a:spcPts val="0"/>
              </a:spcAft>
              <a:buClr>
                <a:schemeClr val="dk1"/>
              </a:buClr>
              <a:buSzPct val="100000"/>
              <a:buChar char="–"/>
            </a:pPr>
            <a:r>
              <a:rPr lang="en-US"/>
              <a:t>Adds a constant to the phase.</a:t>
            </a:r>
            <a:endParaRPr/>
          </a:p>
        </p:txBody>
      </p:sp>
      <p:pic>
        <p:nvPicPr>
          <p:cNvPr id="1070" name="Google Shape;1070;p65"/>
          <p:cNvPicPr preferRelativeResize="0"/>
          <p:nvPr/>
        </p:nvPicPr>
        <p:blipFill rotWithShape="1">
          <a:blip r:embed="rId3">
            <a:alphaModFix/>
          </a:blip>
          <a:srcRect b="0" l="0" r="0" t="0"/>
          <a:stretch/>
        </p:blipFill>
        <p:spPr>
          <a:xfrm>
            <a:off x="457200" y="838200"/>
            <a:ext cx="3810000" cy="2714625"/>
          </a:xfrm>
          <a:prstGeom prst="rect">
            <a:avLst/>
          </a:prstGeom>
          <a:noFill/>
          <a:ln>
            <a:noFill/>
          </a:ln>
        </p:spPr>
      </p:pic>
      <p:sp>
        <p:nvSpPr>
          <p:cNvPr id="1071" name="Google Shape;1071;p65"/>
          <p:cNvSpPr txBox="1"/>
          <p:nvPr/>
        </p:nvSpPr>
        <p:spPr>
          <a:xfrm>
            <a:off x="8476258" y="6218178"/>
            <a:ext cx="681597"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Morse</a:t>
            </a:r>
            <a:endParaRPr/>
          </a:p>
        </p:txBody>
      </p:sp>
      <p:sp>
        <p:nvSpPr>
          <p:cNvPr id="1072" name="Google Shape;1072;p65"/>
          <p:cNvSpPr txBox="1"/>
          <p:nvPr/>
        </p:nvSpPr>
        <p:spPr>
          <a:xfrm>
            <a:off x="6619748" y="6494760"/>
            <a:ext cx="274320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dk1"/>
                </a:solidFill>
                <a:latin typeface="Arial"/>
                <a:ea typeface="Arial"/>
                <a:cs typeface="Arial"/>
                <a:sym typeface="Arial"/>
              </a:rPr>
              <a:t>[</a:t>
            </a:r>
            <a:r>
              <a:rPr lang="en-US" sz="1600" u="sng">
                <a:solidFill>
                  <a:schemeClr val="dk1"/>
                </a:solidFill>
                <a:latin typeface="Arial"/>
                <a:ea typeface="Arial"/>
                <a:cs typeface="Arial"/>
                <a:sym typeface="Arial"/>
                <a:hlinkClick r:id="rId4">
                  <a:extLst>
                    <a:ext uri="{A12FA001-AC4F-418D-AE19-62706E023703}">
                      <ahyp:hlinkClr val="tx"/>
                    </a:ext>
                  </a:extLst>
                </a:hlinkClick>
              </a:rPr>
              <a:t>Peppergrower</a:t>
            </a:r>
            <a:r>
              <a:rPr lang="en-US" sz="1600">
                <a:solidFill>
                  <a:schemeClr val="dk1"/>
                </a:solidFill>
                <a:latin typeface="Arial"/>
                <a:ea typeface="Arial"/>
                <a:cs typeface="Arial"/>
                <a:sym typeface="Arial"/>
              </a:rPr>
              <a:t>; Wikipedia]</a:t>
            </a:r>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76" name="Shape 1076"/>
        <p:cNvGrpSpPr/>
        <p:nvPr/>
      </p:nvGrpSpPr>
      <p:grpSpPr>
        <a:xfrm>
          <a:off x="0" y="0"/>
          <a:ext cx="0" cy="0"/>
          <a:chOff x="0" y="0"/>
          <a:chExt cx="0" cy="0"/>
        </a:xfrm>
      </p:grpSpPr>
      <p:sp>
        <p:nvSpPr>
          <p:cNvPr id="1077" name="Google Shape;1077;p6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What about phase?</a:t>
            </a:r>
            <a:endParaRPr/>
          </a:p>
        </p:txBody>
      </p:sp>
      <p:pic>
        <p:nvPicPr>
          <p:cNvPr id="1078" name="Google Shape;1078;p66"/>
          <p:cNvPicPr preferRelativeResize="0"/>
          <p:nvPr/>
        </p:nvPicPr>
        <p:blipFill rotWithShape="1">
          <a:blip r:embed="rId3">
            <a:alphaModFix/>
          </a:blip>
          <a:srcRect b="0" l="0" r="0" t="0"/>
          <a:stretch/>
        </p:blipFill>
        <p:spPr>
          <a:xfrm>
            <a:off x="1914525" y="1219200"/>
            <a:ext cx="5314950" cy="5333842"/>
          </a:xfrm>
          <a:prstGeom prst="rect">
            <a:avLst/>
          </a:prstGeom>
          <a:noFill/>
          <a:ln>
            <a:noFill/>
          </a:ln>
        </p:spPr>
      </p:pic>
      <p:sp>
        <p:nvSpPr>
          <p:cNvPr id="1079" name="Google Shape;1079;p66"/>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3" name="Shape 1083"/>
        <p:cNvGrpSpPr/>
        <p:nvPr/>
      </p:nvGrpSpPr>
      <p:grpSpPr>
        <a:xfrm>
          <a:off x="0" y="0"/>
          <a:ext cx="0" cy="0"/>
          <a:chOff x="0" y="0"/>
          <a:chExt cx="0" cy="0"/>
        </a:xfrm>
      </p:grpSpPr>
      <p:sp>
        <p:nvSpPr>
          <p:cNvPr id="1084" name="Google Shape;1084;p6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What about phase?</a:t>
            </a:r>
            <a:endParaRPr/>
          </a:p>
        </p:txBody>
      </p:sp>
      <p:pic>
        <p:nvPicPr>
          <p:cNvPr id="1085" name="Google Shape;1085;p67"/>
          <p:cNvPicPr preferRelativeResize="0"/>
          <p:nvPr/>
        </p:nvPicPr>
        <p:blipFill rotWithShape="1">
          <a:blip r:embed="rId3">
            <a:alphaModFix/>
          </a:blip>
          <a:srcRect b="0" l="0" r="0" t="0"/>
          <a:stretch/>
        </p:blipFill>
        <p:spPr>
          <a:xfrm>
            <a:off x="157612" y="1706563"/>
            <a:ext cx="4414388" cy="4419600"/>
          </a:xfrm>
          <a:prstGeom prst="rect">
            <a:avLst/>
          </a:prstGeom>
          <a:noFill/>
          <a:ln>
            <a:noFill/>
          </a:ln>
        </p:spPr>
      </p:pic>
      <p:pic>
        <p:nvPicPr>
          <p:cNvPr id="1086" name="Google Shape;1086;p67"/>
          <p:cNvPicPr preferRelativeResize="0"/>
          <p:nvPr/>
        </p:nvPicPr>
        <p:blipFill rotWithShape="1">
          <a:blip r:embed="rId4">
            <a:alphaModFix/>
          </a:blip>
          <a:srcRect b="0" l="0" r="0" t="0"/>
          <a:stretch/>
        </p:blipFill>
        <p:spPr>
          <a:xfrm>
            <a:off x="4572000" y="1706563"/>
            <a:ext cx="4414388" cy="4430042"/>
          </a:xfrm>
          <a:prstGeom prst="rect">
            <a:avLst/>
          </a:prstGeom>
          <a:noFill/>
          <a:ln>
            <a:noFill/>
          </a:ln>
        </p:spPr>
      </p:pic>
      <p:sp>
        <p:nvSpPr>
          <p:cNvPr id="1087" name="Google Shape;1087;p67"/>
          <p:cNvSpPr txBox="1"/>
          <p:nvPr/>
        </p:nvSpPr>
        <p:spPr>
          <a:xfrm>
            <a:off x="157612" y="1219200"/>
            <a:ext cx="31189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Amplitude</a:t>
            </a:r>
            <a:endParaRPr/>
          </a:p>
        </p:txBody>
      </p:sp>
      <p:sp>
        <p:nvSpPr>
          <p:cNvPr id="1088" name="Google Shape;1088;p67"/>
          <p:cNvSpPr txBox="1"/>
          <p:nvPr/>
        </p:nvSpPr>
        <p:spPr>
          <a:xfrm>
            <a:off x="4572000" y="1219200"/>
            <a:ext cx="31189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Phase</a:t>
            </a:r>
            <a:endParaRPr/>
          </a:p>
        </p:txBody>
      </p:sp>
      <p:sp>
        <p:nvSpPr>
          <p:cNvPr id="1089" name="Google Shape;1089;p67"/>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3" name="Shape 1093"/>
        <p:cNvGrpSpPr/>
        <p:nvPr/>
      </p:nvGrpSpPr>
      <p:grpSpPr>
        <a:xfrm>
          <a:off x="0" y="0"/>
          <a:ext cx="0" cy="0"/>
          <a:chOff x="0" y="0"/>
          <a:chExt cx="0" cy="0"/>
        </a:xfrm>
      </p:grpSpPr>
      <p:sp>
        <p:nvSpPr>
          <p:cNvPr id="1094" name="Google Shape;1094;p6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What about phase?</a:t>
            </a:r>
            <a:endParaRPr/>
          </a:p>
        </p:txBody>
      </p:sp>
      <p:pic>
        <p:nvPicPr>
          <p:cNvPr id="1095" name="Google Shape;1095;p68"/>
          <p:cNvPicPr preferRelativeResize="0"/>
          <p:nvPr/>
        </p:nvPicPr>
        <p:blipFill rotWithShape="1">
          <a:blip r:embed="rId3">
            <a:alphaModFix/>
          </a:blip>
          <a:srcRect b="0" l="0" r="0" t="0"/>
          <a:stretch/>
        </p:blipFill>
        <p:spPr>
          <a:xfrm>
            <a:off x="1987310" y="1051243"/>
            <a:ext cx="5169379" cy="5181600"/>
          </a:xfrm>
          <a:prstGeom prst="rect">
            <a:avLst/>
          </a:prstGeom>
          <a:noFill/>
          <a:ln>
            <a:noFill/>
          </a:ln>
        </p:spPr>
      </p:pic>
      <p:sp>
        <p:nvSpPr>
          <p:cNvPr id="1096" name="Google Shape;1096;p68"/>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00" name="Shape 1100"/>
        <p:cNvGrpSpPr/>
        <p:nvPr/>
      </p:nvGrpSpPr>
      <p:grpSpPr>
        <a:xfrm>
          <a:off x="0" y="0"/>
          <a:ext cx="0" cy="0"/>
          <a:chOff x="0" y="0"/>
          <a:chExt cx="0" cy="0"/>
        </a:xfrm>
      </p:grpSpPr>
      <p:sp>
        <p:nvSpPr>
          <p:cNvPr id="1101" name="Google Shape;1101;p6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What about phase?</a:t>
            </a:r>
            <a:endParaRPr/>
          </a:p>
        </p:txBody>
      </p:sp>
      <p:pic>
        <p:nvPicPr>
          <p:cNvPr id="1102" name="Google Shape;1102;p69"/>
          <p:cNvPicPr preferRelativeResize="0"/>
          <p:nvPr/>
        </p:nvPicPr>
        <p:blipFill rotWithShape="1">
          <a:blip r:embed="rId3">
            <a:alphaModFix/>
          </a:blip>
          <a:srcRect b="0" l="0" r="0" t="0"/>
          <a:stretch/>
        </p:blipFill>
        <p:spPr>
          <a:xfrm>
            <a:off x="87027" y="1620618"/>
            <a:ext cx="4515453" cy="4520784"/>
          </a:xfrm>
          <a:prstGeom prst="rect">
            <a:avLst/>
          </a:prstGeom>
          <a:noFill/>
          <a:ln>
            <a:noFill/>
          </a:ln>
        </p:spPr>
      </p:pic>
      <p:pic>
        <p:nvPicPr>
          <p:cNvPr id="1103" name="Google Shape;1103;p69"/>
          <p:cNvPicPr preferRelativeResize="0"/>
          <p:nvPr/>
        </p:nvPicPr>
        <p:blipFill rotWithShape="1">
          <a:blip r:embed="rId4">
            <a:alphaModFix/>
          </a:blip>
          <a:srcRect b="0" l="0" r="0" t="0"/>
          <a:stretch/>
        </p:blipFill>
        <p:spPr>
          <a:xfrm>
            <a:off x="4602480" y="1620617"/>
            <a:ext cx="4520785" cy="4520785"/>
          </a:xfrm>
          <a:prstGeom prst="rect">
            <a:avLst/>
          </a:prstGeom>
          <a:noFill/>
          <a:ln>
            <a:noFill/>
          </a:ln>
        </p:spPr>
      </p:pic>
      <p:sp>
        <p:nvSpPr>
          <p:cNvPr id="1104" name="Google Shape;1104;p69"/>
          <p:cNvSpPr txBox="1"/>
          <p:nvPr/>
        </p:nvSpPr>
        <p:spPr>
          <a:xfrm>
            <a:off x="157612" y="1219200"/>
            <a:ext cx="31189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Amplitude</a:t>
            </a:r>
            <a:endParaRPr/>
          </a:p>
        </p:txBody>
      </p:sp>
      <p:sp>
        <p:nvSpPr>
          <p:cNvPr id="1105" name="Google Shape;1105;p69"/>
          <p:cNvSpPr txBox="1"/>
          <p:nvPr/>
        </p:nvSpPr>
        <p:spPr>
          <a:xfrm>
            <a:off x="4572000" y="1219200"/>
            <a:ext cx="311898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Phase</a:t>
            </a:r>
            <a:endParaRPr/>
          </a:p>
        </p:txBody>
      </p:sp>
      <p:sp>
        <p:nvSpPr>
          <p:cNvPr id="1106" name="Google Shape;1106;p69"/>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1" name="Shape 1111"/>
        <p:cNvGrpSpPr/>
        <p:nvPr/>
      </p:nvGrpSpPr>
      <p:grpSpPr>
        <a:xfrm>
          <a:off x="0" y="0"/>
          <a:ext cx="0" cy="0"/>
          <a:chOff x="0" y="0"/>
          <a:chExt cx="0" cy="0"/>
        </a:xfrm>
      </p:grpSpPr>
      <p:sp>
        <p:nvSpPr>
          <p:cNvPr id="1112" name="Google Shape;1112;p7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John Brayer, Uni. New Mexico</a:t>
            </a:r>
            <a:endParaRPr/>
          </a:p>
        </p:txBody>
      </p:sp>
      <p:sp>
        <p:nvSpPr>
          <p:cNvPr id="1113" name="Google Shape;1113;p7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“We generally do not display PHASE images because most people who see them shortly thereafter succumb to hallucinogenics or end up in a Tibetan monastery.”</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560"/>
              </a:spcBef>
              <a:spcAft>
                <a:spcPts val="0"/>
              </a:spcAft>
              <a:buClr>
                <a:schemeClr val="dk1"/>
              </a:buClr>
              <a:buSzPts val="2800"/>
              <a:buChar char="•"/>
            </a:pPr>
            <a:r>
              <a:rPr lang="en-US" sz="2800"/>
              <a:t>https://www.cs.unm.edu/~brayer/vision/fourier.html</a:t>
            </a:r>
            <a:endParaRPr/>
          </a:p>
          <a:p>
            <a:pPr indent="-139700" lvl="0" marL="342900" rtl="0" algn="l">
              <a:spcBef>
                <a:spcPts val="640"/>
              </a:spcBef>
              <a:spcAft>
                <a:spcPts val="0"/>
              </a:spcAft>
              <a:buClr>
                <a:schemeClr val="dk1"/>
              </a:buClr>
              <a:buSzPts val="3200"/>
              <a:buNone/>
            </a:pPr>
            <a:r>
              <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7" name="Shape 1117"/>
        <p:cNvGrpSpPr/>
        <p:nvPr/>
      </p:nvGrpSpPr>
      <p:grpSpPr>
        <a:xfrm>
          <a:off x="0" y="0"/>
          <a:ext cx="0" cy="0"/>
          <a:chOff x="0" y="0"/>
          <a:chExt cx="0" cy="0"/>
        </a:xfrm>
      </p:grpSpPr>
      <p:sp>
        <p:nvSpPr>
          <p:cNvPr id="1118" name="Google Shape;1118;p7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Think-Pair-Share</a:t>
            </a:r>
            <a:endParaRPr/>
          </a:p>
        </p:txBody>
      </p:sp>
      <p:sp>
        <p:nvSpPr>
          <p:cNvPr id="1119" name="Google Shape;1119;p71"/>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In Fourier space, where is more of the information that we see in the visual world?</a:t>
            </a:r>
            <a:endParaRPr/>
          </a:p>
          <a:p>
            <a:pPr indent="-285750" lvl="1" marL="742950" rtl="0" algn="l">
              <a:spcBef>
                <a:spcPts val="560"/>
              </a:spcBef>
              <a:spcAft>
                <a:spcPts val="0"/>
              </a:spcAft>
              <a:buClr>
                <a:schemeClr val="dk1"/>
              </a:buClr>
              <a:buSzPts val="2800"/>
              <a:buChar char="–"/>
            </a:pPr>
            <a:r>
              <a:rPr lang="en-US"/>
              <a:t>Amplitude</a:t>
            </a:r>
            <a:endParaRPr/>
          </a:p>
          <a:p>
            <a:pPr indent="-285750" lvl="1" marL="742950" rtl="0" algn="l">
              <a:spcBef>
                <a:spcPts val="560"/>
              </a:spcBef>
              <a:spcAft>
                <a:spcPts val="0"/>
              </a:spcAft>
              <a:buClr>
                <a:schemeClr val="dk1"/>
              </a:buClr>
              <a:buSzPts val="2800"/>
              <a:buChar char="–"/>
            </a:pPr>
            <a:r>
              <a:rPr lang="en-US"/>
              <a:t>Phase</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3" name="Shape 1123"/>
        <p:cNvGrpSpPr/>
        <p:nvPr/>
      </p:nvGrpSpPr>
      <p:grpSpPr>
        <a:xfrm>
          <a:off x="0" y="0"/>
          <a:ext cx="0" cy="0"/>
          <a:chOff x="0" y="0"/>
          <a:chExt cx="0" cy="0"/>
        </a:xfrm>
      </p:grpSpPr>
      <p:sp>
        <p:nvSpPr>
          <p:cNvPr id="1124" name="Google Shape;1124;p7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Cheebra</a:t>
            </a:r>
            <a:endParaRPr/>
          </a:p>
        </p:txBody>
      </p:sp>
      <p:pic>
        <p:nvPicPr>
          <p:cNvPr id="1125" name="Google Shape;1125;p72"/>
          <p:cNvPicPr preferRelativeResize="0"/>
          <p:nvPr/>
        </p:nvPicPr>
        <p:blipFill rotWithShape="1">
          <a:blip r:embed="rId3">
            <a:alphaModFix/>
          </a:blip>
          <a:srcRect b="0" l="0" r="0" t="0"/>
          <a:stretch/>
        </p:blipFill>
        <p:spPr>
          <a:xfrm>
            <a:off x="86394" y="1575889"/>
            <a:ext cx="4465114" cy="4486275"/>
          </a:xfrm>
          <a:prstGeom prst="rect">
            <a:avLst/>
          </a:prstGeom>
          <a:noFill/>
          <a:ln>
            <a:noFill/>
          </a:ln>
        </p:spPr>
      </p:pic>
      <p:pic>
        <p:nvPicPr>
          <p:cNvPr id="1126" name="Google Shape;1126;p72"/>
          <p:cNvPicPr preferRelativeResize="0"/>
          <p:nvPr/>
        </p:nvPicPr>
        <p:blipFill rotWithShape="1">
          <a:blip r:embed="rId4">
            <a:alphaModFix/>
          </a:blip>
          <a:srcRect b="0" l="0" r="0" t="0"/>
          <a:stretch/>
        </p:blipFill>
        <p:spPr>
          <a:xfrm>
            <a:off x="4572000" y="1575890"/>
            <a:ext cx="4470366" cy="4486275"/>
          </a:xfrm>
          <a:prstGeom prst="rect">
            <a:avLst/>
          </a:prstGeom>
          <a:noFill/>
          <a:ln>
            <a:noFill/>
          </a:ln>
        </p:spPr>
      </p:pic>
      <p:sp>
        <p:nvSpPr>
          <p:cNvPr id="1127" name="Google Shape;1127;p72"/>
          <p:cNvSpPr txBox="1"/>
          <p:nvPr/>
        </p:nvSpPr>
        <p:spPr>
          <a:xfrm>
            <a:off x="86394" y="1066800"/>
            <a:ext cx="433320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Zebra phase, cheetah amplitude</a:t>
            </a:r>
            <a:endParaRPr/>
          </a:p>
        </p:txBody>
      </p:sp>
      <p:sp>
        <p:nvSpPr>
          <p:cNvPr id="1128" name="Google Shape;1128;p72"/>
          <p:cNvSpPr txBox="1"/>
          <p:nvPr/>
        </p:nvSpPr>
        <p:spPr>
          <a:xfrm>
            <a:off x="4587240" y="1060478"/>
            <a:ext cx="433320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Cheetah phase, zebra amplitude</a:t>
            </a:r>
            <a:endParaRPr/>
          </a:p>
        </p:txBody>
      </p:sp>
      <p:sp>
        <p:nvSpPr>
          <p:cNvPr id="1129" name="Google Shape;1129;p72"/>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4" name="Shape 1134"/>
        <p:cNvGrpSpPr/>
        <p:nvPr/>
      </p:nvGrpSpPr>
      <p:grpSpPr>
        <a:xfrm>
          <a:off x="0" y="0"/>
          <a:ext cx="0" cy="0"/>
          <a:chOff x="0" y="0"/>
          <a:chExt cx="0" cy="0"/>
        </a:xfrm>
      </p:grpSpPr>
      <p:sp>
        <p:nvSpPr>
          <p:cNvPr id="1135" name="Google Shape;1135;p7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Hybrid Images</a:t>
            </a:r>
            <a:endParaRPr/>
          </a:p>
        </p:txBody>
      </p:sp>
      <p:sp>
        <p:nvSpPr>
          <p:cNvPr id="1136" name="Google Shape;1136;p73"/>
          <p:cNvSpPr txBox="1"/>
          <p:nvPr>
            <p:ph idx="1" type="body"/>
          </p:nvPr>
        </p:nvSpPr>
        <p:spPr>
          <a:xfrm>
            <a:off x="533400" y="5791200"/>
            <a:ext cx="7772400" cy="914400"/>
          </a:xfrm>
          <a:prstGeom prst="rect">
            <a:avLst/>
          </a:prstGeom>
          <a:noFill/>
          <a:ln>
            <a:noFill/>
          </a:ln>
        </p:spPr>
        <p:txBody>
          <a:bodyPr anchorCtr="0" anchor="t" bIns="45700" lIns="91425" spcFirstLastPara="1" rIns="91425" wrap="square" tIns="45700">
            <a:normAutofit fontScale="92500" lnSpcReduction="10000"/>
          </a:bodyPr>
          <a:lstStyle/>
          <a:p>
            <a:pPr indent="0" lvl="0" marL="0" rtl="0" algn="ctr">
              <a:spcBef>
                <a:spcPts val="0"/>
              </a:spcBef>
              <a:spcAft>
                <a:spcPts val="0"/>
              </a:spcAft>
              <a:buClr>
                <a:schemeClr val="dk1"/>
              </a:buClr>
              <a:buSzPct val="100000"/>
              <a:buNone/>
            </a:pPr>
            <a:r>
              <a:rPr lang="en-US"/>
              <a:t>A. Oliva, A. Torralba, P.G. Schyns, </a:t>
            </a:r>
            <a:br>
              <a:rPr lang="en-US"/>
            </a:br>
            <a:r>
              <a:rPr lang="en-US" u="sng">
                <a:solidFill>
                  <a:schemeClr val="hlink"/>
                </a:solidFill>
                <a:hlinkClick r:id="rId3"/>
              </a:rPr>
              <a:t>“Hybrid Images,”</a:t>
            </a:r>
            <a:r>
              <a:rPr lang="en-US"/>
              <a:t> SIGGRAPH 2006</a:t>
            </a:r>
            <a:endParaRPr/>
          </a:p>
        </p:txBody>
      </p:sp>
      <p:pic>
        <p:nvPicPr>
          <p:cNvPr id="1137" name="Google Shape;1137;p73"/>
          <p:cNvPicPr preferRelativeResize="0"/>
          <p:nvPr/>
        </p:nvPicPr>
        <p:blipFill rotWithShape="1">
          <a:blip r:embed="rId4">
            <a:alphaModFix/>
          </a:blip>
          <a:srcRect b="0" l="0" r="0" t="0"/>
          <a:stretch/>
        </p:blipFill>
        <p:spPr>
          <a:xfrm>
            <a:off x="76200" y="1957388"/>
            <a:ext cx="8991600" cy="2943225"/>
          </a:xfrm>
          <a:prstGeom prst="rect">
            <a:avLst/>
          </a:prstGeom>
          <a:noFill/>
          <a:ln>
            <a:noFill/>
          </a:ln>
        </p:spPr>
      </p:pic>
      <p:sp>
        <p:nvSpPr>
          <p:cNvPr id="1138" name="Google Shape;1138;p73"/>
          <p:cNvSpPr txBox="1"/>
          <p:nvPr/>
        </p:nvSpPr>
        <p:spPr>
          <a:xfrm>
            <a:off x="8550568" y="0"/>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2" name="Shape 1142"/>
        <p:cNvGrpSpPr/>
        <p:nvPr/>
      </p:nvGrpSpPr>
      <p:grpSpPr>
        <a:xfrm>
          <a:off x="0" y="0"/>
          <a:ext cx="0" cy="0"/>
          <a:chOff x="0" y="0"/>
          <a:chExt cx="0" cy="0"/>
        </a:xfrm>
      </p:grpSpPr>
      <p:sp>
        <p:nvSpPr>
          <p:cNvPr id="1143" name="Google Shape;1143;p74"/>
          <p:cNvSpPr txBox="1"/>
          <p:nvPr>
            <p:ph idx="1" type="body"/>
          </p:nvPr>
        </p:nvSpPr>
        <p:spPr>
          <a:xfrm>
            <a:off x="381000" y="533400"/>
            <a:ext cx="8229600" cy="49831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17365D"/>
              </a:buClr>
              <a:buSzPts val="3200"/>
              <a:buFont typeface="Arial"/>
              <a:buNone/>
            </a:pPr>
            <a:r>
              <a:rPr b="1" lang="en-US">
                <a:solidFill>
                  <a:srgbClr val="17365D"/>
                </a:solidFill>
              </a:rPr>
              <a:t>Why do we get different, distance-dependent interpretations of hybrid images?</a:t>
            </a:r>
            <a:endParaRPr/>
          </a:p>
        </p:txBody>
      </p:sp>
      <p:pic>
        <p:nvPicPr>
          <p:cNvPr descr="C:\Users\Hoiem\Documents\Classes\Computational Photography - Fall 2010\projects\hybrid\teaser.jpg" id="1144" name="Google Shape;1144;p74"/>
          <p:cNvPicPr preferRelativeResize="0"/>
          <p:nvPr/>
        </p:nvPicPr>
        <p:blipFill rotWithShape="1">
          <a:blip r:embed="rId3">
            <a:alphaModFix/>
          </a:blip>
          <a:srcRect b="0" l="0" r="0" t="0"/>
          <a:stretch/>
        </p:blipFill>
        <p:spPr>
          <a:xfrm>
            <a:off x="381000" y="2133600"/>
            <a:ext cx="4108450" cy="4505325"/>
          </a:xfrm>
          <a:prstGeom prst="rect">
            <a:avLst/>
          </a:prstGeom>
          <a:noFill/>
          <a:ln>
            <a:noFill/>
          </a:ln>
        </p:spPr>
      </p:pic>
      <p:pic>
        <p:nvPicPr>
          <p:cNvPr descr="C:\Users\Hoiem\Documents\Classes\Computational Photography - Fall 2010\projects\hybrid\teaser.jpg" id="1145" name="Google Shape;1145;p74"/>
          <p:cNvPicPr preferRelativeResize="0"/>
          <p:nvPr/>
        </p:nvPicPr>
        <p:blipFill rotWithShape="1">
          <a:blip r:embed="rId4">
            <a:alphaModFix/>
          </a:blip>
          <a:srcRect b="0" l="0" r="0" t="0"/>
          <a:stretch/>
        </p:blipFill>
        <p:spPr>
          <a:xfrm>
            <a:off x="6553200" y="1981200"/>
            <a:ext cx="1690688" cy="2057400"/>
          </a:xfrm>
          <a:prstGeom prst="rect">
            <a:avLst/>
          </a:prstGeom>
          <a:noFill/>
          <a:ln>
            <a:noFill/>
          </a:ln>
        </p:spPr>
      </p:pic>
      <p:pic>
        <p:nvPicPr>
          <p:cNvPr descr="C:\Users\Hoiem\Documents\Classes\Computational Photography - Fall 2010\projects\hybrid\teaser.jpg" id="1146" name="Google Shape;1146;p74"/>
          <p:cNvPicPr preferRelativeResize="0"/>
          <p:nvPr/>
        </p:nvPicPr>
        <p:blipFill rotWithShape="1">
          <a:blip r:embed="rId5">
            <a:alphaModFix/>
          </a:blip>
          <a:srcRect b="0" l="0" r="0" t="0"/>
          <a:stretch/>
        </p:blipFill>
        <p:spPr>
          <a:xfrm>
            <a:off x="6629400" y="4800600"/>
            <a:ext cx="1524000" cy="1655763"/>
          </a:xfrm>
          <a:prstGeom prst="rect">
            <a:avLst/>
          </a:prstGeom>
          <a:noFill/>
          <a:ln>
            <a:noFill/>
          </a:ln>
        </p:spPr>
      </p:pic>
      <p:sp>
        <p:nvSpPr>
          <p:cNvPr id="1147" name="Google Shape;1147;p74"/>
          <p:cNvSpPr txBox="1"/>
          <p:nvPr/>
        </p:nvSpPr>
        <p:spPr>
          <a:xfrm>
            <a:off x="5181600" y="3962400"/>
            <a:ext cx="434975" cy="5842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3200"/>
              <a:buFont typeface="Arial"/>
              <a:buNone/>
            </a:pPr>
            <a:r>
              <a:rPr b="1" lang="en-US" sz="3200">
                <a:solidFill>
                  <a:srgbClr val="000000"/>
                </a:solidFill>
                <a:latin typeface="Arial"/>
                <a:ea typeface="Arial"/>
                <a:cs typeface="Arial"/>
                <a:sym typeface="Arial"/>
              </a:rPr>
              <a:t>?</a:t>
            </a:r>
            <a:endParaRPr/>
          </a:p>
        </p:txBody>
      </p:sp>
      <p:cxnSp>
        <p:nvCxnSpPr>
          <p:cNvPr id="1148" name="Google Shape;1148;p74"/>
          <p:cNvCxnSpPr/>
          <p:nvPr/>
        </p:nvCxnSpPr>
        <p:spPr>
          <a:xfrm flipH="1" rot="10800000">
            <a:off x="4648200" y="3276600"/>
            <a:ext cx="1828800" cy="914400"/>
          </a:xfrm>
          <a:prstGeom prst="straightConnector1">
            <a:avLst/>
          </a:prstGeom>
          <a:noFill/>
          <a:ln cap="flat" cmpd="sng" w="38100">
            <a:solidFill>
              <a:schemeClr val="dk1"/>
            </a:solidFill>
            <a:prstDash val="solid"/>
            <a:round/>
            <a:headEnd len="sm" w="sm" type="none"/>
            <a:tailEnd len="med" w="med" type="stealth"/>
          </a:ln>
        </p:spPr>
      </p:cxnSp>
      <p:cxnSp>
        <p:nvCxnSpPr>
          <p:cNvPr id="1149" name="Google Shape;1149;p74"/>
          <p:cNvCxnSpPr/>
          <p:nvPr/>
        </p:nvCxnSpPr>
        <p:spPr>
          <a:xfrm>
            <a:off x="4648200" y="4343400"/>
            <a:ext cx="1905000" cy="838200"/>
          </a:xfrm>
          <a:prstGeom prst="straightConnector1">
            <a:avLst/>
          </a:prstGeom>
          <a:noFill/>
          <a:ln cap="flat" cmpd="sng" w="38100">
            <a:solidFill>
              <a:schemeClr val="dk1"/>
            </a:solidFill>
            <a:prstDash val="solid"/>
            <a:round/>
            <a:headEnd len="sm" w="sm" type="none"/>
            <a:tailEnd len="med" w="med" type="stealth"/>
          </a:ln>
        </p:spPr>
      </p:cxnSp>
      <p:sp>
        <p:nvSpPr>
          <p:cNvPr id="1150" name="Google Shape;1150;p74"/>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Slide: Hoiem</a:t>
            </a:r>
            <a:endParaRPr sz="1400">
              <a:solidFill>
                <a:srgbClr val="7F7F7F"/>
              </a:solidFill>
              <a:latin typeface="Arial"/>
              <a:ea typeface="Arial"/>
              <a:cs typeface="Arial"/>
              <a:sym typeface="Arial"/>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5" name="Shape 1155"/>
        <p:cNvGrpSpPr/>
        <p:nvPr/>
      </p:nvGrpSpPr>
      <p:grpSpPr>
        <a:xfrm>
          <a:off x="0" y="0"/>
          <a:ext cx="0" cy="0"/>
          <a:chOff x="0" y="0"/>
          <a:chExt cx="0" cy="0"/>
        </a:xfrm>
      </p:grpSpPr>
      <p:sp>
        <p:nvSpPr>
          <p:cNvPr id="1156" name="Google Shape;1156;p75"/>
          <p:cNvSpPr txBox="1"/>
          <p:nvPr>
            <p:ph idx="1" type="body"/>
          </p:nvPr>
        </p:nvSpPr>
        <p:spPr>
          <a:xfrm>
            <a:off x="533400" y="1126921"/>
            <a:ext cx="5283448" cy="778078"/>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100"/>
              <a:buNone/>
            </a:pPr>
            <a:r>
              <a:rPr lang="en-US" sz="2100"/>
              <a:t>Early visual processing in human perception </a:t>
            </a:r>
            <a:br>
              <a:rPr lang="en-US" sz="2100"/>
            </a:br>
            <a:r>
              <a:rPr lang="en-US" sz="2100"/>
              <a:t>filters for orientations and scales of frequency.</a:t>
            </a:r>
            <a:endParaRPr/>
          </a:p>
        </p:txBody>
      </p:sp>
      <p:pic>
        <p:nvPicPr>
          <p:cNvPr descr="http://www.mathworks.co.kr/matlabcentral/fx_files/23253/1/gabor.png" id="1157" name="Google Shape;1157;p75"/>
          <p:cNvPicPr preferRelativeResize="0"/>
          <p:nvPr/>
        </p:nvPicPr>
        <p:blipFill rotWithShape="1">
          <a:blip r:embed="rId3">
            <a:alphaModFix/>
          </a:blip>
          <a:srcRect b="0" l="0" r="0" t="0"/>
          <a:stretch/>
        </p:blipFill>
        <p:spPr>
          <a:xfrm>
            <a:off x="399585" y="1904999"/>
            <a:ext cx="8363415" cy="4268465"/>
          </a:xfrm>
          <a:prstGeom prst="rect">
            <a:avLst/>
          </a:prstGeom>
          <a:noFill/>
          <a:ln>
            <a:noFill/>
          </a:ln>
        </p:spPr>
      </p:pic>
      <p:sp>
        <p:nvSpPr>
          <p:cNvPr id="1158" name="Google Shape;1158;p7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Clues from Human Perception</a:t>
            </a:r>
            <a:endParaRPr/>
          </a:p>
        </p:txBody>
      </p:sp>
      <p:sp>
        <p:nvSpPr>
          <p:cNvPr id="1159" name="Google Shape;1159;p75"/>
          <p:cNvSpPr txBox="1"/>
          <p:nvPr/>
        </p:nvSpPr>
        <p:spPr>
          <a:xfrm>
            <a:off x="1331257" y="6198631"/>
            <a:ext cx="6467708"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Related to </a:t>
            </a:r>
            <a:r>
              <a:rPr i="1" lang="en-US" sz="1800">
                <a:solidFill>
                  <a:schemeClr val="dk1"/>
                </a:solidFill>
                <a:latin typeface="Arial"/>
                <a:ea typeface="Arial"/>
                <a:cs typeface="Arial"/>
                <a:sym typeface="Arial"/>
              </a:rPr>
              <a:t>Gabor filters: </a:t>
            </a:r>
            <a:r>
              <a:rPr lang="en-US" sz="1800">
                <a:solidFill>
                  <a:schemeClr val="dk1"/>
                </a:solidFill>
                <a:latin typeface="Arial"/>
                <a:ea typeface="Arial"/>
                <a:cs typeface="Arial"/>
                <a:sym typeface="Arial"/>
              </a:rPr>
              <a:t>sinusoids convolved with Gaussians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4" name="Shape 1164"/>
        <p:cNvGrpSpPr/>
        <p:nvPr/>
      </p:nvGrpSpPr>
      <p:grpSpPr>
        <a:xfrm>
          <a:off x="0" y="0"/>
          <a:ext cx="0" cy="0"/>
          <a:chOff x="0" y="0"/>
          <a:chExt cx="0" cy="0"/>
        </a:xfrm>
      </p:grpSpPr>
      <p:pic>
        <p:nvPicPr>
          <p:cNvPr descr="CSFchartPslide" id="1165" name="Google Shape;1165;p76"/>
          <p:cNvPicPr preferRelativeResize="0"/>
          <p:nvPr/>
        </p:nvPicPr>
        <p:blipFill rotWithShape="1">
          <a:blip r:embed="rId3">
            <a:alphaModFix/>
          </a:blip>
          <a:srcRect b="0" l="0" r="0" t="0"/>
          <a:stretch/>
        </p:blipFill>
        <p:spPr>
          <a:xfrm>
            <a:off x="1762125" y="1870075"/>
            <a:ext cx="5715000" cy="3810000"/>
          </a:xfrm>
          <a:prstGeom prst="rect">
            <a:avLst/>
          </a:prstGeom>
          <a:noFill/>
          <a:ln cap="flat" cmpd="sng" w="38100">
            <a:solidFill>
              <a:srgbClr val="000000"/>
            </a:solidFill>
            <a:prstDash val="solid"/>
            <a:miter lim="8000"/>
            <a:headEnd len="sm" w="sm" type="none"/>
            <a:tailEnd len="sm" w="sm" type="none"/>
          </a:ln>
        </p:spPr>
      </p:pic>
      <p:sp>
        <p:nvSpPr>
          <p:cNvPr id="1166" name="Google Shape;1166;p7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000">
                <a:solidFill>
                  <a:schemeClr val="dk1"/>
                </a:solidFill>
              </a:rPr>
              <a:t>Campbell-Robson contrast sensitivity curve</a:t>
            </a:r>
            <a:endParaRPr/>
          </a:p>
        </p:txBody>
      </p:sp>
      <p:sp>
        <p:nvSpPr>
          <p:cNvPr id="1167" name="Google Shape;1167;p76"/>
          <p:cNvSpPr/>
          <p:nvPr/>
        </p:nvSpPr>
        <p:spPr>
          <a:xfrm>
            <a:off x="1756093" y="2084705"/>
            <a:ext cx="5641975" cy="3600450"/>
          </a:xfrm>
          <a:custGeom>
            <a:rect b="b" l="l" r="r" t="t"/>
            <a:pathLst>
              <a:path extrusionOk="0" h="2806" w="4344">
                <a:moveTo>
                  <a:pt x="0" y="2806"/>
                </a:moveTo>
                <a:cubicBezTo>
                  <a:pt x="409" y="2023"/>
                  <a:pt x="818" y="1240"/>
                  <a:pt x="1200" y="778"/>
                </a:cubicBezTo>
                <a:cubicBezTo>
                  <a:pt x="1582" y="316"/>
                  <a:pt x="1930" y="68"/>
                  <a:pt x="2292" y="34"/>
                </a:cubicBezTo>
                <a:cubicBezTo>
                  <a:pt x="2654" y="0"/>
                  <a:pt x="3030" y="288"/>
                  <a:pt x="3372" y="574"/>
                </a:cubicBezTo>
                <a:cubicBezTo>
                  <a:pt x="3714" y="860"/>
                  <a:pt x="4182" y="1554"/>
                  <a:pt x="4344" y="1750"/>
                </a:cubicBezTo>
              </a:path>
            </a:pathLst>
          </a:custGeom>
          <a:noFill/>
          <a:ln cap="flat" cmpd="sng" w="76200">
            <a:solidFill>
              <a:schemeClr val="dk1"/>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sz="1800">
              <a:solidFill>
                <a:srgbClr val="000000"/>
              </a:solidFill>
              <a:latin typeface="Arial"/>
              <a:ea typeface="Arial"/>
              <a:cs typeface="Arial"/>
              <a:sym typeface="Arial"/>
            </a:endParaRPr>
          </a:p>
        </p:txBody>
      </p:sp>
      <p:sp>
        <p:nvSpPr>
          <p:cNvPr id="1168" name="Google Shape;1168;p76"/>
          <p:cNvSpPr/>
          <p:nvPr/>
        </p:nvSpPr>
        <p:spPr>
          <a:xfrm>
            <a:off x="2940685" y="996950"/>
            <a:ext cx="3612515"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Perceptual cues in the mid-high frequencies dominate perception.</a:t>
            </a:r>
            <a:endParaRPr/>
          </a:p>
        </p:txBody>
      </p:sp>
      <p:sp>
        <p:nvSpPr>
          <p:cNvPr id="1169" name="Google Shape;1169;p76"/>
          <p:cNvSpPr txBox="1"/>
          <p:nvPr/>
        </p:nvSpPr>
        <p:spPr>
          <a:xfrm>
            <a:off x="1725613" y="5867400"/>
            <a:ext cx="391318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Frequency increase (log)</a:t>
            </a:r>
            <a:endParaRPr/>
          </a:p>
        </p:txBody>
      </p:sp>
      <p:cxnSp>
        <p:nvCxnSpPr>
          <p:cNvPr id="1170" name="Google Shape;1170;p76"/>
          <p:cNvCxnSpPr/>
          <p:nvPr/>
        </p:nvCxnSpPr>
        <p:spPr>
          <a:xfrm>
            <a:off x="4505960" y="6065520"/>
            <a:ext cx="1524000" cy="0"/>
          </a:xfrm>
          <a:prstGeom prst="straightConnector1">
            <a:avLst/>
          </a:prstGeom>
          <a:solidFill>
            <a:schemeClr val="accent1"/>
          </a:solidFill>
          <a:ln cap="flat" cmpd="sng" w="9525">
            <a:solidFill>
              <a:schemeClr val="dk1"/>
            </a:solidFill>
            <a:prstDash val="solid"/>
            <a:round/>
            <a:headEnd len="sm" w="sm" type="none"/>
            <a:tailEnd len="med" w="med" type="triangle"/>
          </a:ln>
        </p:spPr>
      </p:cxnSp>
      <p:sp>
        <p:nvSpPr>
          <p:cNvPr id="1171" name="Google Shape;1171;p76"/>
          <p:cNvSpPr txBox="1"/>
          <p:nvPr/>
        </p:nvSpPr>
        <p:spPr>
          <a:xfrm rot="-5400000">
            <a:off x="-557608" y="3636922"/>
            <a:ext cx="3913187"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Contrast decrease (log)</a:t>
            </a:r>
            <a:endParaRPr/>
          </a:p>
        </p:txBody>
      </p:sp>
      <p:cxnSp>
        <p:nvCxnSpPr>
          <p:cNvPr id="1172" name="Google Shape;1172;p76"/>
          <p:cNvCxnSpPr>
            <a:endCxn id="1171" idx="3"/>
          </p:cNvCxnSpPr>
          <p:nvPr/>
        </p:nvCxnSpPr>
        <p:spPr>
          <a:xfrm rot="10800000">
            <a:off x="1398986" y="1864995"/>
            <a:ext cx="0" cy="1182900"/>
          </a:xfrm>
          <a:prstGeom prst="straightConnector1">
            <a:avLst/>
          </a:prstGeom>
          <a:solidFill>
            <a:schemeClr val="accent1"/>
          </a:solidFill>
          <a:ln cap="flat" cmpd="sng" w="9525">
            <a:solidFill>
              <a:schemeClr val="dk1"/>
            </a:solidFill>
            <a:prstDash val="solid"/>
            <a:round/>
            <a:headEnd len="sm" w="sm" type="none"/>
            <a:tailEnd len="med" w="med" type="triangle"/>
          </a:ln>
        </p:spPr>
      </p:cxn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67"/>
                                        </p:tgtEl>
                                        <p:attrNameLst>
                                          <p:attrName>style.visibility</p:attrName>
                                        </p:attrNameLst>
                                      </p:cBhvr>
                                      <p:to>
                                        <p:strVal val="visible"/>
                                      </p:to>
                                    </p:set>
                                    <p:animEffect filter="fade" transition="in">
                                      <p:cBhvr>
                                        <p:cTn dur="500"/>
                                        <p:tgtEl>
                                          <p:spTgt spid="1167"/>
                                        </p:tgtEl>
                                      </p:cBhvr>
                                    </p:animEffect>
                                  </p:childTnLst>
                                </p:cTn>
                              </p:par>
                              <p:par>
                                <p:cTn fill="hold" nodeType="withEffect" presetClass="entr" presetID="10" presetSubtype="0">
                                  <p:stCondLst>
                                    <p:cond delay="0"/>
                                  </p:stCondLst>
                                  <p:childTnLst>
                                    <p:set>
                                      <p:cBhvr>
                                        <p:cTn dur="1" fill="hold">
                                          <p:stCondLst>
                                            <p:cond delay="0"/>
                                          </p:stCondLst>
                                        </p:cTn>
                                        <p:tgtEl>
                                          <p:spTgt spid="1168"/>
                                        </p:tgtEl>
                                        <p:attrNameLst>
                                          <p:attrName>style.visibility</p:attrName>
                                        </p:attrNameLst>
                                      </p:cBhvr>
                                      <p:to>
                                        <p:strVal val="visible"/>
                                      </p:to>
                                    </p:set>
                                    <p:animEffect filter="fade" transition="in">
                                      <p:cBhvr>
                                        <p:cTn dur="500"/>
                                        <p:tgtEl>
                                          <p:spTgt spid="1168"/>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7" name="Shape 1177"/>
        <p:cNvGrpSpPr/>
        <p:nvPr/>
      </p:nvGrpSpPr>
      <p:grpSpPr>
        <a:xfrm>
          <a:off x="0" y="0"/>
          <a:ext cx="0" cy="0"/>
          <a:chOff x="0" y="0"/>
          <a:chExt cx="0" cy="0"/>
        </a:xfrm>
      </p:grpSpPr>
      <p:sp>
        <p:nvSpPr>
          <p:cNvPr id="1178" name="Google Shape;1178;p7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 Hybrid Images</a:t>
            </a:r>
            <a:endParaRPr/>
          </a:p>
        </p:txBody>
      </p:sp>
      <p:sp>
        <p:nvSpPr>
          <p:cNvPr id="1179" name="Google Shape;1179;p77"/>
          <p:cNvSpPr txBox="1"/>
          <p:nvPr>
            <p:ph idx="1" type="body"/>
          </p:nvPr>
        </p:nvSpPr>
        <p:spPr>
          <a:xfrm>
            <a:off x="152400" y="6324600"/>
            <a:ext cx="8915400" cy="3810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spcBef>
                <a:spcPts val="0"/>
              </a:spcBef>
              <a:spcAft>
                <a:spcPts val="0"/>
              </a:spcAft>
              <a:buClr>
                <a:schemeClr val="dk1"/>
              </a:buClr>
              <a:buSzPct val="100000"/>
              <a:buNone/>
            </a:pPr>
            <a:r>
              <a:rPr lang="en-US" sz="2400"/>
              <a:t>A. Oliva, A. Torralba, P.G. Schyns, SIGGRAPH 2006</a:t>
            </a:r>
            <a:endParaRPr/>
          </a:p>
        </p:txBody>
      </p:sp>
      <p:pic>
        <p:nvPicPr>
          <p:cNvPr id="1180" name="Google Shape;1180;p77"/>
          <p:cNvPicPr preferRelativeResize="0"/>
          <p:nvPr/>
        </p:nvPicPr>
        <p:blipFill rotWithShape="1">
          <a:blip r:embed="rId3">
            <a:alphaModFix/>
          </a:blip>
          <a:srcRect b="0" l="0" r="0" t="0"/>
          <a:stretch/>
        </p:blipFill>
        <p:spPr>
          <a:xfrm>
            <a:off x="560387" y="2133600"/>
            <a:ext cx="8126413" cy="2044534"/>
          </a:xfrm>
          <a:prstGeom prst="rect">
            <a:avLst/>
          </a:prstGeom>
          <a:noFill/>
          <a:ln>
            <a:noFill/>
          </a:ln>
        </p:spPr>
      </p:pic>
      <p:sp>
        <p:nvSpPr>
          <p:cNvPr id="1181" name="Google Shape;1181;p77"/>
          <p:cNvSpPr/>
          <p:nvPr/>
        </p:nvSpPr>
        <p:spPr>
          <a:xfrm>
            <a:off x="2286000" y="914400"/>
            <a:ext cx="4572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When we see an image from far away, we are effectively subsampling it!</a:t>
            </a:r>
            <a:endParaRPr/>
          </a:p>
        </p:txBody>
      </p:sp>
      <p:pic>
        <p:nvPicPr>
          <p:cNvPr id="1182" name="Google Shape;1182;p77"/>
          <p:cNvPicPr preferRelativeResize="0"/>
          <p:nvPr/>
        </p:nvPicPr>
        <p:blipFill rotWithShape="1">
          <a:blip r:embed="rId4">
            <a:alphaModFix/>
          </a:blip>
          <a:srcRect b="0" l="0" r="0" t="0"/>
          <a:stretch/>
        </p:blipFill>
        <p:spPr>
          <a:xfrm>
            <a:off x="3369667" y="4750249"/>
            <a:ext cx="2507851" cy="630953"/>
          </a:xfrm>
          <a:prstGeom prst="rect">
            <a:avLst/>
          </a:prstGeom>
          <a:noFill/>
          <a:ln>
            <a:noFill/>
          </a:ln>
        </p:spPr>
      </p:pic>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86" name="Shape 1186"/>
        <p:cNvGrpSpPr/>
        <p:nvPr/>
      </p:nvGrpSpPr>
      <p:grpSpPr>
        <a:xfrm>
          <a:off x="0" y="0"/>
          <a:ext cx="0" cy="0"/>
          <a:chOff x="0" y="0"/>
          <a:chExt cx="0" cy="0"/>
        </a:xfrm>
      </p:grpSpPr>
      <p:pic>
        <p:nvPicPr>
          <p:cNvPr id="1187" name="Google Shape;1187;p78"/>
          <p:cNvPicPr preferRelativeResize="0"/>
          <p:nvPr/>
        </p:nvPicPr>
        <p:blipFill rotWithShape="1">
          <a:blip r:embed="rId3">
            <a:alphaModFix/>
          </a:blip>
          <a:srcRect b="0" l="0" r="0" t="0"/>
          <a:stretch/>
        </p:blipFill>
        <p:spPr>
          <a:xfrm>
            <a:off x="685800" y="3200400"/>
            <a:ext cx="7772400" cy="3438525"/>
          </a:xfrm>
          <a:prstGeom prst="rect">
            <a:avLst/>
          </a:prstGeom>
          <a:noFill/>
          <a:ln>
            <a:noFill/>
          </a:ln>
        </p:spPr>
      </p:pic>
      <p:sp>
        <p:nvSpPr>
          <p:cNvPr id="1188" name="Google Shape;1188;p78"/>
          <p:cNvSpPr txBox="1"/>
          <p:nvPr>
            <p:ph type="title"/>
          </p:nvPr>
        </p:nvSpPr>
        <p:spPr>
          <a:xfrm>
            <a:off x="457200" y="152400"/>
            <a:ext cx="8229600" cy="11430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sz="3600"/>
              <a:t>HW 1: Image Filtering and Hybrid Images</a:t>
            </a:r>
            <a:endParaRPr/>
          </a:p>
        </p:txBody>
      </p:sp>
      <p:sp>
        <p:nvSpPr>
          <p:cNvPr id="1189" name="Google Shape;1189;p78"/>
          <p:cNvSpPr txBox="1"/>
          <p:nvPr>
            <p:ph idx="1" type="body"/>
          </p:nvPr>
        </p:nvSpPr>
        <p:spPr>
          <a:xfrm>
            <a:off x="457200" y="1143000"/>
            <a:ext cx="8229600" cy="18288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Char char="•"/>
            </a:pPr>
            <a:r>
              <a:rPr lang="en-US" sz="2400"/>
              <a:t>Implement image filtering to separate high and low frequencies.</a:t>
            </a:r>
            <a:endParaRPr/>
          </a:p>
          <a:p>
            <a:pPr indent="-342900" lvl="0" marL="342900" rtl="0" algn="l">
              <a:spcBef>
                <a:spcPts val="480"/>
              </a:spcBef>
              <a:spcAft>
                <a:spcPts val="0"/>
              </a:spcAft>
              <a:buClr>
                <a:schemeClr val="dk1"/>
              </a:buClr>
              <a:buSzPts val="2400"/>
              <a:buChar char="•"/>
            </a:pPr>
            <a:r>
              <a:rPr lang="en-US" sz="2400"/>
              <a:t>Combine high frequencies and low frequencies from different images to create a scale-dependent image.</a:t>
            </a:r>
            <a:endParaRPr/>
          </a:p>
        </p:txBody>
      </p:sp>
      <p:sp>
        <p:nvSpPr>
          <p:cNvPr id="1190" name="Google Shape;1190;p78"/>
          <p:cNvSpPr txBox="1"/>
          <p:nvPr/>
        </p:nvSpPr>
        <p:spPr>
          <a:xfrm>
            <a:off x="8686800" y="6488668"/>
            <a:ext cx="66121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JH</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5" name="Shape 1195"/>
        <p:cNvGrpSpPr/>
        <p:nvPr/>
      </p:nvGrpSpPr>
      <p:grpSpPr>
        <a:xfrm>
          <a:off x="0" y="0"/>
          <a:ext cx="0" cy="0"/>
          <a:chOff x="0" y="0"/>
          <a:chExt cx="0" cy="0"/>
        </a:xfrm>
      </p:grpSpPr>
      <p:sp>
        <p:nvSpPr>
          <p:cNvPr id="1196" name="Google Shape;1196;p79"/>
          <p:cNvSpPr/>
          <p:nvPr/>
        </p:nvSpPr>
        <p:spPr>
          <a:xfrm>
            <a:off x="457200" y="609600"/>
            <a:ext cx="8458200" cy="609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p:txBody>
      </p:sp>
      <p:pic>
        <p:nvPicPr>
          <p:cNvPr id="1197" name="Google Shape;1197;p79"/>
          <p:cNvPicPr preferRelativeResize="0"/>
          <p:nvPr/>
        </p:nvPicPr>
        <p:blipFill rotWithShape="1">
          <a:blip r:embed="rId3">
            <a:alphaModFix/>
          </a:blip>
          <a:srcRect b="0" l="0" r="0" t="0"/>
          <a:stretch/>
        </p:blipFill>
        <p:spPr>
          <a:xfrm>
            <a:off x="4046538" y="0"/>
            <a:ext cx="5097462" cy="6858000"/>
          </a:xfrm>
          <a:prstGeom prst="rect">
            <a:avLst/>
          </a:prstGeom>
          <a:noFill/>
          <a:ln>
            <a:noFill/>
          </a:ln>
        </p:spPr>
      </p:pic>
      <p:sp>
        <p:nvSpPr>
          <p:cNvPr id="1198" name="Google Shape;1198;p79"/>
          <p:cNvSpPr txBox="1"/>
          <p:nvPr/>
        </p:nvSpPr>
        <p:spPr>
          <a:xfrm>
            <a:off x="0" y="5915025"/>
            <a:ext cx="3759200" cy="942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b="1" lang="en-US" sz="1400">
                <a:solidFill>
                  <a:srgbClr val="000000"/>
                </a:solidFill>
                <a:latin typeface="Arial"/>
                <a:ea typeface="Arial"/>
                <a:cs typeface="Arial"/>
                <a:sym typeface="Arial"/>
              </a:rPr>
              <a:t>Salvador Dali</a:t>
            </a:r>
            <a:endParaRPr sz="1400">
              <a:solidFill>
                <a:srgbClr val="0000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“Gala Contemplating the Mediterranean Sea, </a:t>
            </a:r>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which at 30 meters becomes the portrait </a:t>
            </a:r>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of Abraham Lincoln</a:t>
            </a:r>
            <a:r>
              <a:rPr lang="en-US" sz="1400">
                <a:solidFill>
                  <a:srgbClr val="000000"/>
                </a:solidFill>
                <a:latin typeface="Arial"/>
                <a:ea typeface="Arial"/>
                <a:cs typeface="Arial"/>
                <a:sym typeface="Arial"/>
              </a:rPr>
              <a:t>”, 1976</a:t>
            </a:r>
            <a:endParaRPr sz="1400">
              <a:solidFill>
                <a:srgbClr val="000000"/>
              </a:solidFill>
              <a:latin typeface="Arial"/>
              <a:ea typeface="Arial"/>
              <a:cs typeface="Arial"/>
              <a:sym typeface="Arial"/>
            </a:endParaRPr>
          </a:p>
        </p:txBody>
      </p:sp>
      <p:sp>
        <p:nvSpPr>
          <p:cNvPr id="1199" name="Google Shape;1199;p79"/>
          <p:cNvSpPr txBox="1"/>
          <p:nvPr/>
        </p:nvSpPr>
        <p:spPr>
          <a:xfrm>
            <a:off x="-38100" y="-2977"/>
            <a:ext cx="593432"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Hays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4" name="Shape 1204"/>
        <p:cNvGrpSpPr/>
        <p:nvPr/>
      </p:nvGrpSpPr>
      <p:grpSpPr>
        <a:xfrm>
          <a:off x="0" y="0"/>
          <a:ext cx="0" cy="0"/>
          <a:chOff x="0" y="0"/>
          <a:chExt cx="0" cy="0"/>
        </a:xfrm>
      </p:grpSpPr>
      <p:sp>
        <p:nvSpPr>
          <p:cNvPr id="1205" name="Google Shape;1205;p80"/>
          <p:cNvSpPr/>
          <p:nvPr/>
        </p:nvSpPr>
        <p:spPr>
          <a:xfrm>
            <a:off x="457200" y="609600"/>
            <a:ext cx="8458200" cy="609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p:txBody>
      </p:sp>
      <p:pic>
        <p:nvPicPr>
          <p:cNvPr id="1206" name="Google Shape;1206;p80"/>
          <p:cNvPicPr preferRelativeResize="0"/>
          <p:nvPr/>
        </p:nvPicPr>
        <p:blipFill rotWithShape="1">
          <a:blip r:embed="rId3">
            <a:alphaModFix/>
          </a:blip>
          <a:srcRect b="0" l="0" r="0" t="0"/>
          <a:stretch/>
        </p:blipFill>
        <p:spPr>
          <a:xfrm>
            <a:off x="4046538" y="0"/>
            <a:ext cx="5097462" cy="6858000"/>
          </a:xfrm>
          <a:prstGeom prst="rect">
            <a:avLst/>
          </a:prstGeom>
          <a:noFill/>
          <a:ln>
            <a:noFill/>
          </a:ln>
        </p:spPr>
      </p:pic>
      <p:sp>
        <p:nvSpPr>
          <p:cNvPr id="1207" name="Google Shape;1207;p80"/>
          <p:cNvSpPr txBox="1"/>
          <p:nvPr/>
        </p:nvSpPr>
        <p:spPr>
          <a:xfrm>
            <a:off x="0" y="3200400"/>
            <a:ext cx="3497263" cy="307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b="1" lang="en-US" sz="1400">
                <a:solidFill>
                  <a:srgbClr val="000000"/>
                </a:solidFill>
                <a:latin typeface="Arial"/>
                <a:ea typeface="Arial"/>
                <a:cs typeface="Arial"/>
                <a:sym typeface="Arial"/>
              </a:rPr>
              <a:t>Salvador Dali invented Hybrid Images?</a:t>
            </a:r>
            <a:endParaRPr sz="1400">
              <a:solidFill>
                <a:srgbClr val="000000"/>
              </a:solidFill>
              <a:latin typeface="Arial"/>
              <a:ea typeface="Arial"/>
              <a:cs typeface="Arial"/>
              <a:sym typeface="Arial"/>
            </a:endParaRPr>
          </a:p>
        </p:txBody>
      </p:sp>
      <p:sp>
        <p:nvSpPr>
          <p:cNvPr id="1208" name="Google Shape;1208;p80"/>
          <p:cNvSpPr txBox="1"/>
          <p:nvPr/>
        </p:nvSpPr>
        <p:spPr>
          <a:xfrm>
            <a:off x="0" y="5915025"/>
            <a:ext cx="3759200" cy="94297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400"/>
              <a:buFont typeface="Arial"/>
              <a:buNone/>
            </a:pPr>
            <a:r>
              <a:rPr b="1" lang="en-US" sz="1400">
                <a:solidFill>
                  <a:srgbClr val="000000"/>
                </a:solidFill>
                <a:latin typeface="Arial"/>
                <a:ea typeface="Arial"/>
                <a:cs typeface="Arial"/>
                <a:sym typeface="Arial"/>
              </a:rPr>
              <a:t>Salvador Dali</a:t>
            </a:r>
            <a:endParaRPr sz="1400">
              <a:solidFill>
                <a:srgbClr val="000000"/>
              </a:solidFill>
              <a:latin typeface="Arial"/>
              <a:ea typeface="Arial"/>
              <a:cs typeface="Arial"/>
              <a:sym typeface="Arial"/>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“Gala Contemplating the Mediterranean Sea, </a:t>
            </a:r>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which at 30 meters becomes the portrait </a:t>
            </a:r>
            <a:endParaRPr/>
          </a:p>
          <a:p>
            <a:pPr indent="0" lvl="0" marL="0" marR="0" rtl="0" algn="l">
              <a:spcBef>
                <a:spcPts val="0"/>
              </a:spcBef>
              <a:spcAft>
                <a:spcPts val="0"/>
              </a:spcAft>
              <a:buClr>
                <a:srgbClr val="000000"/>
              </a:buClr>
              <a:buSzPts val="1400"/>
              <a:buFont typeface="Arial"/>
              <a:buNone/>
            </a:pPr>
            <a:r>
              <a:rPr i="1" lang="en-US" sz="1400">
                <a:solidFill>
                  <a:srgbClr val="000000"/>
                </a:solidFill>
                <a:latin typeface="Arial"/>
                <a:ea typeface="Arial"/>
                <a:cs typeface="Arial"/>
                <a:sym typeface="Arial"/>
              </a:rPr>
              <a:t>of Abraham Lincoln</a:t>
            </a:r>
            <a:r>
              <a:rPr lang="en-US" sz="1400">
                <a:solidFill>
                  <a:srgbClr val="000000"/>
                </a:solidFill>
                <a:latin typeface="Arial"/>
                <a:ea typeface="Arial"/>
                <a:cs typeface="Arial"/>
                <a:sym typeface="Arial"/>
              </a:rPr>
              <a:t>”, 1976</a:t>
            </a:r>
            <a:endParaRPr sz="1400">
              <a:solidFill>
                <a:srgbClr val="000000"/>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12" name="Shape 1212"/>
        <p:cNvGrpSpPr/>
        <p:nvPr/>
      </p:nvGrpSpPr>
      <p:grpSpPr>
        <a:xfrm>
          <a:off x="0" y="0"/>
          <a:ext cx="0" cy="0"/>
          <a:chOff x="0" y="0"/>
          <a:chExt cx="0" cy="0"/>
        </a:xfrm>
      </p:grpSpPr>
      <p:sp>
        <p:nvSpPr>
          <p:cNvPr id="1213" name="Google Shape;1213;p81"/>
          <p:cNvSpPr/>
          <p:nvPr/>
        </p:nvSpPr>
        <p:spPr>
          <a:xfrm>
            <a:off x="457200" y="609600"/>
            <a:ext cx="8458200" cy="609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p:txBody>
      </p:sp>
      <p:sp>
        <p:nvSpPr>
          <p:cNvPr id="1214" name="Google Shape;1214;p8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215" name="Google Shape;1215;p81"/>
          <p:cNvPicPr preferRelativeResize="0"/>
          <p:nvPr/>
        </p:nvPicPr>
        <p:blipFill rotWithShape="1">
          <a:blip r:embed="rId3">
            <a:alphaModFix/>
          </a:blip>
          <a:srcRect b="0" l="0" r="0" t="0"/>
          <a:stretch/>
        </p:blipFill>
        <p:spPr>
          <a:xfrm>
            <a:off x="4059238" y="0"/>
            <a:ext cx="5084762" cy="6858000"/>
          </a:xfrm>
          <a:prstGeom prst="rect">
            <a:avLst/>
          </a:prstGeom>
          <a:noFill/>
          <a:ln>
            <a:noFill/>
          </a:ln>
        </p:spPr>
      </p:pic>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0" name="Shape 1220"/>
        <p:cNvGrpSpPr/>
        <p:nvPr/>
      </p:nvGrpSpPr>
      <p:grpSpPr>
        <a:xfrm>
          <a:off x="0" y="0"/>
          <a:ext cx="0" cy="0"/>
          <a:chOff x="0" y="0"/>
          <a:chExt cx="0" cy="0"/>
        </a:xfrm>
      </p:grpSpPr>
      <p:sp>
        <p:nvSpPr>
          <p:cNvPr id="1221" name="Google Shape;1221;p82"/>
          <p:cNvSpPr/>
          <p:nvPr/>
        </p:nvSpPr>
        <p:spPr>
          <a:xfrm>
            <a:off x="457200" y="609600"/>
            <a:ext cx="8458200" cy="6096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l">
              <a:spcBef>
                <a:spcPts val="0"/>
              </a:spcBef>
              <a:spcAft>
                <a:spcPts val="0"/>
              </a:spcAft>
              <a:buClr>
                <a:schemeClr val="dk1"/>
              </a:buClr>
              <a:buSzPts val="2400"/>
              <a:buFont typeface="Arial"/>
              <a:buNone/>
            </a:pPr>
            <a:r>
              <a:t/>
            </a:r>
            <a:endParaRPr sz="2400">
              <a:solidFill>
                <a:srgbClr val="000000"/>
              </a:solidFill>
              <a:latin typeface="Arial"/>
              <a:ea typeface="Arial"/>
              <a:cs typeface="Arial"/>
              <a:sym typeface="Arial"/>
            </a:endParaRPr>
          </a:p>
        </p:txBody>
      </p:sp>
      <p:sp>
        <p:nvSpPr>
          <p:cNvPr id="1222" name="Google Shape;1222;p8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pic>
        <p:nvPicPr>
          <p:cNvPr id="1223" name="Google Shape;1223;p82"/>
          <p:cNvPicPr preferRelativeResize="0"/>
          <p:nvPr/>
        </p:nvPicPr>
        <p:blipFill rotWithShape="1">
          <a:blip r:embed="rId3">
            <a:alphaModFix/>
          </a:blip>
          <a:srcRect b="11575" l="12402" r="10422" t="7170"/>
          <a:stretch/>
        </p:blipFill>
        <p:spPr>
          <a:xfrm>
            <a:off x="4038600" y="0"/>
            <a:ext cx="5105400" cy="6858000"/>
          </a:xfrm>
          <a:prstGeom prst="rect">
            <a:avLst/>
          </a:prstGeom>
          <a:noFill/>
          <a:ln>
            <a:noFill/>
          </a:ln>
        </p:spPr>
      </p:pic>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27" name="Shape 1227"/>
        <p:cNvGrpSpPr/>
        <p:nvPr/>
      </p:nvGrpSpPr>
      <p:grpSpPr>
        <a:xfrm>
          <a:off x="0" y="0"/>
          <a:ext cx="0" cy="0"/>
          <a:chOff x="0" y="0"/>
          <a:chExt cx="0" cy="0"/>
        </a:xfrm>
      </p:grpSpPr>
      <p:sp>
        <p:nvSpPr>
          <p:cNvPr id="1228" name="Google Shape;1228;p8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sz="3600"/>
              <a:t>Next class: Continue to Think in Frequency</a:t>
            </a:r>
            <a:endParaRPr/>
          </a:p>
        </p:txBody>
      </p:sp>
      <p:pic>
        <p:nvPicPr>
          <p:cNvPr descr="http://www.cs.brown.edu/courses/csci1950-g/results/final/spotaszn/images/dali.jpg" id="1229" name="Google Shape;1229;p83"/>
          <p:cNvPicPr preferRelativeResize="0"/>
          <p:nvPr/>
        </p:nvPicPr>
        <p:blipFill rotWithShape="1">
          <a:blip r:embed="rId3">
            <a:alphaModFix/>
          </a:blip>
          <a:srcRect b="0" l="0" r="0" t="0"/>
          <a:stretch/>
        </p:blipFill>
        <p:spPr>
          <a:xfrm>
            <a:off x="2857500" y="1447800"/>
            <a:ext cx="3429000" cy="4549718"/>
          </a:xfrm>
          <a:prstGeom prst="rect">
            <a:avLst/>
          </a:prstGeom>
          <a:noFill/>
          <a:ln>
            <a:noFill/>
          </a:ln>
        </p:spPr>
      </p:pic>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3" name="Shape 1233"/>
        <p:cNvGrpSpPr/>
        <p:nvPr/>
      </p:nvGrpSpPr>
      <p:grpSpPr>
        <a:xfrm>
          <a:off x="0" y="0"/>
          <a:ext cx="0" cy="0"/>
          <a:chOff x="0" y="0"/>
          <a:chExt cx="0" cy="0"/>
        </a:xfrm>
      </p:grpSpPr>
      <p:sp>
        <p:nvSpPr>
          <p:cNvPr id="1234" name="Google Shape;1234;p8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Next Class: Edge Detection</a:t>
            </a:r>
            <a:endParaRPr/>
          </a:p>
        </p:txBody>
      </p:sp>
      <p:pic>
        <p:nvPicPr>
          <p:cNvPr id="1235" name="Google Shape;1235;p84"/>
          <p:cNvPicPr preferRelativeResize="0"/>
          <p:nvPr/>
        </p:nvPicPr>
        <p:blipFill rotWithShape="1">
          <a:blip r:embed="rId3">
            <a:alphaModFix/>
          </a:blip>
          <a:srcRect b="0" l="0" r="0" t="0"/>
          <a:stretch/>
        </p:blipFill>
        <p:spPr>
          <a:xfrm>
            <a:off x="2554580" y="1676400"/>
            <a:ext cx="4034839" cy="4413039"/>
          </a:xfrm>
          <a:prstGeom prst="rect">
            <a:avLst/>
          </a:prstGeom>
          <a:noFill/>
          <a:ln>
            <a:noFill/>
          </a:ln>
        </p:spPr>
      </p:pic>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39" name="Shape 1239"/>
        <p:cNvGrpSpPr/>
        <p:nvPr/>
      </p:nvGrpSpPr>
      <p:grpSpPr>
        <a:xfrm>
          <a:off x="0" y="0"/>
          <a:ext cx="0" cy="0"/>
          <a:chOff x="0" y="0"/>
          <a:chExt cx="0" cy="0"/>
        </a:xfrm>
      </p:grpSpPr>
      <p:sp>
        <p:nvSpPr>
          <p:cNvPr id="1240" name="Google Shape;1240;p8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241" name="Google Shape;1241;p85"/>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The frequency amplitude of natural images are quite similar.</a:t>
            </a:r>
            <a:endParaRPr/>
          </a:p>
          <a:p>
            <a:pPr indent="-285750" lvl="1" marL="742950" rtl="0" algn="l">
              <a:spcBef>
                <a:spcPts val="560"/>
              </a:spcBef>
              <a:spcAft>
                <a:spcPts val="0"/>
              </a:spcAft>
              <a:buClr>
                <a:schemeClr val="dk1"/>
              </a:buClr>
              <a:buSzPts val="2800"/>
              <a:buChar char="–"/>
            </a:pPr>
            <a:r>
              <a:rPr lang="en-US"/>
              <a:t>Heavy in low frequencies, falling off in high frequencies</a:t>
            </a:r>
            <a:endParaRPr/>
          </a:p>
          <a:p>
            <a:pPr indent="-285750" lvl="1" marL="742950" rtl="0" algn="l">
              <a:spcBef>
                <a:spcPts val="560"/>
              </a:spcBef>
              <a:spcAft>
                <a:spcPts val="0"/>
              </a:spcAft>
              <a:buClr>
                <a:schemeClr val="dk1"/>
              </a:buClr>
              <a:buSzPts val="2800"/>
              <a:buChar char="–"/>
            </a:pPr>
            <a:r>
              <a:rPr lang="en-US"/>
              <a:t>Will </a:t>
            </a:r>
            <a:r>
              <a:rPr i="1" lang="en-US"/>
              <a:t>any</a:t>
            </a:r>
            <a:r>
              <a:rPr lang="en-US"/>
              <a:t> image be like that, or is it a property of the world we live in?</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Most information in the image is carried in the phase, not the amplitude.</a:t>
            </a:r>
            <a:endParaRPr/>
          </a:p>
        </p:txBody>
      </p:sp>
      <p:sp>
        <p:nvSpPr>
          <p:cNvPr id="1242" name="Google Shape;1242;p85"/>
          <p:cNvSpPr txBox="1"/>
          <p:nvPr/>
        </p:nvSpPr>
        <p:spPr>
          <a:xfrm>
            <a:off x="8540950"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400">
                <a:solidFill>
                  <a:srgbClr val="7F7F7F"/>
                </a:solidFill>
                <a:latin typeface="Arial"/>
                <a:ea typeface="Arial"/>
                <a:cs typeface="Arial"/>
                <a:sym typeface="Arial"/>
              </a:rPr>
              <a:t>Efros</a:t>
            </a:r>
            <a:endParaRPr sz="1400">
              <a:solidFill>
                <a:srgbClr val="7F7F7F"/>
              </a:solidFill>
              <a:latin typeface="Arial"/>
              <a:ea typeface="Arial"/>
              <a:cs typeface="Arial"/>
              <a:sym typeface="Arial"/>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46" name="Shape 1246"/>
        <p:cNvGrpSpPr/>
        <p:nvPr/>
      </p:nvGrpSpPr>
      <p:grpSpPr>
        <a:xfrm>
          <a:off x="0" y="0"/>
          <a:ext cx="0" cy="0"/>
          <a:chOff x="0" y="0"/>
          <a:chExt cx="0" cy="0"/>
        </a:xfrm>
      </p:grpSpPr>
      <p:sp>
        <p:nvSpPr>
          <p:cNvPr id="1247" name="Google Shape;1247;p8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What is the relationship to phase in audio?</a:t>
            </a:r>
            <a:endParaRPr/>
          </a:p>
        </p:txBody>
      </p:sp>
      <p:sp>
        <p:nvSpPr>
          <p:cNvPr id="1248" name="Google Shape;1248;p86"/>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In audio perception, frequency is important but phase is not.</a:t>
            </a:r>
            <a:endParaRPr/>
          </a:p>
          <a:p>
            <a:pPr indent="-342900" lvl="0" marL="342900" rtl="0" algn="l">
              <a:spcBef>
                <a:spcPts val="640"/>
              </a:spcBef>
              <a:spcAft>
                <a:spcPts val="0"/>
              </a:spcAft>
              <a:buClr>
                <a:schemeClr val="dk1"/>
              </a:buClr>
              <a:buSzPts val="3200"/>
              <a:buChar char="•"/>
            </a:pPr>
            <a:r>
              <a:rPr lang="en-US"/>
              <a:t>In visual perception, both are important.</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  : (</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2" name="Shape 1252"/>
        <p:cNvGrpSpPr/>
        <p:nvPr/>
      </p:nvGrpSpPr>
      <p:grpSpPr>
        <a:xfrm>
          <a:off x="0" y="0"/>
          <a:ext cx="0" cy="0"/>
          <a:chOff x="0" y="0"/>
          <a:chExt cx="0" cy="0"/>
        </a:xfrm>
      </p:grpSpPr>
      <p:sp>
        <p:nvSpPr>
          <p:cNvPr id="1253" name="Google Shape;1253;p8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descr="A picture containing grass, tree, bird&#10;&#10;Description generated with high confidence" id="1254" name="Google Shape;1254;p87"/>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58" name="Shape 1258"/>
        <p:cNvGrpSpPr/>
        <p:nvPr/>
      </p:nvGrpSpPr>
      <p:grpSpPr>
        <a:xfrm>
          <a:off x="0" y="0"/>
          <a:ext cx="0" cy="0"/>
          <a:chOff x="0" y="0"/>
          <a:chExt cx="0" cy="0"/>
        </a:xfrm>
      </p:grpSpPr>
      <p:sp>
        <p:nvSpPr>
          <p:cNvPr id="1259" name="Google Shape;1259;p8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260" name="Google Shape;1260;p88"/>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64" name="Shape 1264"/>
        <p:cNvGrpSpPr/>
        <p:nvPr/>
      </p:nvGrpSpPr>
      <p:grpSpPr>
        <a:xfrm>
          <a:off x="0" y="0"/>
          <a:ext cx="0" cy="0"/>
          <a:chOff x="0" y="0"/>
          <a:chExt cx="0" cy="0"/>
        </a:xfrm>
      </p:grpSpPr>
      <p:sp>
        <p:nvSpPr>
          <p:cNvPr id="1265" name="Google Shape;1265;p8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266" name="Google Shape;1266;p89"/>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0" name="Shape 1270"/>
        <p:cNvGrpSpPr/>
        <p:nvPr/>
      </p:nvGrpSpPr>
      <p:grpSpPr>
        <a:xfrm>
          <a:off x="0" y="0"/>
          <a:ext cx="0" cy="0"/>
          <a:chOff x="0" y="0"/>
          <a:chExt cx="0" cy="0"/>
        </a:xfrm>
      </p:grpSpPr>
      <p:sp>
        <p:nvSpPr>
          <p:cNvPr id="1271" name="Google Shape;1271;p9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272" name="Google Shape;1272;p90"/>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76" name="Shape 1276"/>
        <p:cNvGrpSpPr/>
        <p:nvPr/>
      </p:nvGrpSpPr>
      <p:grpSpPr>
        <a:xfrm>
          <a:off x="0" y="0"/>
          <a:ext cx="0" cy="0"/>
          <a:chOff x="0" y="0"/>
          <a:chExt cx="0" cy="0"/>
        </a:xfrm>
      </p:grpSpPr>
      <p:sp>
        <p:nvSpPr>
          <p:cNvPr id="1277" name="Google Shape;1277;p9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278" name="Google Shape;1278;p91"/>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2" name="Shape 1282"/>
        <p:cNvGrpSpPr/>
        <p:nvPr/>
      </p:nvGrpSpPr>
      <p:grpSpPr>
        <a:xfrm>
          <a:off x="0" y="0"/>
          <a:ext cx="0" cy="0"/>
          <a:chOff x="0" y="0"/>
          <a:chExt cx="0" cy="0"/>
        </a:xfrm>
      </p:grpSpPr>
      <p:sp>
        <p:nvSpPr>
          <p:cNvPr id="1283" name="Google Shape;1283;p9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descr="A picture containing refrigerator&#10;&#10;Description generated with high confidence" id="1284" name="Google Shape;1284;p92"/>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89" name="Shape 1289"/>
        <p:cNvGrpSpPr/>
        <p:nvPr/>
      </p:nvGrpSpPr>
      <p:grpSpPr>
        <a:xfrm>
          <a:off x="0" y="0"/>
          <a:ext cx="0" cy="0"/>
          <a:chOff x="0" y="0"/>
          <a:chExt cx="0" cy="0"/>
        </a:xfrm>
      </p:grpSpPr>
      <p:sp>
        <p:nvSpPr>
          <p:cNvPr id="1290" name="Google Shape;1290;p9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descr="A picture containing floor, indoor&#10;&#10;Description generated with very high confidence" id="1291" name="Google Shape;1291;p93"/>
          <p:cNvPicPr preferRelativeResize="0"/>
          <p:nvPr>
            <p:ph idx="1" type="body"/>
          </p:nvPr>
        </p:nvPicPr>
        <p:blipFill rotWithShape="1">
          <a:blip r:embed="rId3">
            <a:alphaModFix/>
          </a:blip>
          <a:srcRect b="0" l="0" r="0" t="0"/>
          <a:stretch/>
        </p:blipFill>
        <p:spPr>
          <a:xfrm>
            <a:off x="457200" y="1243806"/>
            <a:ext cx="8229600" cy="4629150"/>
          </a:xfrm>
          <a:prstGeom prst="rect">
            <a:avLst/>
          </a:prstGeom>
          <a:noFill/>
          <a:ln>
            <a:noFill/>
          </a:ln>
        </p:spPr>
      </p:pic>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296" name="Shape 1296"/>
        <p:cNvGrpSpPr/>
        <p:nvPr/>
      </p:nvGrpSpPr>
      <p:grpSpPr>
        <a:xfrm>
          <a:off x="0" y="0"/>
          <a:ext cx="0" cy="0"/>
          <a:chOff x="0" y="0"/>
          <a:chExt cx="0" cy="0"/>
        </a:xfrm>
      </p:grpSpPr>
      <p:sp>
        <p:nvSpPr>
          <p:cNvPr id="1297" name="Google Shape;1297;p9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298" name="Google Shape;1298;p94"/>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descr="Giant QR Code in a field, in Xilinshui Village of Baoding, China" id="1299" name="Google Shape;1299;p94"/>
          <p:cNvPicPr preferRelativeResize="0"/>
          <p:nvPr/>
        </p:nvPicPr>
        <p:blipFill rotWithShape="1">
          <a:blip r:embed="rId3">
            <a:alphaModFix/>
          </a:blip>
          <a:srcRect b="0" l="0" r="0" t="0"/>
          <a:stretch/>
        </p:blipFill>
        <p:spPr>
          <a:xfrm>
            <a:off x="762000" y="1285875"/>
            <a:ext cx="7620000" cy="4286250"/>
          </a:xfrm>
          <a:prstGeom prst="rect">
            <a:avLst/>
          </a:prstGeom>
          <a:noFill/>
          <a:ln>
            <a:noFill/>
          </a:ln>
        </p:spPr>
      </p:pic>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04" name="Shape 1304"/>
        <p:cNvGrpSpPr/>
        <p:nvPr/>
      </p:nvGrpSpPr>
      <p:grpSpPr>
        <a:xfrm>
          <a:off x="0" y="0"/>
          <a:ext cx="0" cy="0"/>
          <a:chOff x="0" y="0"/>
          <a:chExt cx="0" cy="0"/>
        </a:xfrm>
      </p:grpSpPr>
      <p:sp>
        <p:nvSpPr>
          <p:cNvPr id="1305" name="Google Shape;1305;p9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sp>
        <p:nvSpPr>
          <p:cNvPr id="1306" name="Google Shape;1306;p95"/>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p:txBody>
      </p:sp>
      <p:pic>
        <p:nvPicPr>
          <p:cNvPr descr="A giant QR code promoting local tourism is formed from 130,000 Chinese juniper trees in Xilinshui, Hebei province" id="1307" name="Google Shape;1307;p95"/>
          <p:cNvPicPr preferRelativeResize="0"/>
          <p:nvPr/>
        </p:nvPicPr>
        <p:blipFill rotWithShape="1">
          <a:blip r:embed="rId3">
            <a:alphaModFix/>
          </a:blip>
          <a:srcRect b="0" l="0" r="0" t="0"/>
          <a:stretch/>
        </p:blipFill>
        <p:spPr>
          <a:xfrm>
            <a:off x="157163" y="0"/>
            <a:ext cx="8829675" cy="6858000"/>
          </a:xfrm>
          <a:prstGeom prst="rect">
            <a:avLst/>
          </a:prstGeom>
          <a:noFill/>
          <a:ln>
            <a:noFill/>
          </a:ln>
        </p:spPr>
      </p:pic>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312" name="Shape 1312"/>
        <p:cNvGrpSpPr/>
        <p:nvPr/>
      </p:nvGrpSpPr>
      <p:grpSpPr>
        <a:xfrm>
          <a:off x="0" y="0"/>
          <a:ext cx="0" cy="0"/>
          <a:chOff x="0" y="0"/>
          <a:chExt cx="0" cy="0"/>
        </a:xfrm>
      </p:grpSpPr>
      <p:sp>
        <p:nvSpPr>
          <p:cNvPr id="1313" name="Google Shape;1313;p9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Severe Moiré pattern</a:t>
            </a:r>
            <a:endParaRPr/>
          </a:p>
        </p:txBody>
      </p:sp>
      <p:pic>
        <p:nvPicPr>
          <p:cNvPr id="1314" name="Google Shape;1314;p96"/>
          <p:cNvPicPr preferRelativeResize="0"/>
          <p:nvPr>
            <p:ph idx="1" type="body"/>
          </p:nvPr>
        </p:nvPicPr>
        <p:blipFill rotWithShape="1">
          <a:blip r:embed="rId3">
            <a:alphaModFix/>
          </a:blip>
          <a:srcRect b="0" l="0" r="0" t="0"/>
          <a:stretch/>
        </p:blipFill>
        <p:spPr>
          <a:xfrm>
            <a:off x="457200" y="1243013"/>
            <a:ext cx="8229600" cy="46307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4"/>
                                        </p:tgtEl>
                                        <p:attrNameLst>
                                          <p:attrName>style.visibility</p:attrName>
                                        </p:attrNameLst>
                                      </p:cBhvr>
                                      <p:to>
                                        <p:strVal val="visible"/>
                                      </p:to>
                                    </p:set>
                                    <p:animEffect filter="fade" transition="in">
                                      <p:cBhvr>
                                        <p:cTn dur="5000"/>
                                        <p:tgtEl>
                                          <p:spTgt spid="131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8" name="Shape 1318"/>
        <p:cNvGrpSpPr/>
        <p:nvPr/>
      </p:nvGrpSpPr>
      <p:grpSpPr>
        <a:xfrm>
          <a:off x="0" y="0"/>
          <a:ext cx="0" cy="0"/>
          <a:chOff x="0" y="0"/>
          <a:chExt cx="0" cy="0"/>
        </a:xfrm>
      </p:grpSpPr>
      <p:sp>
        <p:nvSpPr>
          <p:cNvPr id="1319" name="Google Shape;1319;p9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Properties of Fourier Transforms</a:t>
            </a:r>
            <a:endParaRPr/>
          </a:p>
        </p:txBody>
      </p:sp>
      <p:sp>
        <p:nvSpPr>
          <p:cNvPr id="1320" name="Google Shape;1320;p97"/>
          <p:cNvSpPr txBox="1"/>
          <p:nvPr>
            <p:ph idx="1" type="body"/>
          </p:nvPr>
        </p:nvSpPr>
        <p:spPr>
          <a:xfrm>
            <a:off x="533400" y="1066800"/>
            <a:ext cx="8229600" cy="5135563"/>
          </a:xfrm>
          <a:prstGeom prst="rect">
            <a:avLst/>
          </a:prstGeom>
          <a:noFill/>
          <a:ln>
            <a:noFill/>
          </a:ln>
        </p:spPr>
        <p:txBody>
          <a:bodyPr anchorCtr="0" anchor="t" bIns="45700" lIns="91425" spcFirstLastPara="1" rIns="91425" wrap="square" tIns="45700">
            <a:normAutofit/>
          </a:bodyPr>
          <a:lstStyle/>
          <a:p>
            <a:pPr indent="-139700" lvl="0" marL="342900" rtl="0" algn="l">
              <a:spcBef>
                <a:spcPts val="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Linearity</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Fourier transform of a real signal is symmetric about the origin</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The energy of the signal is the same as the energy of its Fourier transform</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
        <p:nvSpPr>
          <p:cNvPr id="1321" name="Google Shape;1321;p97"/>
          <p:cNvSpPr txBox="1"/>
          <p:nvPr/>
        </p:nvSpPr>
        <p:spPr>
          <a:xfrm>
            <a:off x="6573838" y="6488113"/>
            <a:ext cx="2570162"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See Szeliski Book (3.4)</a:t>
            </a:r>
            <a:endParaRPr/>
          </a:p>
        </p:txBody>
      </p:sp>
      <p:sp>
        <p:nvSpPr>
          <p:cNvPr id="1322" name="Google Shape;1322;p97"/>
          <p:cNvSpPr txBox="1"/>
          <p:nvPr/>
        </p:nvSpPr>
        <p:spPr>
          <a:xfrm>
            <a:off x="2759075" y="1714500"/>
            <a:ext cx="5676900" cy="469900"/>
          </a:xfrm>
          <a:prstGeom prst="rect">
            <a:avLst/>
          </a:prstGeom>
          <a:blipFill rotWithShape="1">
            <a:blip r:embed="rId3">
              <a:alphaModFix/>
            </a:blip>
            <a:stretch>
              <a:fillRect b="-18182" l="-322"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6" name="Shape 1326"/>
        <p:cNvGrpSpPr/>
        <p:nvPr/>
      </p:nvGrpSpPr>
      <p:grpSpPr>
        <a:xfrm>
          <a:off x="0" y="0"/>
          <a:ext cx="0" cy="0"/>
          <a:chOff x="0" y="0"/>
          <a:chExt cx="0" cy="0"/>
        </a:xfrm>
      </p:grpSpPr>
      <p:sp>
        <p:nvSpPr>
          <p:cNvPr id="1327" name="Google Shape;1327;p9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The Convolution Theorem</a:t>
            </a:r>
            <a:endParaRPr/>
          </a:p>
        </p:txBody>
      </p:sp>
      <p:sp>
        <p:nvSpPr>
          <p:cNvPr id="1328" name="Google Shape;1328;p98"/>
          <p:cNvSpPr txBox="1"/>
          <p:nvPr>
            <p:ph idx="2" type="body"/>
          </p:nvPr>
        </p:nvSpPr>
        <p:spPr>
          <a:xfrm>
            <a:off x="533400" y="914400"/>
            <a:ext cx="7924800" cy="5257800"/>
          </a:xfrm>
          <a:prstGeom prst="rect">
            <a:avLst/>
          </a:prstGeom>
          <a:noFill/>
          <a:ln>
            <a:noFill/>
          </a:ln>
        </p:spPr>
        <p:txBody>
          <a:bodyPr anchorCtr="0" anchor="t" bIns="45700" lIns="91425" spcFirstLastPara="1" rIns="91425" wrap="square" tIns="45700">
            <a:noAutofit/>
          </a:bodyPr>
          <a:lstStyle/>
          <a:p>
            <a:pPr indent="-342900" lvl="0" marL="342900" rtl="0" algn="l">
              <a:lnSpc>
                <a:spcPct val="90000"/>
              </a:lnSpc>
              <a:spcBef>
                <a:spcPts val="0"/>
              </a:spcBef>
              <a:spcAft>
                <a:spcPts val="0"/>
              </a:spcAft>
              <a:buClr>
                <a:schemeClr val="dk1"/>
              </a:buClr>
              <a:buSzPts val="2800"/>
              <a:buChar char="•"/>
            </a:pPr>
            <a:r>
              <a:rPr lang="en-US"/>
              <a:t>The Fourier transform of the convolution of two functions is the product of their Fourier transforms</a:t>
            </a:r>
            <a:endParaRPr/>
          </a:p>
          <a:p>
            <a:pPr indent="-165100" lvl="0" marL="342900" rtl="0" algn="l">
              <a:lnSpc>
                <a:spcPct val="90000"/>
              </a:lnSpc>
              <a:spcBef>
                <a:spcPts val="560"/>
              </a:spcBef>
              <a:spcAft>
                <a:spcPts val="0"/>
              </a:spcAft>
              <a:buClr>
                <a:schemeClr val="dk1"/>
              </a:buClr>
              <a:buSzPts val="2800"/>
              <a:buNone/>
            </a:pPr>
            <a:r>
              <a:t/>
            </a:r>
            <a:endParaRPr/>
          </a:p>
          <a:p>
            <a:pPr indent="-165100" lvl="0" marL="342900" rtl="0" algn="l">
              <a:lnSpc>
                <a:spcPct val="90000"/>
              </a:lnSpc>
              <a:spcBef>
                <a:spcPts val="560"/>
              </a:spcBef>
              <a:spcAft>
                <a:spcPts val="0"/>
              </a:spcAft>
              <a:buClr>
                <a:schemeClr val="dk1"/>
              </a:buClr>
              <a:buSzPts val="2800"/>
              <a:buNone/>
            </a:pPr>
            <a:r>
              <a:t/>
            </a:r>
            <a:endParaRPr/>
          </a:p>
          <a:p>
            <a:pPr indent="-165100" lvl="0" marL="342900" rtl="0" algn="l">
              <a:lnSpc>
                <a:spcPct val="90000"/>
              </a:lnSpc>
              <a:spcBef>
                <a:spcPts val="560"/>
              </a:spcBef>
              <a:spcAft>
                <a:spcPts val="0"/>
              </a:spcAft>
              <a:buClr>
                <a:schemeClr val="dk1"/>
              </a:buClr>
              <a:buSzPts val="2800"/>
              <a:buNone/>
            </a:pPr>
            <a:r>
              <a:t/>
            </a:r>
            <a:endParaRPr/>
          </a:p>
          <a:p>
            <a:pPr indent="-165100" lvl="0" marL="342900" rtl="0" algn="l">
              <a:lnSpc>
                <a:spcPct val="90000"/>
              </a:lnSpc>
              <a:spcBef>
                <a:spcPts val="560"/>
              </a:spcBef>
              <a:spcAft>
                <a:spcPts val="0"/>
              </a:spcAft>
              <a:buClr>
                <a:schemeClr val="dk1"/>
              </a:buClr>
              <a:buSzPts val="2800"/>
              <a:buNone/>
            </a:pPr>
            <a:r>
              <a:t/>
            </a:r>
            <a:endParaRPr/>
          </a:p>
          <a:p>
            <a:pPr indent="-342900" lvl="0" marL="342900" rtl="0" algn="l">
              <a:lnSpc>
                <a:spcPct val="90000"/>
              </a:lnSpc>
              <a:spcBef>
                <a:spcPts val="560"/>
              </a:spcBef>
              <a:spcAft>
                <a:spcPts val="0"/>
              </a:spcAft>
              <a:buClr>
                <a:schemeClr val="dk1"/>
              </a:buClr>
              <a:buSzPts val="2800"/>
              <a:buChar char="•"/>
            </a:pPr>
            <a:r>
              <a:rPr b="1" lang="en-US"/>
              <a:t>Convolution</a:t>
            </a:r>
            <a:r>
              <a:rPr lang="en-US"/>
              <a:t> in spatial domain is equivalent to </a:t>
            </a:r>
            <a:r>
              <a:rPr b="1" lang="en-US"/>
              <a:t>multiplication</a:t>
            </a:r>
            <a:r>
              <a:rPr lang="en-US"/>
              <a:t> in frequency domain!</a:t>
            </a:r>
            <a:endParaRPr/>
          </a:p>
          <a:p>
            <a:pPr indent="-165100" lvl="0" marL="342900" rtl="0" algn="l">
              <a:lnSpc>
                <a:spcPct val="90000"/>
              </a:lnSpc>
              <a:spcBef>
                <a:spcPts val="560"/>
              </a:spcBef>
              <a:spcAft>
                <a:spcPts val="0"/>
              </a:spcAft>
              <a:buClr>
                <a:schemeClr val="dk1"/>
              </a:buClr>
              <a:buSzPts val="2800"/>
              <a:buNone/>
            </a:pPr>
            <a:r>
              <a:t/>
            </a:r>
            <a:endParaRPr/>
          </a:p>
        </p:txBody>
      </p:sp>
      <p:sp>
        <p:nvSpPr>
          <p:cNvPr id="1329" name="Google Shape;1329;p98"/>
          <p:cNvSpPr txBox="1"/>
          <p:nvPr/>
        </p:nvSpPr>
        <p:spPr>
          <a:xfrm>
            <a:off x="2397125" y="2051050"/>
            <a:ext cx="4003675" cy="615950"/>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1330" name="Google Shape;1330;p98"/>
          <p:cNvSpPr txBox="1"/>
          <p:nvPr/>
        </p:nvSpPr>
        <p:spPr>
          <a:xfrm>
            <a:off x="2336800" y="4724400"/>
            <a:ext cx="4470400" cy="720725"/>
          </a:xfrm>
          <a:prstGeom prst="rect">
            <a:avLst/>
          </a:prstGeom>
          <a:blipFill rotWithShape="1">
            <a:blip r:embed="rId4">
              <a:alphaModFix/>
            </a:blip>
            <a:stretch>
              <a:fillRect b="0" l="0" r="0" t="0"/>
            </a:stretch>
          </a:blip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lang="en-US" sz="1800">
                <a:latin typeface="Arial"/>
                <a:ea typeface="Arial"/>
                <a:cs typeface="Arial"/>
                <a:sym typeface="Arial"/>
              </a:rPr>
              <a:t> </a:t>
            </a:r>
            <a:endParaRPr/>
          </a:p>
        </p:txBody>
      </p:sp>
      <p:sp>
        <p:nvSpPr>
          <p:cNvPr id="1331" name="Google Shape;1331;p98"/>
          <p:cNvSpPr txBox="1"/>
          <p:nvPr/>
        </p:nvSpPr>
        <p:spPr>
          <a:xfrm>
            <a:off x="8553450" y="6507881"/>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5" name="Shape 1335"/>
        <p:cNvGrpSpPr/>
        <p:nvPr/>
      </p:nvGrpSpPr>
      <p:grpSpPr>
        <a:xfrm>
          <a:off x="0" y="0"/>
          <a:ext cx="0" cy="0"/>
          <a:chOff x="0" y="0"/>
          <a:chExt cx="0" cy="0"/>
        </a:xfrm>
      </p:grpSpPr>
      <p:sp>
        <p:nvSpPr>
          <p:cNvPr id="1336" name="Google Shape;1336;p9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Filtering in spatial domain</a:t>
            </a:r>
            <a:endParaRPr/>
          </a:p>
        </p:txBody>
      </p:sp>
      <p:grpSp>
        <p:nvGrpSpPr>
          <p:cNvPr id="1337" name="Google Shape;1337;p99"/>
          <p:cNvGrpSpPr/>
          <p:nvPr/>
        </p:nvGrpSpPr>
        <p:grpSpPr>
          <a:xfrm>
            <a:off x="7162800" y="685800"/>
            <a:ext cx="1390650" cy="1371600"/>
            <a:chOff x="144" y="144"/>
            <a:chExt cx="1152" cy="1136"/>
          </a:xfrm>
        </p:grpSpPr>
        <p:sp>
          <p:nvSpPr>
            <p:cNvPr id="1338" name="Google Shape;1338;p99"/>
            <p:cNvSpPr/>
            <p:nvPr/>
          </p:nvSpPr>
          <p:spPr>
            <a:xfrm>
              <a:off x="912" y="901"/>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-1</a:t>
              </a:r>
              <a:endParaRPr/>
            </a:p>
          </p:txBody>
        </p:sp>
        <p:sp>
          <p:nvSpPr>
            <p:cNvPr id="1339" name="Google Shape;1339;p99"/>
            <p:cNvSpPr/>
            <p:nvPr/>
          </p:nvSpPr>
          <p:spPr>
            <a:xfrm>
              <a:off x="528" y="901"/>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0</a:t>
              </a:r>
              <a:endParaRPr/>
            </a:p>
          </p:txBody>
        </p:sp>
        <p:sp>
          <p:nvSpPr>
            <p:cNvPr id="1340" name="Google Shape;1340;p99"/>
            <p:cNvSpPr/>
            <p:nvPr/>
          </p:nvSpPr>
          <p:spPr>
            <a:xfrm>
              <a:off x="144" y="901"/>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1</a:t>
              </a:r>
              <a:endParaRPr/>
            </a:p>
          </p:txBody>
        </p:sp>
        <p:sp>
          <p:nvSpPr>
            <p:cNvPr id="1341" name="Google Shape;1341;p99"/>
            <p:cNvSpPr/>
            <p:nvPr/>
          </p:nvSpPr>
          <p:spPr>
            <a:xfrm>
              <a:off x="912" y="523"/>
              <a:ext cx="384" cy="378"/>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-2</a:t>
              </a:r>
              <a:endParaRPr/>
            </a:p>
          </p:txBody>
        </p:sp>
        <p:sp>
          <p:nvSpPr>
            <p:cNvPr id="1342" name="Google Shape;1342;p99"/>
            <p:cNvSpPr/>
            <p:nvPr/>
          </p:nvSpPr>
          <p:spPr>
            <a:xfrm>
              <a:off x="528" y="523"/>
              <a:ext cx="384" cy="378"/>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0</a:t>
              </a:r>
              <a:endParaRPr/>
            </a:p>
          </p:txBody>
        </p:sp>
        <p:sp>
          <p:nvSpPr>
            <p:cNvPr id="1343" name="Google Shape;1343;p99"/>
            <p:cNvSpPr/>
            <p:nvPr/>
          </p:nvSpPr>
          <p:spPr>
            <a:xfrm>
              <a:off x="144" y="523"/>
              <a:ext cx="384" cy="378"/>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2</a:t>
              </a:r>
              <a:endParaRPr/>
            </a:p>
          </p:txBody>
        </p:sp>
        <p:sp>
          <p:nvSpPr>
            <p:cNvPr id="1344" name="Google Shape;1344;p99"/>
            <p:cNvSpPr/>
            <p:nvPr/>
          </p:nvSpPr>
          <p:spPr>
            <a:xfrm>
              <a:off x="912" y="144"/>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-1</a:t>
              </a:r>
              <a:endParaRPr/>
            </a:p>
          </p:txBody>
        </p:sp>
        <p:sp>
          <p:nvSpPr>
            <p:cNvPr id="1345" name="Google Shape;1345;p99"/>
            <p:cNvSpPr/>
            <p:nvPr/>
          </p:nvSpPr>
          <p:spPr>
            <a:xfrm>
              <a:off x="528" y="144"/>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0</a:t>
              </a:r>
              <a:endParaRPr/>
            </a:p>
          </p:txBody>
        </p:sp>
        <p:sp>
          <p:nvSpPr>
            <p:cNvPr id="1346" name="Google Shape;1346;p99"/>
            <p:cNvSpPr/>
            <p:nvPr/>
          </p:nvSpPr>
          <p:spPr>
            <a:xfrm>
              <a:off x="144" y="144"/>
              <a:ext cx="384" cy="379"/>
            </a:xfrm>
            <a:prstGeom prst="rect">
              <a:avLst/>
            </a:prstGeom>
            <a:solidFill>
              <a:srgbClr val="FFCC99"/>
            </a:solidFill>
            <a:ln>
              <a:noFill/>
            </a:ln>
          </p:spPr>
          <p:txBody>
            <a:bodyPr anchorCtr="1" anchor="ctr" bIns="0" lIns="0" spcFirstLastPara="1" rIns="0" wrap="square" tIns="0">
              <a:noAutofit/>
            </a:bodyPr>
            <a:lstStyle/>
            <a:p>
              <a:pPr indent="0" lvl="0" marL="0" marR="0" rtl="0" algn="l">
                <a:lnSpc>
                  <a:spcPct val="100000"/>
                </a:lnSpc>
                <a:spcBef>
                  <a:spcPts val="0"/>
                </a:spcBef>
                <a:spcAft>
                  <a:spcPts val="0"/>
                </a:spcAft>
                <a:buClr>
                  <a:srgbClr val="000000"/>
                </a:buClr>
                <a:buSzPts val="2000"/>
                <a:buFont typeface="Arial"/>
                <a:buNone/>
              </a:pPr>
              <a:r>
                <a:rPr b="0" i="0" lang="en-US" sz="2000" u="none" cap="none" strike="noStrike">
                  <a:solidFill>
                    <a:srgbClr val="000000"/>
                  </a:solidFill>
                  <a:latin typeface="Arial"/>
                  <a:ea typeface="Arial"/>
                  <a:cs typeface="Arial"/>
                  <a:sym typeface="Arial"/>
                </a:rPr>
                <a:t>1</a:t>
              </a:r>
              <a:endParaRPr/>
            </a:p>
          </p:txBody>
        </p:sp>
        <p:cxnSp>
          <p:nvCxnSpPr>
            <p:cNvPr id="1347" name="Google Shape;1347;p99"/>
            <p:cNvCxnSpPr/>
            <p:nvPr/>
          </p:nvCxnSpPr>
          <p:spPr>
            <a:xfrm>
              <a:off x="144" y="144"/>
              <a:ext cx="1152" cy="0"/>
            </a:xfrm>
            <a:prstGeom prst="straightConnector1">
              <a:avLst/>
            </a:prstGeom>
            <a:noFill/>
            <a:ln cap="sq" cmpd="sng" w="28575">
              <a:solidFill>
                <a:schemeClr val="dk1"/>
              </a:solidFill>
              <a:prstDash val="solid"/>
              <a:round/>
              <a:headEnd len="med" w="med" type="none"/>
              <a:tailEnd len="med" w="med" type="none"/>
            </a:ln>
          </p:spPr>
        </p:cxnSp>
        <p:cxnSp>
          <p:nvCxnSpPr>
            <p:cNvPr id="1348" name="Google Shape;1348;p99"/>
            <p:cNvCxnSpPr/>
            <p:nvPr/>
          </p:nvCxnSpPr>
          <p:spPr>
            <a:xfrm>
              <a:off x="144" y="523"/>
              <a:ext cx="1152" cy="0"/>
            </a:xfrm>
            <a:prstGeom prst="straightConnector1">
              <a:avLst/>
            </a:prstGeom>
            <a:noFill/>
            <a:ln cap="flat" cmpd="sng" w="12700">
              <a:solidFill>
                <a:schemeClr val="dk1"/>
              </a:solidFill>
              <a:prstDash val="solid"/>
              <a:round/>
              <a:headEnd len="med" w="med" type="none"/>
              <a:tailEnd len="med" w="med" type="none"/>
            </a:ln>
          </p:spPr>
        </p:cxnSp>
        <p:cxnSp>
          <p:nvCxnSpPr>
            <p:cNvPr id="1349" name="Google Shape;1349;p99"/>
            <p:cNvCxnSpPr/>
            <p:nvPr/>
          </p:nvCxnSpPr>
          <p:spPr>
            <a:xfrm>
              <a:off x="144" y="901"/>
              <a:ext cx="1152" cy="0"/>
            </a:xfrm>
            <a:prstGeom prst="straightConnector1">
              <a:avLst/>
            </a:prstGeom>
            <a:noFill/>
            <a:ln cap="flat" cmpd="sng" w="12700">
              <a:solidFill>
                <a:schemeClr val="dk1"/>
              </a:solidFill>
              <a:prstDash val="solid"/>
              <a:round/>
              <a:headEnd len="med" w="med" type="none"/>
              <a:tailEnd len="med" w="med" type="none"/>
            </a:ln>
          </p:spPr>
        </p:cxnSp>
        <p:cxnSp>
          <p:nvCxnSpPr>
            <p:cNvPr id="1350" name="Google Shape;1350;p99"/>
            <p:cNvCxnSpPr/>
            <p:nvPr/>
          </p:nvCxnSpPr>
          <p:spPr>
            <a:xfrm>
              <a:off x="144" y="1280"/>
              <a:ext cx="1152" cy="0"/>
            </a:xfrm>
            <a:prstGeom prst="straightConnector1">
              <a:avLst/>
            </a:prstGeom>
            <a:noFill/>
            <a:ln cap="sq" cmpd="sng" w="28575">
              <a:solidFill>
                <a:schemeClr val="dk1"/>
              </a:solidFill>
              <a:prstDash val="solid"/>
              <a:round/>
              <a:headEnd len="med" w="med" type="none"/>
              <a:tailEnd len="med" w="med" type="none"/>
            </a:ln>
          </p:spPr>
        </p:cxnSp>
        <p:cxnSp>
          <p:nvCxnSpPr>
            <p:cNvPr id="1351" name="Google Shape;1351;p99"/>
            <p:cNvCxnSpPr/>
            <p:nvPr/>
          </p:nvCxnSpPr>
          <p:spPr>
            <a:xfrm>
              <a:off x="144" y="144"/>
              <a:ext cx="0" cy="1136"/>
            </a:xfrm>
            <a:prstGeom prst="straightConnector1">
              <a:avLst/>
            </a:prstGeom>
            <a:noFill/>
            <a:ln cap="sq" cmpd="sng" w="28575">
              <a:solidFill>
                <a:schemeClr val="dk1"/>
              </a:solidFill>
              <a:prstDash val="solid"/>
              <a:round/>
              <a:headEnd len="med" w="med" type="none"/>
              <a:tailEnd len="med" w="med" type="none"/>
            </a:ln>
          </p:spPr>
        </p:cxnSp>
        <p:cxnSp>
          <p:nvCxnSpPr>
            <p:cNvPr id="1352" name="Google Shape;1352;p99"/>
            <p:cNvCxnSpPr/>
            <p:nvPr/>
          </p:nvCxnSpPr>
          <p:spPr>
            <a:xfrm>
              <a:off x="528" y="144"/>
              <a:ext cx="0" cy="1136"/>
            </a:xfrm>
            <a:prstGeom prst="straightConnector1">
              <a:avLst/>
            </a:prstGeom>
            <a:noFill/>
            <a:ln cap="flat" cmpd="sng" w="12700">
              <a:solidFill>
                <a:schemeClr val="dk1"/>
              </a:solidFill>
              <a:prstDash val="solid"/>
              <a:round/>
              <a:headEnd len="med" w="med" type="none"/>
              <a:tailEnd len="med" w="med" type="none"/>
            </a:ln>
          </p:spPr>
        </p:cxnSp>
        <p:cxnSp>
          <p:nvCxnSpPr>
            <p:cNvPr id="1353" name="Google Shape;1353;p99"/>
            <p:cNvCxnSpPr/>
            <p:nvPr/>
          </p:nvCxnSpPr>
          <p:spPr>
            <a:xfrm>
              <a:off x="912" y="144"/>
              <a:ext cx="0" cy="1136"/>
            </a:xfrm>
            <a:prstGeom prst="straightConnector1">
              <a:avLst/>
            </a:prstGeom>
            <a:noFill/>
            <a:ln cap="flat" cmpd="sng" w="12700">
              <a:solidFill>
                <a:schemeClr val="dk1"/>
              </a:solidFill>
              <a:prstDash val="solid"/>
              <a:round/>
              <a:headEnd len="med" w="med" type="none"/>
              <a:tailEnd len="med" w="med" type="none"/>
            </a:ln>
          </p:spPr>
        </p:cxnSp>
        <p:cxnSp>
          <p:nvCxnSpPr>
            <p:cNvPr id="1354" name="Google Shape;1354;p99"/>
            <p:cNvCxnSpPr/>
            <p:nvPr/>
          </p:nvCxnSpPr>
          <p:spPr>
            <a:xfrm>
              <a:off x="1296" y="144"/>
              <a:ext cx="0" cy="1136"/>
            </a:xfrm>
            <a:prstGeom prst="straightConnector1">
              <a:avLst/>
            </a:prstGeom>
            <a:noFill/>
            <a:ln cap="sq" cmpd="sng" w="28575">
              <a:solidFill>
                <a:schemeClr val="dk1"/>
              </a:solidFill>
              <a:prstDash val="solid"/>
              <a:round/>
              <a:headEnd len="med" w="med" type="none"/>
              <a:tailEnd len="med" w="med" type="none"/>
            </a:ln>
          </p:spPr>
        </p:cxnSp>
      </p:grpSp>
      <p:pic>
        <p:nvPicPr>
          <p:cNvPr id="1355" name="Google Shape;1355;p99"/>
          <p:cNvPicPr preferRelativeResize="0"/>
          <p:nvPr/>
        </p:nvPicPr>
        <p:blipFill rotWithShape="1">
          <a:blip r:embed="rId3">
            <a:alphaModFix/>
          </a:blip>
          <a:srcRect b="5185" l="24074" r="44444" t="59259"/>
          <a:stretch/>
        </p:blipFill>
        <p:spPr>
          <a:xfrm>
            <a:off x="5473700" y="2743200"/>
            <a:ext cx="3670300" cy="2590800"/>
          </a:xfrm>
          <a:prstGeom prst="rect">
            <a:avLst/>
          </a:prstGeom>
          <a:noFill/>
          <a:ln>
            <a:noFill/>
          </a:ln>
        </p:spPr>
      </p:pic>
      <p:pic>
        <p:nvPicPr>
          <p:cNvPr id="1356" name="Google Shape;1356;p99"/>
          <p:cNvPicPr preferRelativeResize="0"/>
          <p:nvPr/>
        </p:nvPicPr>
        <p:blipFill rotWithShape="1">
          <a:blip r:embed="rId3">
            <a:alphaModFix/>
          </a:blip>
          <a:srcRect b="48246" l="23948" r="45556" t="14815"/>
          <a:stretch/>
        </p:blipFill>
        <p:spPr>
          <a:xfrm>
            <a:off x="0" y="2667000"/>
            <a:ext cx="3422826" cy="2590800"/>
          </a:xfrm>
          <a:prstGeom prst="rect">
            <a:avLst/>
          </a:prstGeom>
          <a:noFill/>
          <a:ln>
            <a:noFill/>
          </a:ln>
        </p:spPr>
      </p:pic>
      <p:sp>
        <p:nvSpPr>
          <p:cNvPr id="1357" name="Google Shape;1357;p99"/>
          <p:cNvSpPr txBox="1"/>
          <p:nvPr/>
        </p:nvSpPr>
        <p:spPr>
          <a:xfrm>
            <a:off x="3352800" y="3581400"/>
            <a:ext cx="623888" cy="14462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66092"/>
              </a:buClr>
              <a:buSzPts val="8800"/>
              <a:buFont typeface="Arial"/>
              <a:buNone/>
            </a:pPr>
            <a:r>
              <a:rPr b="0" i="0" lang="en-US" sz="8800" u="none" cap="none" strike="noStrike">
                <a:solidFill>
                  <a:srgbClr val="366092"/>
                </a:solidFill>
                <a:latin typeface="Arial"/>
                <a:ea typeface="Arial"/>
                <a:cs typeface="Arial"/>
                <a:sym typeface="Arial"/>
              </a:rPr>
              <a:t>*</a:t>
            </a:r>
            <a:endParaRPr/>
          </a:p>
        </p:txBody>
      </p:sp>
      <p:sp>
        <p:nvSpPr>
          <p:cNvPr id="1358" name="Google Shape;1358;p99"/>
          <p:cNvSpPr txBox="1"/>
          <p:nvPr/>
        </p:nvSpPr>
        <p:spPr>
          <a:xfrm>
            <a:off x="4846320" y="3577336"/>
            <a:ext cx="633413" cy="101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66092"/>
              </a:buClr>
              <a:buSzPts val="6000"/>
              <a:buFont typeface="Arial"/>
              <a:buNone/>
            </a:pPr>
            <a:r>
              <a:rPr b="0" i="0" lang="en-US" sz="6000" u="none" cap="none" strike="noStrike">
                <a:solidFill>
                  <a:srgbClr val="366092"/>
                </a:solidFill>
                <a:latin typeface="Arial"/>
                <a:ea typeface="Arial"/>
                <a:cs typeface="Arial"/>
                <a:sym typeface="Arial"/>
              </a:rPr>
              <a:t>=</a:t>
            </a:r>
            <a:endParaRPr/>
          </a:p>
        </p:txBody>
      </p:sp>
      <p:sp>
        <p:nvSpPr>
          <p:cNvPr id="1359" name="Google Shape;1359;p99"/>
          <p:cNvSpPr txBox="1"/>
          <p:nvPr/>
        </p:nvSpPr>
        <p:spPr>
          <a:xfrm>
            <a:off x="8553450" y="6507881"/>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pic>
        <p:nvPicPr>
          <p:cNvPr id="1360" name="Google Shape;1360;p99"/>
          <p:cNvPicPr preferRelativeResize="0"/>
          <p:nvPr/>
        </p:nvPicPr>
        <p:blipFill rotWithShape="1">
          <a:blip r:embed="rId4">
            <a:alphaModFix/>
          </a:blip>
          <a:srcRect b="19493" l="18799" r="19202" t="18507"/>
          <a:stretch/>
        </p:blipFill>
        <p:spPr>
          <a:xfrm>
            <a:off x="3957242" y="3592068"/>
            <a:ext cx="970788" cy="970788"/>
          </a:xfrm>
          <a:prstGeom prst="rect">
            <a:avLst/>
          </a:prstGeom>
          <a:noFill/>
          <a:ln>
            <a:noFill/>
          </a:ln>
        </p:spPr>
      </p:pic>
      <p:sp>
        <p:nvSpPr>
          <p:cNvPr id="1361" name="Google Shape;1361;p99"/>
          <p:cNvSpPr txBox="1"/>
          <p:nvPr/>
        </p:nvSpPr>
        <p:spPr>
          <a:xfrm>
            <a:off x="3399568" y="5404104"/>
            <a:ext cx="1808956"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Convolution</a:t>
            </a:r>
            <a:endParaRPr/>
          </a:p>
        </p:txBody>
      </p:sp>
      <p:cxnSp>
        <p:nvCxnSpPr>
          <p:cNvPr id="1362" name="Google Shape;1362;p99"/>
          <p:cNvCxnSpPr/>
          <p:nvPr/>
        </p:nvCxnSpPr>
        <p:spPr>
          <a:xfrm rot="10800000">
            <a:off x="3664744" y="4409519"/>
            <a:ext cx="0" cy="963532"/>
          </a:xfrm>
          <a:prstGeom prst="straightConnector1">
            <a:avLst/>
          </a:prstGeom>
          <a:noFill/>
          <a:ln cap="flat" cmpd="sng" w="9525">
            <a:solidFill>
              <a:srgbClr val="4A7DBA"/>
            </a:solidFill>
            <a:prstDash val="solid"/>
            <a:round/>
            <a:headEnd len="sm" w="sm" type="none"/>
            <a:tailEnd len="med" w="med" type="triangle"/>
          </a:ln>
        </p:spPr>
      </p:cxn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7" name="Shape 1367"/>
        <p:cNvGrpSpPr/>
        <p:nvPr/>
      </p:nvGrpSpPr>
      <p:grpSpPr>
        <a:xfrm>
          <a:off x="0" y="0"/>
          <a:ext cx="0" cy="0"/>
          <a:chOff x="0" y="0"/>
          <a:chExt cx="0" cy="0"/>
        </a:xfrm>
      </p:grpSpPr>
      <p:sp>
        <p:nvSpPr>
          <p:cNvPr id="1368" name="Google Shape;1368;p10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Filtering in frequency domain</a:t>
            </a:r>
            <a:endParaRPr/>
          </a:p>
        </p:txBody>
      </p:sp>
      <p:pic>
        <p:nvPicPr>
          <p:cNvPr id="1369" name="Google Shape;1369;p100"/>
          <p:cNvPicPr preferRelativeResize="0"/>
          <p:nvPr/>
        </p:nvPicPr>
        <p:blipFill rotWithShape="1">
          <a:blip r:embed="rId3">
            <a:alphaModFix/>
          </a:blip>
          <a:srcRect b="12923" l="12308" r="61539" t="45232"/>
          <a:stretch/>
        </p:blipFill>
        <p:spPr>
          <a:xfrm>
            <a:off x="7543800" y="533400"/>
            <a:ext cx="762000" cy="762000"/>
          </a:xfrm>
          <a:prstGeom prst="rect">
            <a:avLst/>
          </a:prstGeom>
          <a:noFill/>
          <a:ln>
            <a:noFill/>
          </a:ln>
        </p:spPr>
      </p:pic>
      <p:pic>
        <p:nvPicPr>
          <p:cNvPr id="1370" name="Google Shape;1370;p100"/>
          <p:cNvPicPr preferRelativeResize="0"/>
          <p:nvPr/>
        </p:nvPicPr>
        <p:blipFill rotWithShape="1">
          <a:blip r:embed="rId4">
            <a:alphaModFix/>
          </a:blip>
          <a:srcRect b="18646" l="50603" r="24097" t="52437"/>
          <a:stretch/>
        </p:blipFill>
        <p:spPr>
          <a:xfrm>
            <a:off x="6477000" y="2514600"/>
            <a:ext cx="2286000" cy="1633538"/>
          </a:xfrm>
          <a:prstGeom prst="rect">
            <a:avLst/>
          </a:prstGeom>
          <a:noFill/>
          <a:ln>
            <a:noFill/>
          </a:ln>
        </p:spPr>
      </p:pic>
      <p:pic>
        <p:nvPicPr>
          <p:cNvPr id="1371" name="Google Shape;1371;p100"/>
          <p:cNvPicPr preferRelativeResize="0"/>
          <p:nvPr/>
        </p:nvPicPr>
        <p:blipFill rotWithShape="1">
          <a:blip r:embed="rId5">
            <a:alphaModFix/>
          </a:blip>
          <a:srcRect b="5185" l="24074" r="44444" t="59259"/>
          <a:stretch/>
        </p:blipFill>
        <p:spPr>
          <a:xfrm>
            <a:off x="0" y="4867275"/>
            <a:ext cx="2819400" cy="1990725"/>
          </a:xfrm>
          <a:prstGeom prst="rect">
            <a:avLst/>
          </a:prstGeom>
          <a:noFill/>
          <a:ln>
            <a:noFill/>
          </a:ln>
        </p:spPr>
      </p:pic>
      <p:pic>
        <p:nvPicPr>
          <p:cNvPr id="1372" name="Google Shape;1372;p100"/>
          <p:cNvPicPr preferRelativeResize="0"/>
          <p:nvPr/>
        </p:nvPicPr>
        <p:blipFill rotWithShape="1">
          <a:blip r:embed="rId5">
            <a:alphaModFix/>
          </a:blip>
          <a:srcRect b="8148" l="59259" r="14815" t="62222"/>
          <a:stretch/>
        </p:blipFill>
        <p:spPr>
          <a:xfrm>
            <a:off x="4724400" y="4789488"/>
            <a:ext cx="2895600" cy="2068512"/>
          </a:xfrm>
          <a:prstGeom prst="rect">
            <a:avLst/>
          </a:prstGeom>
          <a:noFill/>
          <a:ln>
            <a:noFill/>
          </a:ln>
        </p:spPr>
      </p:pic>
      <p:pic>
        <p:nvPicPr>
          <p:cNvPr id="1373" name="Google Shape;1373;p100"/>
          <p:cNvPicPr preferRelativeResize="0"/>
          <p:nvPr/>
        </p:nvPicPr>
        <p:blipFill rotWithShape="1">
          <a:blip r:embed="rId5">
            <a:alphaModFix/>
          </a:blip>
          <a:srcRect b="46667" l="59259" r="9259" t="14815"/>
          <a:stretch/>
        </p:blipFill>
        <p:spPr>
          <a:xfrm>
            <a:off x="3505200" y="2362200"/>
            <a:ext cx="2438400" cy="1865313"/>
          </a:xfrm>
          <a:prstGeom prst="rect">
            <a:avLst/>
          </a:prstGeom>
          <a:noFill/>
          <a:ln>
            <a:noFill/>
          </a:ln>
        </p:spPr>
      </p:pic>
      <p:pic>
        <p:nvPicPr>
          <p:cNvPr id="1374" name="Google Shape;1374;p100"/>
          <p:cNvPicPr preferRelativeResize="0"/>
          <p:nvPr/>
        </p:nvPicPr>
        <p:blipFill rotWithShape="1">
          <a:blip r:embed="rId5">
            <a:alphaModFix/>
          </a:blip>
          <a:srcRect b="46667" l="22221" r="44444" t="14815"/>
          <a:stretch/>
        </p:blipFill>
        <p:spPr>
          <a:xfrm>
            <a:off x="0" y="2286000"/>
            <a:ext cx="2819400" cy="2036763"/>
          </a:xfrm>
          <a:prstGeom prst="rect">
            <a:avLst/>
          </a:prstGeom>
          <a:noFill/>
          <a:ln>
            <a:noFill/>
          </a:ln>
        </p:spPr>
      </p:pic>
      <p:sp>
        <p:nvSpPr>
          <p:cNvPr id="1375" name="Google Shape;1375;p100"/>
          <p:cNvSpPr/>
          <p:nvPr/>
        </p:nvSpPr>
        <p:spPr>
          <a:xfrm rot="5400000">
            <a:off x="7429500" y="1790700"/>
            <a:ext cx="10668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76" name="Google Shape;1376;p100"/>
          <p:cNvSpPr/>
          <p:nvPr/>
        </p:nvSpPr>
        <p:spPr>
          <a:xfrm>
            <a:off x="2895600" y="3200400"/>
            <a:ext cx="533400" cy="3048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77" name="Google Shape;1377;p100"/>
          <p:cNvSpPr/>
          <p:nvPr/>
        </p:nvSpPr>
        <p:spPr>
          <a:xfrm>
            <a:off x="6019800" y="3048000"/>
            <a:ext cx="381000" cy="533400"/>
          </a:xfrm>
          <a:prstGeom prst="mathMultiply">
            <a:avLst>
              <a:gd fmla="val 23520" name="adj1"/>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78" name="Google Shape;1378;p100"/>
          <p:cNvSpPr/>
          <p:nvPr/>
        </p:nvSpPr>
        <p:spPr>
          <a:xfrm rot="10800000">
            <a:off x="3276600" y="5791200"/>
            <a:ext cx="9144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79" name="Google Shape;1379;p100"/>
          <p:cNvSpPr txBox="1"/>
          <p:nvPr/>
        </p:nvSpPr>
        <p:spPr>
          <a:xfrm>
            <a:off x="2895600" y="2743200"/>
            <a:ext cx="60801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FFT</a:t>
            </a:r>
            <a:endParaRPr/>
          </a:p>
        </p:txBody>
      </p:sp>
      <p:sp>
        <p:nvSpPr>
          <p:cNvPr id="1380" name="Google Shape;1380;p100"/>
          <p:cNvSpPr txBox="1"/>
          <p:nvPr/>
        </p:nvSpPr>
        <p:spPr>
          <a:xfrm>
            <a:off x="7315200" y="1752600"/>
            <a:ext cx="60801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FFT</a:t>
            </a:r>
            <a:endParaRPr/>
          </a:p>
        </p:txBody>
      </p:sp>
      <p:sp>
        <p:nvSpPr>
          <p:cNvPr id="1381" name="Google Shape;1381;p100"/>
          <p:cNvSpPr txBox="1"/>
          <p:nvPr/>
        </p:nvSpPr>
        <p:spPr>
          <a:xfrm>
            <a:off x="3048000" y="5334000"/>
            <a:ext cx="1416050"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Inverse FFT</a:t>
            </a:r>
            <a:endParaRPr/>
          </a:p>
        </p:txBody>
      </p:sp>
      <p:sp>
        <p:nvSpPr>
          <p:cNvPr id="1382" name="Google Shape;1382;p100"/>
          <p:cNvSpPr txBox="1"/>
          <p:nvPr/>
        </p:nvSpPr>
        <p:spPr>
          <a:xfrm rot="5400000">
            <a:off x="5906293" y="3923507"/>
            <a:ext cx="633413" cy="10160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366092"/>
              </a:buClr>
              <a:buSzPts val="6000"/>
              <a:buFont typeface="Arial"/>
              <a:buNone/>
            </a:pPr>
            <a:r>
              <a:rPr b="0" i="0" lang="en-US" sz="6000" u="none" cap="none" strike="noStrike">
                <a:solidFill>
                  <a:srgbClr val="366092"/>
                </a:solidFill>
                <a:latin typeface="Arial"/>
                <a:ea typeface="Arial"/>
                <a:cs typeface="Arial"/>
                <a:sym typeface="Arial"/>
              </a:rPr>
              <a:t>=</a:t>
            </a:r>
            <a:endParaRPr/>
          </a:p>
        </p:txBody>
      </p:sp>
      <p:sp>
        <p:nvSpPr>
          <p:cNvPr id="1383" name="Google Shape;1383;p100"/>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Slide: Hoiem</a:t>
            </a:r>
            <a:endParaRPr b="0" i="0" sz="1400" u="none" cap="none" strike="noStrike">
              <a:solidFill>
                <a:srgbClr val="7F7F7F"/>
              </a:solidFill>
              <a:latin typeface="Arial"/>
              <a:ea typeface="Arial"/>
              <a:cs typeface="Arial"/>
              <a:sym typeface="Arial"/>
            </a:endParaRPr>
          </a:p>
        </p:txBody>
      </p:sp>
      <p:sp>
        <p:nvSpPr>
          <p:cNvPr id="1384" name="Google Shape;1384;p100"/>
          <p:cNvSpPr txBox="1"/>
          <p:nvPr/>
        </p:nvSpPr>
        <p:spPr>
          <a:xfrm>
            <a:off x="5376672" y="1496568"/>
            <a:ext cx="1674813"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Element-wise product</a:t>
            </a:r>
            <a:endParaRPr/>
          </a:p>
        </p:txBody>
      </p:sp>
      <p:cxnSp>
        <p:nvCxnSpPr>
          <p:cNvPr id="1385" name="Google Shape;1385;p100"/>
          <p:cNvCxnSpPr/>
          <p:nvPr/>
        </p:nvCxnSpPr>
        <p:spPr>
          <a:xfrm>
            <a:off x="6217920" y="2258568"/>
            <a:ext cx="0" cy="720726"/>
          </a:xfrm>
          <a:prstGeom prst="straightConnector1">
            <a:avLst/>
          </a:prstGeom>
          <a:noFill/>
          <a:ln cap="flat" cmpd="sng" w="9525">
            <a:solidFill>
              <a:srgbClr val="4A7DBA"/>
            </a:solidFill>
            <a:prstDash val="solid"/>
            <a:round/>
            <a:headEnd len="sm" w="sm" type="none"/>
            <a:tailEnd len="med" w="med" type="triangle"/>
          </a:ln>
        </p:spPr>
      </p:cxn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90" name="Shape 1390"/>
        <p:cNvGrpSpPr/>
        <p:nvPr/>
      </p:nvGrpSpPr>
      <p:grpSpPr>
        <a:xfrm>
          <a:off x="0" y="0"/>
          <a:ext cx="0" cy="0"/>
          <a:chOff x="0" y="0"/>
          <a:chExt cx="0" cy="0"/>
        </a:xfrm>
      </p:grpSpPr>
      <p:sp>
        <p:nvSpPr>
          <p:cNvPr id="1391" name="Google Shape;1391;p10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Filtering in frequency domain</a:t>
            </a:r>
            <a:endParaRPr/>
          </a:p>
        </p:txBody>
      </p:sp>
      <p:pic>
        <p:nvPicPr>
          <p:cNvPr id="1392" name="Google Shape;1392;p101"/>
          <p:cNvPicPr preferRelativeResize="0"/>
          <p:nvPr/>
        </p:nvPicPr>
        <p:blipFill rotWithShape="1">
          <a:blip r:embed="rId3">
            <a:alphaModFix/>
          </a:blip>
          <a:srcRect b="12923" l="12308" r="61539" t="45232"/>
          <a:stretch/>
        </p:blipFill>
        <p:spPr>
          <a:xfrm>
            <a:off x="7543800" y="533400"/>
            <a:ext cx="762000" cy="762000"/>
          </a:xfrm>
          <a:prstGeom prst="rect">
            <a:avLst/>
          </a:prstGeom>
          <a:noFill/>
          <a:ln>
            <a:noFill/>
          </a:ln>
        </p:spPr>
      </p:pic>
      <p:pic>
        <p:nvPicPr>
          <p:cNvPr id="1393" name="Google Shape;1393;p101"/>
          <p:cNvPicPr preferRelativeResize="0"/>
          <p:nvPr/>
        </p:nvPicPr>
        <p:blipFill rotWithShape="1">
          <a:blip r:embed="rId4">
            <a:alphaModFix/>
          </a:blip>
          <a:srcRect b="5185" l="24074" r="44444" t="59259"/>
          <a:stretch/>
        </p:blipFill>
        <p:spPr>
          <a:xfrm>
            <a:off x="4808220" y="4867275"/>
            <a:ext cx="2819400" cy="1990725"/>
          </a:xfrm>
          <a:prstGeom prst="rect">
            <a:avLst/>
          </a:prstGeom>
          <a:noFill/>
          <a:ln>
            <a:noFill/>
          </a:ln>
        </p:spPr>
      </p:pic>
      <p:pic>
        <p:nvPicPr>
          <p:cNvPr id="1394" name="Google Shape;1394;p101"/>
          <p:cNvPicPr preferRelativeResize="0"/>
          <p:nvPr/>
        </p:nvPicPr>
        <p:blipFill rotWithShape="1">
          <a:blip r:embed="rId4">
            <a:alphaModFix/>
          </a:blip>
          <a:srcRect b="46667" l="22221" r="44444" t="14815"/>
          <a:stretch/>
        </p:blipFill>
        <p:spPr>
          <a:xfrm>
            <a:off x="0" y="2286000"/>
            <a:ext cx="2819400" cy="2036763"/>
          </a:xfrm>
          <a:prstGeom prst="rect">
            <a:avLst/>
          </a:prstGeom>
          <a:noFill/>
          <a:ln>
            <a:noFill/>
          </a:ln>
        </p:spPr>
      </p:pic>
      <p:sp>
        <p:nvSpPr>
          <p:cNvPr id="1395" name="Google Shape;1395;p101"/>
          <p:cNvSpPr/>
          <p:nvPr/>
        </p:nvSpPr>
        <p:spPr>
          <a:xfrm rot="5400000">
            <a:off x="7429500" y="1790700"/>
            <a:ext cx="10668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96" name="Google Shape;1396;p101"/>
          <p:cNvSpPr/>
          <p:nvPr/>
        </p:nvSpPr>
        <p:spPr>
          <a:xfrm>
            <a:off x="2895600" y="3200400"/>
            <a:ext cx="533400" cy="3048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97" name="Google Shape;1397;p101"/>
          <p:cNvSpPr/>
          <p:nvPr/>
        </p:nvSpPr>
        <p:spPr>
          <a:xfrm>
            <a:off x="6019800" y="3048000"/>
            <a:ext cx="381000" cy="533400"/>
          </a:xfrm>
          <a:prstGeom prst="mathMultiply">
            <a:avLst>
              <a:gd fmla="val 23520" name="adj1"/>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98" name="Google Shape;1398;p101"/>
          <p:cNvSpPr/>
          <p:nvPr/>
        </p:nvSpPr>
        <p:spPr>
          <a:xfrm rot="5400000">
            <a:off x="5765802" y="4147017"/>
            <a:ext cx="914400" cy="228600"/>
          </a:xfrm>
          <a:prstGeom prs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399" name="Google Shape;1399;p101"/>
          <p:cNvSpPr txBox="1"/>
          <p:nvPr/>
        </p:nvSpPr>
        <p:spPr>
          <a:xfrm>
            <a:off x="3834340" y="2937301"/>
            <a:ext cx="150580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Fourier transform</a:t>
            </a:r>
            <a:endParaRPr/>
          </a:p>
        </p:txBody>
      </p:sp>
      <p:sp>
        <p:nvSpPr>
          <p:cNvPr id="1400" name="Google Shape;1400;p101"/>
          <p:cNvSpPr txBox="1"/>
          <p:nvPr/>
        </p:nvSpPr>
        <p:spPr>
          <a:xfrm>
            <a:off x="6566609" y="3901172"/>
            <a:ext cx="1954381"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Inverse </a:t>
            </a:r>
            <a:endParaRPr/>
          </a:p>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Fourier transform</a:t>
            </a:r>
            <a:endParaRPr/>
          </a:p>
        </p:txBody>
      </p:sp>
      <p:sp>
        <p:nvSpPr>
          <p:cNvPr id="1401" name="Google Shape;1401;p101"/>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Slide: Hoiem</a:t>
            </a:r>
            <a:endParaRPr b="0" i="0" sz="1400" u="none" cap="none" strike="noStrike">
              <a:solidFill>
                <a:srgbClr val="7F7F7F"/>
              </a:solidFill>
              <a:latin typeface="Arial"/>
              <a:ea typeface="Arial"/>
              <a:cs typeface="Arial"/>
              <a:sym typeface="Arial"/>
            </a:endParaRPr>
          </a:p>
        </p:txBody>
      </p:sp>
      <p:sp>
        <p:nvSpPr>
          <p:cNvPr id="1402" name="Google Shape;1402;p101"/>
          <p:cNvSpPr txBox="1"/>
          <p:nvPr/>
        </p:nvSpPr>
        <p:spPr>
          <a:xfrm>
            <a:off x="5376672" y="1496568"/>
            <a:ext cx="1674813" cy="646331"/>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Element-wise product</a:t>
            </a:r>
            <a:endParaRPr/>
          </a:p>
        </p:txBody>
      </p:sp>
      <p:cxnSp>
        <p:nvCxnSpPr>
          <p:cNvPr id="1403" name="Google Shape;1403;p101"/>
          <p:cNvCxnSpPr/>
          <p:nvPr/>
        </p:nvCxnSpPr>
        <p:spPr>
          <a:xfrm>
            <a:off x="6217920" y="2258568"/>
            <a:ext cx="0" cy="720726"/>
          </a:xfrm>
          <a:prstGeom prst="straightConnector1">
            <a:avLst/>
          </a:prstGeom>
          <a:noFill/>
          <a:ln cap="flat" cmpd="sng" w="9525">
            <a:solidFill>
              <a:srgbClr val="4A7DBA"/>
            </a:solidFill>
            <a:prstDash val="solid"/>
            <a:round/>
            <a:headEnd len="sm" w="sm" type="none"/>
            <a:tailEnd len="med" w="med" type="triangle"/>
          </a:ln>
        </p:spPr>
      </p:cxnSp>
      <p:sp>
        <p:nvSpPr>
          <p:cNvPr id="1404" name="Google Shape;1404;p101"/>
          <p:cNvSpPr txBox="1"/>
          <p:nvPr/>
        </p:nvSpPr>
        <p:spPr>
          <a:xfrm>
            <a:off x="7143429" y="2888882"/>
            <a:ext cx="1505802"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Fourier transform</a:t>
            </a:r>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8" name="Shape 1408"/>
        <p:cNvGrpSpPr/>
        <p:nvPr/>
      </p:nvGrpSpPr>
      <p:grpSpPr>
        <a:xfrm>
          <a:off x="0" y="0"/>
          <a:ext cx="0" cy="0"/>
          <a:chOff x="0" y="0"/>
          <a:chExt cx="0" cy="0"/>
        </a:xfrm>
      </p:grpSpPr>
      <p:sp>
        <p:nvSpPr>
          <p:cNvPr id="1409" name="Google Shape;1409;p10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What about complexity?</a:t>
            </a:r>
            <a:endParaRPr/>
          </a:p>
        </p:txBody>
      </p:sp>
      <p:sp>
        <p:nvSpPr>
          <p:cNvPr id="1410" name="Google Shape;1410;p102"/>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Fourier transform = correlation of signal with basis frequency signals</a:t>
            </a:r>
            <a:endParaRPr/>
          </a:p>
          <a:p>
            <a:pPr indent="-285750" lvl="1" marL="742950" rtl="0" algn="l">
              <a:spcBef>
                <a:spcPts val="560"/>
              </a:spcBef>
              <a:spcAft>
                <a:spcPts val="0"/>
              </a:spcAft>
              <a:buClr>
                <a:schemeClr val="dk1"/>
              </a:buClr>
              <a:buSzPts val="2800"/>
              <a:buChar char="–"/>
            </a:pPr>
            <a:r>
              <a:rPr lang="en-US"/>
              <a:t>Intuitively, in 2D, an O(N</a:t>
            </a:r>
            <a:r>
              <a:rPr baseline="30000" lang="en-US"/>
              <a:t>2</a:t>
            </a:r>
            <a:r>
              <a:rPr lang="en-US"/>
              <a:t>) operation</a:t>
            </a:r>
            <a:endParaRPr baseline="30000"/>
          </a:p>
          <a:p>
            <a:pPr indent="-139700" lvl="0" marL="342900" rtl="0" algn="l">
              <a:spcBef>
                <a:spcPts val="640"/>
              </a:spcBef>
              <a:spcAft>
                <a:spcPts val="0"/>
              </a:spcAft>
              <a:buClr>
                <a:schemeClr val="dk1"/>
              </a:buClr>
              <a:buSzPts val="3200"/>
              <a:buNone/>
            </a:pPr>
            <a:r>
              <a:t/>
            </a:r>
            <a:endParaRPr baseline="30000"/>
          </a:p>
          <a:p>
            <a:pPr indent="0" lvl="0" marL="0" rtl="0" algn="l">
              <a:spcBef>
                <a:spcPts val="640"/>
              </a:spcBef>
              <a:spcAft>
                <a:spcPts val="0"/>
              </a:spcAft>
              <a:buClr>
                <a:schemeClr val="dk1"/>
              </a:buClr>
              <a:buSzPts val="3200"/>
              <a:buNone/>
            </a:pPr>
            <a:r>
              <a:rPr lang="en-US"/>
              <a:t>Fast Fourier Transform (FFT)</a:t>
            </a:r>
            <a:endParaRPr/>
          </a:p>
          <a:p>
            <a:pPr indent="-285750" lvl="1" marL="742950" rtl="0" algn="l">
              <a:spcBef>
                <a:spcPts val="560"/>
              </a:spcBef>
              <a:spcAft>
                <a:spcPts val="0"/>
              </a:spcAft>
              <a:buClr>
                <a:schemeClr val="dk1"/>
              </a:buClr>
              <a:buSzPts val="2800"/>
              <a:buChar char="–"/>
            </a:pPr>
            <a:r>
              <a:rPr lang="en-US"/>
              <a:t>O(NlogN)</a:t>
            </a:r>
            <a:endParaRPr/>
          </a:p>
          <a:p>
            <a:pPr indent="-285750" lvl="1" marL="742950" rtl="0" algn="l">
              <a:spcBef>
                <a:spcPts val="560"/>
              </a:spcBef>
              <a:spcAft>
                <a:spcPts val="0"/>
              </a:spcAft>
              <a:buClr>
                <a:schemeClr val="dk1"/>
              </a:buClr>
              <a:buSzPts val="2800"/>
              <a:buChar char="–"/>
            </a:pPr>
            <a:r>
              <a:rPr lang="en-US"/>
              <a:t>For large kernel sizes, it can be faster to exploit convolution theorem and operate via FFT</a:t>
            </a:r>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5" name="Shape 1415"/>
        <p:cNvGrpSpPr/>
        <p:nvPr/>
      </p:nvGrpSpPr>
      <p:grpSpPr>
        <a:xfrm>
          <a:off x="0" y="0"/>
          <a:ext cx="0" cy="0"/>
          <a:chOff x="0" y="0"/>
          <a:chExt cx="0" cy="0"/>
        </a:xfrm>
      </p:grpSpPr>
      <p:sp>
        <p:nvSpPr>
          <p:cNvPr id="1416" name="Google Shape;1416;p103"/>
          <p:cNvSpPr txBox="1"/>
          <p:nvPr>
            <p:ph idx="1" type="body"/>
          </p:nvPr>
        </p:nvSpPr>
        <p:spPr>
          <a:xfrm>
            <a:off x="457200" y="533401"/>
            <a:ext cx="8305800" cy="1219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17365D"/>
              </a:buClr>
              <a:buSzPts val="3200"/>
              <a:buFont typeface="Arial"/>
              <a:buNone/>
            </a:pPr>
            <a:r>
              <a:rPr b="1" lang="en-US">
                <a:solidFill>
                  <a:srgbClr val="17365D"/>
                </a:solidFill>
              </a:rPr>
              <a:t>Why does the Gaussian filter give a nice smooth image, but the square filter give edgy artifacts?</a:t>
            </a:r>
            <a:endParaRPr/>
          </a:p>
        </p:txBody>
      </p:sp>
      <p:pic>
        <p:nvPicPr>
          <p:cNvPr id="1417" name="Google Shape;1417;p103"/>
          <p:cNvPicPr preferRelativeResize="0"/>
          <p:nvPr/>
        </p:nvPicPr>
        <p:blipFill rotWithShape="1">
          <a:blip r:embed="rId3">
            <a:alphaModFix/>
          </a:blip>
          <a:srcRect b="0" l="0" r="0" t="0"/>
          <a:stretch/>
        </p:blipFill>
        <p:spPr>
          <a:xfrm>
            <a:off x="4648200" y="2362200"/>
            <a:ext cx="4495800" cy="4495800"/>
          </a:xfrm>
          <a:prstGeom prst="rect">
            <a:avLst/>
          </a:prstGeom>
          <a:noFill/>
          <a:ln>
            <a:noFill/>
          </a:ln>
        </p:spPr>
      </p:pic>
      <p:pic>
        <p:nvPicPr>
          <p:cNvPr id="1418" name="Google Shape;1418;p103"/>
          <p:cNvPicPr preferRelativeResize="0"/>
          <p:nvPr/>
        </p:nvPicPr>
        <p:blipFill rotWithShape="1">
          <a:blip r:embed="rId4">
            <a:alphaModFix/>
          </a:blip>
          <a:srcRect b="0" l="0" r="0" t="0"/>
          <a:stretch/>
        </p:blipFill>
        <p:spPr>
          <a:xfrm>
            <a:off x="6781800" y="1981200"/>
            <a:ext cx="317500" cy="317500"/>
          </a:xfrm>
          <a:prstGeom prst="rect">
            <a:avLst/>
          </a:prstGeom>
          <a:noFill/>
          <a:ln>
            <a:noFill/>
          </a:ln>
        </p:spPr>
      </p:pic>
      <p:pic>
        <p:nvPicPr>
          <p:cNvPr id="1419" name="Google Shape;1419;p103"/>
          <p:cNvPicPr preferRelativeResize="0"/>
          <p:nvPr/>
        </p:nvPicPr>
        <p:blipFill rotWithShape="1">
          <a:blip r:embed="rId5">
            <a:alphaModFix/>
          </a:blip>
          <a:srcRect b="0" l="0" r="0" t="0"/>
          <a:stretch/>
        </p:blipFill>
        <p:spPr>
          <a:xfrm>
            <a:off x="0" y="2362200"/>
            <a:ext cx="4495800" cy="4495800"/>
          </a:xfrm>
          <a:prstGeom prst="rect">
            <a:avLst/>
          </a:prstGeom>
          <a:noFill/>
          <a:ln>
            <a:noFill/>
          </a:ln>
        </p:spPr>
      </p:pic>
      <p:pic>
        <p:nvPicPr>
          <p:cNvPr id="1420" name="Google Shape;1420;p103"/>
          <p:cNvPicPr preferRelativeResize="0"/>
          <p:nvPr/>
        </p:nvPicPr>
        <p:blipFill rotWithShape="1">
          <a:blip r:embed="rId6">
            <a:alphaModFix/>
          </a:blip>
          <a:srcRect b="0" l="0" r="0" t="0"/>
          <a:stretch/>
        </p:blipFill>
        <p:spPr>
          <a:xfrm>
            <a:off x="2057400" y="1981200"/>
            <a:ext cx="317500" cy="317500"/>
          </a:xfrm>
          <a:prstGeom prst="rect">
            <a:avLst/>
          </a:prstGeom>
          <a:noFill/>
          <a:ln>
            <a:noFill/>
          </a:ln>
        </p:spPr>
      </p:pic>
      <p:sp>
        <p:nvSpPr>
          <p:cNvPr id="1421" name="Google Shape;1421;p103"/>
          <p:cNvSpPr txBox="1"/>
          <p:nvPr/>
        </p:nvSpPr>
        <p:spPr>
          <a:xfrm>
            <a:off x="0" y="1981200"/>
            <a:ext cx="115887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Gaussian</a:t>
            </a:r>
            <a:endParaRPr/>
          </a:p>
        </p:txBody>
      </p:sp>
      <p:sp>
        <p:nvSpPr>
          <p:cNvPr id="1422" name="Google Shape;1422;p103"/>
          <p:cNvSpPr txBox="1"/>
          <p:nvPr/>
        </p:nvSpPr>
        <p:spPr>
          <a:xfrm>
            <a:off x="4648200" y="1981200"/>
            <a:ext cx="108267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Box filter</a:t>
            </a:r>
            <a:endParaRPr/>
          </a:p>
        </p:txBody>
      </p:sp>
      <p:sp>
        <p:nvSpPr>
          <p:cNvPr id="1423" name="Google Shape;1423;p103"/>
          <p:cNvSpPr txBox="1"/>
          <p:nvPr/>
        </p:nvSpPr>
        <p:spPr>
          <a:xfrm>
            <a:off x="8550568" y="4423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7" name="Shape 1427"/>
        <p:cNvGrpSpPr/>
        <p:nvPr/>
      </p:nvGrpSpPr>
      <p:grpSpPr>
        <a:xfrm>
          <a:off x="0" y="0"/>
          <a:ext cx="0" cy="0"/>
          <a:chOff x="0" y="0"/>
          <a:chExt cx="0" cy="0"/>
        </a:xfrm>
      </p:grpSpPr>
      <p:sp>
        <p:nvSpPr>
          <p:cNvPr id="1428" name="Google Shape;1428;p10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fontScale="90000"/>
          </a:bodyPr>
          <a:lstStyle/>
          <a:p>
            <a:pPr indent="0" lvl="0" marL="0" rtl="0" algn="l">
              <a:spcBef>
                <a:spcPts val="0"/>
              </a:spcBef>
              <a:spcAft>
                <a:spcPts val="0"/>
              </a:spcAft>
              <a:buNone/>
            </a:pPr>
            <a:r>
              <a:rPr lang="en-US"/>
              <a:t>Why do we have those lines in the image?</a:t>
            </a:r>
            <a:endParaRPr/>
          </a:p>
        </p:txBody>
      </p:sp>
      <p:sp>
        <p:nvSpPr>
          <p:cNvPr id="1429" name="Google Shape;1429;p104"/>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Sharp edges in an image or kernel need _all_ frequencies to represent them.</a:t>
            </a:r>
            <a:endParaRPr/>
          </a:p>
        </p:txBody>
      </p:sp>
      <p:sp>
        <p:nvSpPr>
          <p:cNvPr id="1430" name="Google Shape;1430;p104"/>
          <p:cNvSpPr txBox="1"/>
          <p:nvPr/>
        </p:nvSpPr>
        <p:spPr>
          <a:xfrm>
            <a:off x="4219575" y="3444875"/>
            <a:ext cx="685800" cy="51911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C0504D"/>
              </a:buClr>
              <a:buSzPts val="2800"/>
              <a:buFont typeface="Arial"/>
              <a:buNone/>
            </a:pPr>
            <a:r>
              <a:rPr b="0" i="0" lang="en-US" sz="2800" u="none" cap="none" strike="noStrike">
                <a:solidFill>
                  <a:srgbClr val="C0504D"/>
                </a:solidFill>
                <a:latin typeface="Comic Sans MS"/>
                <a:ea typeface="Comic Sans MS"/>
                <a:cs typeface="Comic Sans MS"/>
                <a:sym typeface="Comic Sans MS"/>
              </a:rPr>
              <a:t>= </a:t>
            </a:r>
            <a:endParaRPr b="0" i="0" sz="1800" u="none" cap="none" strike="noStrike">
              <a:solidFill>
                <a:srgbClr val="FF3300"/>
              </a:solidFill>
              <a:latin typeface="Comic Sans MS"/>
              <a:ea typeface="Comic Sans MS"/>
              <a:cs typeface="Comic Sans MS"/>
              <a:sym typeface="Comic Sans MS"/>
            </a:endParaRPr>
          </a:p>
        </p:txBody>
      </p:sp>
      <p:pic>
        <p:nvPicPr>
          <p:cNvPr descr="a5" id="1431" name="Google Shape;1431;p104"/>
          <p:cNvPicPr preferRelativeResize="0"/>
          <p:nvPr/>
        </p:nvPicPr>
        <p:blipFill rotWithShape="1">
          <a:blip r:embed="rId4">
            <a:alphaModFix/>
          </a:blip>
          <a:srcRect b="0" l="0" r="0" t="0"/>
          <a:stretch/>
        </p:blipFill>
        <p:spPr>
          <a:xfrm>
            <a:off x="4518025" y="4394200"/>
            <a:ext cx="2990850" cy="2000250"/>
          </a:xfrm>
          <a:prstGeom prst="rect">
            <a:avLst/>
          </a:prstGeom>
          <a:noFill/>
          <a:ln>
            <a:noFill/>
          </a:ln>
        </p:spPr>
      </p:pic>
      <p:graphicFrame>
        <p:nvGraphicFramePr>
          <p:cNvPr id="1432" name="Google Shape;1432;p104"/>
          <p:cNvGraphicFramePr/>
          <p:nvPr/>
        </p:nvGraphicFramePr>
        <p:xfrm>
          <a:off x="4724400" y="3200400"/>
          <a:ext cx="2352675" cy="989013"/>
        </p:xfrm>
        <a:graphic>
          <a:graphicData uri="http://schemas.openxmlformats.org/presentationml/2006/ole">
            <mc:AlternateContent>
              <mc:Choice Requires="v">
                <p:oleObj r:id="rId5" imgH="989013" imgW="2352675" progId="" spid="_x0000_s1">
                  <p:embed/>
                </p:oleObj>
              </mc:Choice>
              <mc:Fallback>
                <p:oleObj r:id="rId6" imgH="989013" imgW="2352675" progId="">
                  <p:embed/>
                  <p:pic>
                    <p:nvPicPr>
                      <p:cNvPr id="1432" name="Google Shape;1432;p104"/>
                      <p:cNvPicPr preferRelativeResize="0"/>
                      <p:nvPr/>
                    </p:nvPicPr>
                    <p:blipFill rotWithShape="1">
                      <a:blip r:embed="rId7">
                        <a:alphaModFix/>
                      </a:blip>
                      <a:srcRect b="0" l="0" r="0" t="0"/>
                      <a:stretch/>
                    </p:blipFill>
                    <p:spPr>
                      <a:xfrm>
                        <a:off x="4724400" y="3200400"/>
                        <a:ext cx="2352675" cy="989013"/>
                      </a:xfrm>
                      <a:prstGeom prst="rect">
                        <a:avLst/>
                      </a:prstGeom>
                      <a:noFill/>
                      <a:ln cap="flat" cmpd="sng" w="9525">
                        <a:solidFill>
                          <a:srgbClr val="FF0000"/>
                        </a:solidFill>
                        <a:prstDash val="solid"/>
                        <a:miter lim="8000"/>
                        <a:headEnd len="sm" w="sm" type="none"/>
                        <a:tailEnd len="sm" w="sm" type="none"/>
                      </a:ln>
                    </p:spPr>
                  </p:pic>
                </p:oleObj>
              </mc:Fallback>
            </mc:AlternateContent>
          </a:graphicData>
        </a:graphic>
      </p:graphicFrame>
      <p:pic>
        <p:nvPicPr>
          <p:cNvPr descr="File:Waveforms.svg" id="1433" name="Google Shape;1433;p104"/>
          <p:cNvPicPr preferRelativeResize="0"/>
          <p:nvPr/>
        </p:nvPicPr>
        <p:blipFill rotWithShape="1">
          <a:blip r:embed="rId8">
            <a:alphaModFix/>
          </a:blip>
          <a:srcRect b="53333" l="5263" r="46317" t="29333"/>
          <a:stretch/>
        </p:blipFill>
        <p:spPr>
          <a:xfrm>
            <a:off x="1552575" y="2844800"/>
            <a:ext cx="2286000" cy="1752600"/>
          </a:xfrm>
          <a:prstGeom prst="rect">
            <a:avLst/>
          </a:prstGeom>
          <a:noFill/>
          <a:ln>
            <a:noFill/>
          </a:ln>
        </p:spPr>
      </p:pic>
      <p:sp>
        <p:nvSpPr>
          <p:cNvPr id="1434" name="Google Shape;1434;p104"/>
          <p:cNvSpPr txBox="1"/>
          <p:nvPr/>
        </p:nvSpPr>
        <p:spPr>
          <a:xfrm rot="-5400000">
            <a:off x="4022030" y="5236467"/>
            <a:ext cx="1096964"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coefficient</a:t>
            </a:r>
            <a:endParaRPr/>
          </a:p>
        </p:txBody>
      </p:sp>
      <p:sp>
        <p:nvSpPr>
          <p:cNvPr id="1435" name="Google Shape;1435;p104"/>
          <p:cNvSpPr txBox="1"/>
          <p:nvPr/>
        </p:nvSpPr>
        <p:spPr>
          <a:xfrm>
            <a:off x="8550568" y="6550223"/>
            <a:ext cx="603050"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Efros</a:t>
            </a:r>
            <a:endParaRPr b="0" i="0" sz="1400" u="none" cap="none" strike="noStrike">
              <a:solidFill>
                <a:srgbClr val="7F7F7F"/>
              </a:solidFill>
              <a:latin typeface="Arial"/>
              <a:ea typeface="Arial"/>
              <a:cs typeface="Arial"/>
              <a:sym typeface="Arial"/>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0" name="Shape 1440"/>
        <p:cNvGrpSpPr/>
        <p:nvPr/>
      </p:nvGrpSpPr>
      <p:grpSpPr>
        <a:xfrm>
          <a:off x="0" y="0"/>
          <a:ext cx="0" cy="0"/>
          <a:chOff x="0" y="0"/>
          <a:chExt cx="0" cy="0"/>
        </a:xfrm>
      </p:grpSpPr>
      <p:sp>
        <p:nvSpPr>
          <p:cNvPr id="1441" name="Google Shape;1441;p105"/>
          <p:cNvSpPr txBox="1"/>
          <p:nvPr/>
        </p:nvSpPr>
        <p:spPr>
          <a:xfrm>
            <a:off x="457200" y="990600"/>
            <a:ext cx="8229600" cy="1418511"/>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Calibri"/>
                <a:ea typeface="Calibri"/>
                <a:cs typeface="Calibri"/>
                <a:sym typeface="Calibri"/>
              </a:rPr>
              <a:t>What is the box filter in the frequency domain?</a:t>
            </a:r>
            <a:endParaRPr/>
          </a:p>
          <a:p>
            <a:pPr indent="0" lvl="0" marL="0" marR="0" rtl="0" algn="l">
              <a:spcBef>
                <a:spcPts val="640"/>
              </a:spcBef>
              <a:spcAft>
                <a:spcPts val="0"/>
              </a:spcAft>
              <a:buClr>
                <a:srgbClr val="000000"/>
              </a:buClr>
              <a:buSzPts val="3200"/>
              <a:buFont typeface="Arial"/>
              <a:buNone/>
            </a:pPr>
            <a:r>
              <a:rPr lang="en-US" sz="3200">
                <a:solidFill>
                  <a:srgbClr val="000000"/>
                </a:solidFill>
                <a:latin typeface="Calibri"/>
                <a:ea typeface="Calibri"/>
                <a:cs typeface="Calibri"/>
                <a:sym typeface="Calibri"/>
              </a:rPr>
              <a:t>What is the sinc filter in the frequency domain?</a:t>
            </a:r>
            <a:endParaRPr b="0" i="0" sz="3200" u="none" cap="none" strike="noStrike">
              <a:solidFill>
                <a:srgbClr val="000000"/>
              </a:solidFill>
              <a:latin typeface="Calibri"/>
              <a:ea typeface="Calibri"/>
              <a:cs typeface="Calibri"/>
              <a:sym typeface="Calibri"/>
            </a:endParaRPr>
          </a:p>
          <a:p>
            <a:pPr indent="0" lvl="0" marL="0" marR="0" rtl="0" algn="l">
              <a:lnSpc>
                <a:spcPct val="100000"/>
              </a:lnSpc>
              <a:spcBef>
                <a:spcPts val="640"/>
              </a:spcBef>
              <a:spcAft>
                <a:spcPts val="0"/>
              </a:spcAft>
              <a:buClr>
                <a:schemeClr val="dk1"/>
              </a:buClr>
              <a:buSzPts val="3200"/>
              <a:buFont typeface="Arial"/>
              <a:buNone/>
            </a:pPr>
            <a:r>
              <a:t/>
            </a:r>
            <a:endParaRPr b="0" i="0" sz="3200" u="none" cap="none" strike="noStrike">
              <a:solidFill>
                <a:srgbClr val="000000"/>
              </a:solidFill>
              <a:latin typeface="Calibri"/>
              <a:ea typeface="Calibri"/>
              <a:cs typeface="Calibri"/>
              <a:sym typeface="Calibri"/>
            </a:endParaRPr>
          </a:p>
        </p:txBody>
      </p:sp>
      <p:sp>
        <p:nvSpPr>
          <p:cNvPr id="1442" name="Google Shape;1442;p10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Box filter / sinc filter duality</a:t>
            </a:r>
            <a:endParaRPr/>
          </a:p>
        </p:txBody>
      </p:sp>
      <p:sp>
        <p:nvSpPr>
          <p:cNvPr id="1443" name="Google Shape;1443;p105"/>
          <p:cNvSpPr txBox="1"/>
          <p:nvPr>
            <p:ph idx="1" type="body"/>
          </p:nvPr>
        </p:nvSpPr>
        <p:spPr>
          <a:xfrm>
            <a:off x="1143000" y="5410200"/>
            <a:ext cx="6629400" cy="14478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2800"/>
              <a:buFont typeface="Arial"/>
              <a:buNone/>
            </a:pPr>
            <a:r>
              <a:rPr lang="en-US" sz="2800"/>
              <a:t>     Spatial Domain         Frequency Domain</a:t>
            </a:r>
            <a:endParaRPr/>
          </a:p>
          <a:p>
            <a:pPr indent="0" lvl="0" marL="0" rtl="0" algn="l">
              <a:spcBef>
                <a:spcPts val="560"/>
              </a:spcBef>
              <a:spcAft>
                <a:spcPts val="0"/>
              </a:spcAft>
              <a:buClr>
                <a:schemeClr val="dk1"/>
              </a:buClr>
              <a:buSzPts val="2800"/>
              <a:buNone/>
            </a:pPr>
            <a:r>
              <a:rPr lang="en-US" sz="2800"/>
              <a:t> Frequency Domain         Spatial Domain</a:t>
            </a:r>
            <a:endParaRPr/>
          </a:p>
        </p:txBody>
      </p:sp>
      <p:pic>
        <p:nvPicPr>
          <p:cNvPr descr="C:\Users\James\Desktop\220px-Rectangular_function.svg.png" id="1444" name="Google Shape;1444;p105"/>
          <p:cNvPicPr preferRelativeResize="0"/>
          <p:nvPr/>
        </p:nvPicPr>
        <p:blipFill rotWithShape="1">
          <a:blip r:embed="rId3">
            <a:alphaModFix/>
          </a:blip>
          <a:srcRect b="0" l="0" r="0" t="0"/>
          <a:stretch/>
        </p:blipFill>
        <p:spPr>
          <a:xfrm>
            <a:off x="1458913" y="3424238"/>
            <a:ext cx="2652712" cy="1833562"/>
          </a:xfrm>
          <a:prstGeom prst="rect">
            <a:avLst/>
          </a:prstGeom>
          <a:noFill/>
          <a:ln>
            <a:noFill/>
          </a:ln>
        </p:spPr>
      </p:pic>
      <p:pic>
        <p:nvPicPr>
          <p:cNvPr descr="C:\Users\James\Desktop\220px-Sinc_function_(normalized).svg.png" id="1445" name="Google Shape;1445;p105"/>
          <p:cNvPicPr preferRelativeResize="0"/>
          <p:nvPr/>
        </p:nvPicPr>
        <p:blipFill rotWithShape="1">
          <a:blip r:embed="rId4">
            <a:alphaModFix/>
          </a:blip>
          <a:srcRect b="0" l="0" r="0" t="0"/>
          <a:stretch/>
        </p:blipFill>
        <p:spPr>
          <a:xfrm>
            <a:off x="4510088" y="3429000"/>
            <a:ext cx="2652712" cy="1820863"/>
          </a:xfrm>
          <a:prstGeom prst="rect">
            <a:avLst/>
          </a:prstGeom>
          <a:noFill/>
          <a:ln>
            <a:noFill/>
          </a:ln>
        </p:spPr>
      </p:pic>
      <p:sp>
        <p:nvSpPr>
          <p:cNvPr id="1446" name="Google Shape;1446;p105"/>
          <p:cNvSpPr/>
          <p:nvPr/>
        </p:nvSpPr>
        <p:spPr>
          <a:xfrm>
            <a:off x="4143375" y="6134100"/>
            <a:ext cx="457200" cy="152400"/>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7" name="Google Shape;1447;p105"/>
          <p:cNvSpPr/>
          <p:nvPr/>
        </p:nvSpPr>
        <p:spPr>
          <a:xfrm>
            <a:off x="3990975" y="5619750"/>
            <a:ext cx="457200" cy="152400"/>
          </a:xfrm>
          <a:prstGeom prst="leftRight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448" name="Google Shape;1448;p105"/>
          <p:cNvSpPr txBox="1"/>
          <p:nvPr/>
        </p:nvSpPr>
        <p:spPr>
          <a:xfrm>
            <a:off x="2262188" y="3048000"/>
            <a:ext cx="1090612" cy="3762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Box filter</a:t>
            </a:r>
            <a:endParaRPr/>
          </a:p>
        </p:txBody>
      </p:sp>
      <p:sp>
        <p:nvSpPr>
          <p:cNvPr id="1449" name="Google Shape;1449;p105"/>
          <p:cNvSpPr txBox="1"/>
          <p:nvPr/>
        </p:nvSpPr>
        <p:spPr>
          <a:xfrm>
            <a:off x="5159375" y="3048000"/>
            <a:ext cx="1447800" cy="37623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Sinc filter</a:t>
            </a:r>
            <a:endParaRPr/>
          </a:p>
        </p:txBody>
      </p:sp>
      <p:sp>
        <p:nvSpPr>
          <p:cNvPr id="1450" name="Google Shape;1450;p105"/>
          <p:cNvSpPr txBox="1"/>
          <p:nvPr/>
        </p:nvSpPr>
        <p:spPr>
          <a:xfrm>
            <a:off x="6858000" y="3015734"/>
            <a:ext cx="19812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sinc(x) = sin(x) / x</a:t>
            </a:r>
            <a:endParaRPr/>
          </a:p>
        </p:txBody>
      </p:sp>
      <p:sp>
        <p:nvSpPr>
          <p:cNvPr id="1451" name="Google Shape;1451;p105"/>
          <p:cNvSpPr txBox="1"/>
          <p:nvPr/>
        </p:nvSpPr>
        <p:spPr>
          <a:xfrm>
            <a:off x="8550568" y="0"/>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6" name="Shape 1456"/>
        <p:cNvGrpSpPr/>
        <p:nvPr/>
      </p:nvGrpSpPr>
      <p:grpSpPr>
        <a:xfrm>
          <a:off x="0" y="0"/>
          <a:ext cx="0" cy="0"/>
          <a:chOff x="0" y="0"/>
          <a:chExt cx="0" cy="0"/>
        </a:xfrm>
      </p:grpSpPr>
      <p:sp>
        <p:nvSpPr>
          <p:cNvPr id="1457" name="Google Shape;1457;p106"/>
          <p:cNvSpPr txBox="1"/>
          <p:nvPr/>
        </p:nvSpPr>
        <p:spPr>
          <a:xfrm>
            <a:off x="457200" y="990600"/>
            <a:ext cx="8229600" cy="5135563"/>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3200"/>
              <a:buFont typeface="Arial"/>
              <a:buNone/>
            </a:pPr>
            <a:r>
              <a:rPr b="0" i="0" lang="en-US" sz="3200" u="none" cap="none" strike="noStrike">
                <a:solidFill>
                  <a:srgbClr val="000000"/>
                </a:solidFill>
                <a:latin typeface="Calibri"/>
                <a:ea typeface="Calibri"/>
                <a:cs typeface="Calibri"/>
                <a:sym typeface="Calibri"/>
              </a:rPr>
              <a:t>What is the box filter in the frequency domain?</a:t>
            </a:r>
            <a:endParaRPr/>
          </a:p>
          <a:p>
            <a:pPr indent="0" lvl="0" marL="0" marR="0" rtl="0" algn="l">
              <a:lnSpc>
                <a:spcPct val="100000"/>
              </a:lnSpc>
              <a:spcBef>
                <a:spcPts val="640"/>
              </a:spcBef>
              <a:spcAft>
                <a:spcPts val="0"/>
              </a:spcAft>
              <a:buClr>
                <a:srgbClr val="000000"/>
              </a:buClr>
              <a:buSzPts val="3200"/>
              <a:buFont typeface="Arial"/>
              <a:buNone/>
            </a:pPr>
            <a:r>
              <a:rPr b="0" i="0" lang="en-US" sz="3200" u="none" cap="none" strike="noStrike">
                <a:solidFill>
                  <a:srgbClr val="000000"/>
                </a:solidFill>
                <a:latin typeface="Calibri"/>
                <a:ea typeface="Calibri"/>
                <a:cs typeface="Calibri"/>
                <a:sym typeface="Calibri"/>
              </a:rPr>
              <a:t>http://madebyevan.com/dft/</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cap="none" strike="noStrike">
              <a:solidFill>
                <a:srgbClr val="000000"/>
              </a:solidFill>
              <a:latin typeface="Calibri"/>
              <a:ea typeface="Calibri"/>
              <a:cs typeface="Calibri"/>
              <a:sym typeface="Calibri"/>
            </a:endParaRPr>
          </a:p>
        </p:txBody>
      </p:sp>
      <p:sp>
        <p:nvSpPr>
          <p:cNvPr id="1458" name="Google Shape;1458;p10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Box filter / sinc filter duality</a:t>
            </a:r>
            <a:endParaRPr/>
          </a:p>
        </p:txBody>
      </p:sp>
      <p:sp>
        <p:nvSpPr>
          <p:cNvPr id="1459" name="Google Shape;1459;p106"/>
          <p:cNvSpPr txBox="1"/>
          <p:nvPr/>
        </p:nvSpPr>
        <p:spPr>
          <a:xfrm>
            <a:off x="8550568" y="0"/>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pic>
        <p:nvPicPr>
          <p:cNvPr id="1460" name="Google Shape;1460;p106"/>
          <p:cNvPicPr preferRelativeResize="0"/>
          <p:nvPr/>
        </p:nvPicPr>
        <p:blipFill rotWithShape="1">
          <a:blip r:embed="rId3">
            <a:alphaModFix/>
          </a:blip>
          <a:srcRect b="0" l="0" r="0" t="0"/>
          <a:stretch/>
        </p:blipFill>
        <p:spPr>
          <a:xfrm>
            <a:off x="1524000" y="2743200"/>
            <a:ext cx="6210300" cy="3904048"/>
          </a:xfrm>
          <a:prstGeom prst="rect">
            <a:avLst/>
          </a:prstGeom>
          <a:noFill/>
          <a:ln>
            <a:noFill/>
          </a:ln>
        </p:spPr>
      </p:pic>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65" name="Shape 1465"/>
        <p:cNvGrpSpPr/>
        <p:nvPr/>
      </p:nvGrpSpPr>
      <p:grpSpPr>
        <a:xfrm>
          <a:off x="0" y="0"/>
          <a:ext cx="0" cy="0"/>
          <a:chOff x="0" y="0"/>
          <a:chExt cx="0" cy="0"/>
        </a:xfrm>
      </p:grpSpPr>
      <p:sp>
        <p:nvSpPr>
          <p:cNvPr id="1466" name="Google Shape;1466;p10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Evan Wallace demo</a:t>
            </a:r>
            <a:endParaRPr/>
          </a:p>
        </p:txBody>
      </p:sp>
      <p:sp>
        <p:nvSpPr>
          <p:cNvPr id="1467" name="Google Shape;1467;p107"/>
          <p:cNvSpPr txBox="1"/>
          <p:nvPr>
            <p:ph idx="1" type="body"/>
          </p:nvPr>
        </p:nvSpPr>
        <p:spPr>
          <a:xfrm>
            <a:off x="381000" y="1011381"/>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Made for CSCI1230</a:t>
            </a:r>
            <a:endParaRPr/>
          </a:p>
          <a:p>
            <a:pPr indent="-342900" lvl="0" marL="342900" rtl="0" algn="l">
              <a:spcBef>
                <a:spcPts val="640"/>
              </a:spcBef>
              <a:spcAft>
                <a:spcPts val="0"/>
              </a:spcAft>
              <a:buClr>
                <a:schemeClr val="dk1"/>
              </a:buClr>
              <a:buSzPts val="3200"/>
              <a:buChar char="•"/>
            </a:pPr>
            <a:r>
              <a:rPr lang="en-US"/>
              <a:t>1D example</a:t>
            </a:r>
            <a:endParaRPr/>
          </a:p>
          <a:p>
            <a:pPr indent="-342900" lvl="0" marL="342900" rtl="0" algn="l">
              <a:spcBef>
                <a:spcPts val="640"/>
              </a:spcBef>
              <a:spcAft>
                <a:spcPts val="0"/>
              </a:spcAft>
              <a:buClr>
                <a:schemeClr val="dk1"/>
              </a:buClr>
              <a:buSzPts val="3200"/>
              <a:buChar char="•"/>
            </a:pPr>
            <a:r>
              <a:rPr lang="en-US"/>
              <a:t>Forbes 30 under 30 </a:t>
            </a:r>
            <a:endParaRPr/>
          </a:p>
          <a:p>
            <a:pPr indent="-285750" lvl="1" marL="742950" rtl="0" algn="l">
              <a:spcBef>
                <a:spcPts val="560"/>
              </a:spcBef>
              <a:spcAft>
                <a:spcPts val="0"/>
              </a:spcAft>
              <a:buClr>
                <a:schemeClr val="dk1"/>
              </a:buClr>
              <a:buSzPts val="2800"/>
              <a:buChar char="–"/>
            </a:pPr>
            <a:r>
              <a:rPr lang="en-US"/>
              <a:t>Figma (collaborative design tools)</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http://madebyevan.com/dft/</a:t>
            </a:r>
            <a:endParaRPr/>
          </a:p>
        </p:txBody>
      </p:sp>
      <p:pic>
        <p:nvPicPr>
          <p:cNvPr descr="https://pbs.twimg.com/media/C1RH6EgUcAAorvI.jpg" id="1468" name="Google Shape;1468;p107"/>
          <p:cNvPicPr preferRelativeResize="0"/>
          <p:nvPr/>
        </p:nvPicPr>
        <p:blipFill rotWithShape="1">
          <a:blip r:embed="rId3">
            <a:alphaModFix/>
          </a:blip>
          <a:srcRect b="7777" l="18889" r="13687" t="22223"/>
          <a:stretch/>
        </p:blipFill>
        <p:spPr>
          <a:xfrm>
            <a:off x="6553200" y="181336"/>
            <a:ext cx="2454586" cy="3397827"/>
          </a:xfrm>
          <a:prstGeom prst="rect">
            <a:avLst/>
          </a:prstGeom>
          <a:noFill/>
          <a:ln>
            <a:noFill/>
          </a:ln>
        </p:spPr>
      </p:pic>
      <p:pic>
        <p:nvPicPr>
          <p:cNvPr descr="http://www.browndailyherald.com/wp-content/uploads/2012/09/1076748403.jpg" id="1469" name="Google Shape;1469;p107"/>
          <p:cNvPicPr preferRelativeResize="0"/>
          <p:nvPr/>
        </p:nvPicPr>
        <p:blipFill rotWithShape="1">
          <a:blip r:embed="rId4">
            <a:alphaModFix/>
          </a:blip>
          <a:srcRect b="0" l="0" r="0" t="0"/>
          <a:stretch/>
        </p:blipFill>
        <p:spPr>
          <a:xfrm>
            <a:off x="6553200" y="3725863"/>
            <a:ext cx="2454586" cy="1834803"/>
          </a:xfrm>
          <a:prstGeom prst="rect">
            <a:avLst/>
          </a:prstGeom>
          <a:noFill/>
          <a:ln>
            <a:noFill/>
          </a:ln>
        </p:spPr>
      </p:pic>
      <p:sp>
        <p:nvSpPr>
          <p:cNvPr id="1470" name="Google Shape;1470;p107"/>
          <p:cNvSpPr txBox="1"/>
          <p:nvPr/>
        </p:nvSpPr>
        <p:spPr>
          <a:xfrm>
            <a:off x="7453746" y="5597236"/>
            <a:ext cx="1616386"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with Dylan Field</a:t>
            </a:r>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4" name="Shape 1474"/>
        <p:cNvGrpSpPr/>
        <p:nvPr/>
      </p:nvGrpSpPr>
      <p:grpSpPr>
        <a:xfrm>
          <a:off x="0" y="0"/>
          <a:ext cx="0" cy="0"/>
          <a:chOff x="0" y="0"/>
          <a:chExt cx="0" cy="0"/>
        </a:xfrm>
      </p:grpSpPr>
      <p:pic>
        <p:nvPicPr>
          <p:cNvPr id="1475" name="Google Shape;1475;p108"/>
          <p:cNvPicPr preferRelativeResize="0"/>
          <p:nvPr/>
        </p:nvPicPr>
        <p:blipFill rotWithShape="1">
          <a:blip r:embed="rId3">
            <a:alphaModFix/>
          </a:blip>
          <a:srcRect b="0" l="0" r="0" t="0"/>
          <a:stretch/>
        </p:blipFill>
        <p:spPr>
          <a:xfrm>
            <a:off x="188117" y="4648199"/>
            <a:ext cx="1981200" cy="1981200"/>
          </a:xfrm>
          <a:prstGeom prst="rect">
            <a:avLst/>
          </a:prstGeom>
          <a:noFill/>
          <a:ln>
            <a:noFill/>
          </a:ln>
        </p:spPr>
      </p:pic>
      <p:pic>
        <p:nvPicPr>
          <p:cNvPr id="1476" name="Google Shape;1476;p108"/>
          <p:cNvPicPr preferRelativeResize="0"/>
          <p:nvPr/>
        </p:nvPicPr>
        <p:blipFill rotWithShape="1">
          <a:blip r:embed="rId4">
            <a:alphaModFix/>
          </a:blip>
          <a:srcRect b="0" l="0" r="0" t="0"/>
          <a:stretch/>
        </p:blipFill>
        <p:spPr>
          <a:xfrm>
            <a:off x="2207418" y="4648199"/>
            <a:ext cx="1981201" cy="1981201"/>
          </a:xfrm>
          <a:prstGeom prst="rect">
            <a:avLst/>
          </a:prstGeom>
          <a:noFill/>
          <a:ln>
            <a:noFill/>
          </a:ln>
        </p:spPr>
      </p:pic>
      <p:sp>
        <p:nvSpPr>
          <p:cNvPr id="1477" name="Google Shape;1477;p108"/>
          <p:cNvSpPr txBox="1"/>
          <p:nvPr/>
        </p:nvSpPr>
        <p:spPr>
          <a:xfrm>
            <a:off x="115491" y="4309645"/>
            <a:ext cx="195738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Box filter (spatial)</a:t>
            </a:r>
            <a:endParaRPr/>
          </a:p>
        </p:txBody>
      </p:sp>
      <p:sp>
        <p:nvSpPr>
          <p:cNvPr id="1478" name="Google Shape;1478;p108"/>
          <p:cNvSpPr txBox="1"/>
          <p:nvPr/>
        </p:nvSpPr>
        <p:spPr>
          <a:xfrm>
            <a:off x="2124075" y="4094945"/>
            <a:ext cx="244792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Frequency domain magnitude</a:t>
            </a:r>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3" name="Shape 1483"/>
        <p:cNvGrpSpPr/>
        <p:nvPr/>
      </p:nvGrpSpPr>
      <p:grpSpPr>
        <a:xfrm>
          <a:off x="0" y="0"/>
          <a:ext cx="0" cy="0"/>
          <a:chOff x="0" y="0"/>
          <a:chExt cx="0" cy="0"/>
        </a:xfrm>
      </p:grpSpPr>
      <p:sp>
        <p:nvSpPr>
          <p:cNvPr id="1484" name="Google Shape;1484;p10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Gaussian filter duality</a:t>
            </a:r>
            <a:endParaRPr/>
          </a:p>
        </p:txBody>
      </p:sp>
      <p:sp>
        <p:nvSpPr>
          <p:cNvPr id="1485" name="Google Shape;1485;p109"/>
          <p:cNvSpPr txBox="1"/>
          <p:nvPr>
            <p:ph idx="1" type="body"/>
          </p:nvPr>
        </p:nvSpPr>
        <p:spPr>
          <a:xfrm>
            <a:off x="457200" y="990600"/>
            <a:ext cx="8229600" cy="3200399"/>
          </a:xfrm>
          <a:prstGeom prst="rect">
            <a:avLst/>
          </a:prstGeom>
          <a:noFill/>
          <a:ln>
            <a:noFill/>
          </a:ln>
        </p:spPr>
        <p:txBody>
          <a:bodyPr anchorCtr="0" anchor="t" bIns="45700" lIns="91425" spcFirstLastPara="1" rIns="91425" wrap="square" tIns="45700">
            <a:normAutofit fontScale="92500" lnSpcReduction="20000"/>
          </a:bodyPr>
          <a:lstStyle/>
          <a:p>
            <a:pPr indent="-342900" lvl="0" marL="342900" rtl="0" algn="l">
              <a:spcBef>
                <a:spcPts val="0"/>
              </a:spcBef>
              <a:spcAft>
                <a:spcPts val="0"/>
              </a:spcAft>
              <a:buClr>
                <a:schemeClr val="dk1"/>
              </a:buClr>
              <a:buSzPct val="100000"/>
              <a:buChar char="•"/>
            </a:pPr>
            <a:r>
              <a:rPr lang="en-US"/>
              <a:t>Fourier transform of one Gaussian…</a:t>
            </a:r>
            <a:endParaRPr/>
          </a:p>
          <a:p>
            <a:pPr indent="0" lvl="0" marL="0" rtl="0" algn="l">
              <a:spcBef>
                <a:spcPts val="592"/>
              </a:spcBef>
              <a:spcAft>
                <a:spcPts val="0"/>
              </a:spcAft>
              <a:buClr>
                <a:schemeClr val="dk1"/>
              </a:buClr>
              <a:buSzPct val="100000"/>
              <a:buNone/>
            </a:pPr>
            <a:r>
              <a:rPr lang="en-US"/>
              <a:t>	…is </a:t>
            </a:r>
            <a:r>
              <a:rPr i="1" lang="en-US"/>
              <a:t>another Gaussian (with inverse variance).</a:t>
            </a:r>
            <a:endParaRPr/>
          </a:p>
          <a:p>
            <a:pPr indent="-342900" lvl="0" marL="342900" rtl="0" algn="l">
              <a:spcBef>
                <a:spcPts val="592"/>
              </a:spcBef>
              <a:spcAft>
                <a:spcPts val="0"/>
              </a:spcAft>
              <a:buClr>
                <a:schemeClr val="dk1"/>
              </a:buClr>
              <a:buSzPct val="100000"/>
              <a:buChar char="•"/>
            </a:pPr>
            <a:r>
              <a:rPr lang="en-US"/>
              <a:t>Why is this useful?</a:t>
            </a:r>
            <a:endParaRPr/>
          </a:p>
          <a:p>
            <a:pPr indent="-285750" lvl="1" marL="742950" rtl="0" algn="l">
              <a:spcBef>
                <a:spcPts val="518"/>
              </a:spcBef>
              <a:spcAft>
                <a:spcPts val="0"/>
              </a:spcAft>
              <a:buClr>
                <a:schemeClr val="dk1"/>
              </a:buClr>
              <a:buSzPct val="100000"/>
              <a:buChar char="–"/>
            </a:pPr>
            <a:r>
              <a:rPr lang="en-US"/>
              <a:t>Smooth degradation in frequency components</a:t>
            </a:r>
            <a:endParaRPr/>
          </a:p>
          <a:p>
            <a:pPr indent="-285750" lvl="1" marL="742950" rtl="0" algn="l">
              <a:spcBef>
                <a:spcPts val="518"/>
              </a:spcBef>
              <a:spcAft>
                <a:spcPts val="0"/>
              </a:spcAft>
              <a:buClr>
                <a:schemeClr val="dk1"/>
              </a:buClr>
              <a:buSzPct val="100000"/>
              <a:buChar char="–"/>
            </a:pPr>
            <a:r>
              <a:rPr lang="en-US"/>
              <a:t>No sharp cut-off</a:t>
            </a:r>
            <a:endParaRPr/>
          </a:p>
          <a:p>
            <a:pPr indent="-285750" lvl="1" marL="742950" rtl="0" algn="l">
              <a:spcBef>
                <a:spcPts val="518"/>
              </a:spcBef>
              <a:spcAft>
                <a:spcPts val="0"/>
              </a:spcAft>
              <a:buClr>
                <a:schemeClr val="dk1"/>
              </a:buClr>
              <a:buSzPct val="100000"/>
              <a:buChar char="–"/>
            </a:pPr>
            <a:r>
              <a:rPr lang="en-US"/>
              <a:t>No negative values</a:t>
            </a:r>
            <a:endParaRPr/>
          </a:p>
          <a:p>
            <a:pPr indent="-285750" lvl="1" marL="742950" rtl="0" algn="l">
              <a:spcBef>
                <a:spcPts val="518"/>
              </a:spcBef>
              <a:spcAft>
                <a:spcPts val="0"/>
              </a:spcAft>
              <a:buClr>
                <a:schemeClr val="dk1"/>
              </a:buClr>
              <a:buSzPct val="100000"/>
              <a:buChar char="–"/>
            </a:pPr>
            <a:r>
              <a:rPr lang="en-US"/>
              <a:t>Never zero (infinite extent)</a:t>
            </a:r>
            <a:endParaRPr/>
          </a:p>
        </p:txBody>
      </p:sp>
      <p:pic>
        <p:nvPicPr>
          <p:cNvPr id="1486" name="Google Shape;1486;p109"/>
          <p:cNvPicPr preferRelativeResize="0"/>
          <p:nvPr/>
        </p:nvPicPr>
        <p:blipFill rotWithShape="1">
          <a:blip r:embed="rId3">
            <a:alphaModFix/>
          </a:blip>
          <a:srcRect b="0" l="0" r="0" t="0"/>
          <a:stretch/>
        </p:blipFill>
        <p:spPr>
          <a:xfrm>
            <a:off x="188117" y="4648199"/>
            <a:ext cx="1981200" cy="1981200"/>
          </a:xfrm>
          <a:prstGeom prst="rect">
            <a:avLst/>
          </a:prstGeom>
          <a:noFill/>
          <a:ln>
            <a:noFill/>
          </a:ln>
        </p:spPr>
      </p:pic>
      <p:pic>
        <p:nvPicPr>
          <p:cNvPr id="1487" name="Google Shape;1487;p109"/>
          <p:cNvPicPr preferRelativeResize="0"/>
          <p:nvPr/>
        </p:nvPicPr>
        <p:blipFill rotWithShape="1">
          <a:blip r:embed="rId4">
            <a:alphaModFix/>
          </a:blip>
          <a:srcRect b="0" l="0" r="0" t="0"/>
          <a:stretch/>
        </p:blipFill>
        <p:spPr>
          <a:xfrm>
            <a:off x="2207418" y="4648199"/>
            <a:ext cx="1981201" cy="1981201"/>
          </a:xfrm>
          <a:prstGeom prst="rect">
            <a:avLst/>
          </a:prstGeom>
          <a:noFill/>
          <a:ln>
            <a:noFill/>
          </a:ln>
        </p:spPr>
      </p:pic>
      <p:pic>
        <p:nvPicPr>
          <p:cNvPr id="1488" name="Google Shape;1488;p109"/>
          <p:cNvPicPr preferRelativeResize="0"/>
          <p:nvPr/>
        </p:nvPicPr>
        <p:blipFill rotWithShape="1">
          <a:blip r:embed="rId5">
            <a:alphaModFix/>
          </a:blip>
          <a:srcRect b="0" l="0" r="0" t="0"/>
          <a:stretch/>
        </p:blipFill>
        <p:spPr>
          <a:xfrm>
            <a:off x="5038722" y="4648200"/>
            <a:ext cx="1981200" cy="1981200"/>
          </a:xfrm>
          <a:prstGeom prst="rect">
            <a:avLst/>
          </a:prstGeom>
          <a:noFill/>
          <a:ln>
            <a:noFill/>
          </a:ln>
        </p:spPr>
      </p:pic>
      <p:pic>
        <p:nvPicPr>
          <p:cNvPr id="1489" name="Google Shape;1489;p109"/>
          <p:cNvPicPr preferRelativeResize="0"/>
          <p:nvPr/>
        </p:nvPicPr>
        <p:blipFill rotWithShape="1">
          <a:blip r:embed="rId6">
            <a:alphaModFix/>
          </a:blip>
          <a:srcRect b="0" l="0" r="0" t="0"/>
          <a:stretch/>
        </p:blipFill>
        <p:spPr>
          <a:xfrm>
            <a:off x="7058023" y="4648199"/>
            <a:ext cx="1981201" cy="1981201"/>
          </a:xfrm>
          <a:prstGeom prst="rect">
            <a:avLst/>
          </a:prstGeom>
          <a:noFill/>
          <a:ln>
            <a:noFill/>
          </a:ln>
        </p:spPr>
      </p:pic>
      <p:sp>
        <p:nvSpPr>
          <p:cNvPr id="1490" name="Google Shape;1490;p109"/>
          <p:cNvSpPr txBox="1"/>
          <p:nvPr/>
        </p:nvSpPr>
        <p:spPr>
          <a:xfrm>
            <a:off x="115491" y="4309645"/>
            <a:ext cx="1957385"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Box filter (spatial)</a:t>
            </a:r>
            <a:endParaRPr/>
          </a:p>
        </p:txBody>
      </p:sp>
      <p:sp>
        <p:nvSpPr>
          <p:cNvPr id="1491" name="Google Shape;1491;p109"/>
          <p:cNvSpPr txBox="1"/>
          <p:nvPr/>
        </p:nvSpPr>
        <p:spPr>
          <a:xfrm>
            <a:off x="2124075" y="4094945"/>
            <a:ext cx="244792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Frequency domain</a:t>
            </a:r>
            <a:br>
              <a:rPr b="0" i="0" lang="en-US" sz="1600" u="none" cap="none" strike="noStrike">
                <a:solidFill>
                  <a:srgbClr val="000000"/>
                </a:solidFill>
                <a:latin typeface="Arial"/>
                <a:ea typeface="Arial"/>
                <a:cs typeface="Arial"/>
                <a:sym typeface="Arial"/>
              </a:rPr>
            </a:br>
            <a:r>
              <a:rPr b="0" i="0" lang="en-US" sz="1600" u="none" cap="none" strike="noStrike">
                <a:solidFill>
                  <a:srgbClr val="000000"/>
                </a:solidFill>
                <a:latin typeface="Arial"/>
                <a:ea typeface="Arial"/>
                <a:cs typeface="Arial"/>
                <a:sym typeface="Arial"/>
              </a:rPr>
              <a:t>magnitude</a:t>
            </a:r>
            <a:endParaRPr/>
          </a:p>
        </p:txBody>
      </p:sp>
      <p:sp>
        <p:nvSpPr>
          <p:cNvPr id="1492" name="Google Shape;1492;p109"/>
          <p:cNvSpPr txBox="1"/>
          <p:nvPr/>
        </p:nvSpPr>
        <p:spPr>
          <a:xfrm>
            <a:off x="4953000" y="4084615"/>
            <a:ext cx="2105023"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Gaussian filter (spatial)</a:t>
            </a:r>
            <a:endParaRPr/>
          </a:p>
        </p:txBody>
      </p:sp>
      <p:sp>
        <p:nvSpPr>
          <p:cNvPr id="1493" name="Google Shape;1493;p109"/>
          <p:cNvSpPr txBox="1"/>
          <p:nvPr/>
        </p:nvSpPr>
        <p:spPr>
          <a:xfrm>
            <a:off x="7019921" y="4084615"/>
            <a:ext cx="2447925"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Frequency domain amplitude</a:t>
            </a:r>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8" name="Shape 1498"/>
        <p:cNvGrpSpPr/>
        <p:nvPr/>
      </p:nvGrpSpPr>
      <p:grpSpPr>
        <a:xfrm>
          <a:off x="0" y="0"/>
          <a:ext cx="0" cy="0"/>
          <a:chOff x="0" y="0"/>
          <a:chExt cx="0" cy="0"/>
        </a:xfrm>
      </p:grpSpPr>
      <p:sp>
        <p:nvSpPr>
          <p:cNvPr id="1499" name="Google Shape;1499;p110"/>
          <p:cNvSpPr txBox="1"/>
          <p:nvPr>
            <p:ph idx="1" type="body"/>
          </p:nvPr>
        </p:nvSpPr>
        <p:spPr>
          <a:xfrm>
            <a:off x="457200" y="533401"/>
            <a:ext cx="8305800" cy="1219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17365D"/>
              </a:buClr>
              <a:buSzPts val="3200"/>
              <a:buFont typeface="Arial"/>
              <a:buNone/>
            </a:pPr>
            <a:r>
              <a:rPr b="1" lang="en-US">
                <a:solidFill>
                  <a:srgbClr val="17365D"/>
                </a:solidFill>
              </a:rPr>
              <a:t>Ringing artifacts -&gt; ‘Gibbs effect’</a:t>
            </a:r>
            <a:endParaRPr/>
          </a:p>
          <a:p>
            <a:pPr indent="0" lvl="0" marL="0" rtl="0" algn="l">
              <a:spcBef>
                <a:spcPts val="640"/>
              </a:spcBef>
              <a:spcAft>
                <a:spcPts val="0"/>
              </a:spcAft>
              <a:buClr>
                <a:srgbClr val="17365D"/>
              </a:buClr>
              <a:buSzPts val="3200"/>
              <a:buFont typeface="Arial"/>
              <a:buNone/>
            </a:pPr>
            <a:r>
              <a:rPr b="1" lang="en-US">
                <a:solidFill>
                  <a:srgbClr val="17365D"/>
                </a:solidFill>
              </a:rPr>
              <a:t>Where </a:t>
            </a:r>
            <a:r>
              <a:rPr b="1" i="1" lang="en-US">
                <a:solidFill>
                  <a:srgbClr val="17365D"/>
                </a:solidFill>
              </a:rPr>
              <a:t>infinite</a:t>
            </a:r>
            <a:r>
              <a:rPr b="1" lang="en-US">
                <a:solidFill>
                  <a:srgbClr val="17365D"/>
                </a:solidFill>
              </a:rPr>
              <a:t> series can never be reached</a:t>
            </a:r>
            <a:endParaRPr/>
          </a:p>
        </p:txBody>
      </p:sp>
      <p:pic>
        <p:nvPicPr>
          <p:cNvPr id="1500" name="Google Shape;1500;p110"/>
          <p:cNvPicPr preferRelativeResize="0"/>
          <p:nvPr/>
        </p:nvPicPr>
        <p:blipFill rotWithShape="1">
          <a:blip r:embed="rId3">
            <a:alphaModFix/>
          </a:blip>
          <a:srcRect b="0" l="0" r="0" t="0"/>
          <a:stretch/>
        </p:blipFill>
        <p:spPr>
          <a:xfrm>
            <a:off x="4648200" y="2362200"/>
            <a:ext cx="4495800" cy="4495800"/>
          </a:xfrm>
          <a:prstGeom prst="rect">
            <a:avLst/>
          </a:prstGeom>
          <a:noFill/>
          <a:ln>
            <a:noFill/>
          </a:ln>
        </p:spPr>
      </p:pic>
      <p:pic>
        <p:nvPicPr>
          <p:cNvPr id="1501" name="Google Shape;1501;p110"/>
          <p:cNvPicPr preferRelativeResize="0"/>
          <p:nvPr/>
        </p:nvPicPr>
        <p:blipFill rotWithShape="1">
          <a:blip r:embed="rId4">
            <a:alphaModFix/>
          </a:blip>
          <a:srcRect b="0" l="0" r="0" t="0"/>
          <a:stretch/>
        </p:blipFill>
        <p:spPr>
          <a:xfrm>
            <a:off x="6781800" y="1981200"/>
            <a:ext cx="317500" cy="317500"/>
          </a:xfrm>
          <a:prstGeom prst="rect">
            <a:avLst/>
          </a:prstGeom>
          <a:noFill/>
          <a:ln>
            <a:noFill/>
          </a:ln>
        </p:spPr>
      </p:pic>
      <p:pic>
        <p:nvPicPr>
          <p:cNvPr id="1502" name="Google Shape;1502;p110"/>
          <p:cNvPicPr preferRelativeResize="0"/>
          <p:nvPr/>
        </p:nvPicPr>
        <p:blipFill rotWithShape="1">
          <a:blip r:embed="rId5">
            <a:alphaModFix/>
          </a:blip>
          <a:srcRect b="0" l="0" r="0" t="0"/>
          <a:stretch/>
        </p:blipFill>
        <p:spPr>
          <a:xfrm>
            <a:off x="0" y="2362200"/>
            <a:ext cx="4495800" cy="4495800"/>
          </a:xfrm>
          <a:prstGeom prst="rect">
            <a:avLst/>
          </a:prstGeom>
          <a:noFill/>
          <a:ln>
            <a:noFill/>
          </a:ln>
        </p:spPr>
      </p:pic>
      <p:pic>
        <p:nvPicPr>
          <p:cNvPr id="1503" name="Google Shape;1503;p110"/>
          <p:cNvPicPr preferRelativeResize="0"/>
          <p:nvPr/>
        </p:nvPicPr>
        <p:blipFill rotWithShape="1">
          <a:blip r:embed="rId6">
            <a:alphaModFix/>
          </a:blip>
          <a:srcRect b="0" l="0" r="0" t="0"/>
          <a:stretch/>
        </p:blipFill>
        <p:spPr>
          <a:xfrm>
            <a:off x="2057400" y="1981200"/>
            <a:ext cx="317500" cy="317500"/>
          </a:xfrm>
          <a:prstGeom prst="rect">
            <a:avLst/>
          </a:prstGeom>
          <a:noFill/>
          <a:ln>
            <a:noFill/>
          </a:ln>
        </p:spPr>
      </p:pic>
      <p:sp>
        <p:nvSpPr>
          <p:cNvPr id="1504" name="Google Shape;1504;p110"/>
          <p:cNvSpPr txBox="1"/>
          <p:nvPr/>
        </p:nvSpPr>
        <p:spPr>
          <a:xfrm>
            <a:off x="0" y="1981200"/>
            <a:ext cx="115887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Gaussian</a:t>
            </a:r>
            <a:endParaRPr/>
          </a:p>
        </p:txBody>
      </p:sp>
      <p:sp>
        <p:nvSpPr>
          <p:cNvPr id="1505" name="Google Shape;1505;p110"/>
          <p:cNvSpPr txBox="1"/>
          <p:nvPr/>
        </p:nvSpPr>
        <p:spPr>
          <a:xfrm>
            <a:off x="4648200" y="1981200"/>
            <a:ext cx="108267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Box filter</a:t>
            </a:r>
            <a:endParaRPr/>
          </a:p>
        </p:txBody>
      </p:sp>
      <p:sp>
        <p:nvSpPr>
          <p:cNvPr id="1506" name="Google Shape;1506;p110"/>
          <p:cNvSpPr txBox="1"/>
          <p:nvPr/>
        </p:nvSpPr>
        <p:spPr>
          <a:xfrm>
            <a:off x="8550568" y="4423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1" name="Shape 1511"/>
        <p:cNvGrpSpPr/>
        <p:nvPr/>
      </p:nvGrpSpPr>
      <p:grpSpPr>
        <a:xfrm>
          <a:off x="0" y="0"/>
          <a:ext cx="0" cy="0"/>
          <a:chOff x="0" y="0"/>
          <a:chExt cx="0" cy="0"/>
        </a:xfrm>
      </p:grpSpPr>
      <p:sp>
        <p:nvSpPr>
          <p:cNvPr id="1512" name="Google Shape;1512;p11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Is convolution invertible?</a:t>
            </a:r>
            <a:endParaRPr/>
          </a:p>
        </p:txBody>
      </p:sp>
      <p:sp>
        <p:nvSpPr>
          <p:cNvPr id="1513" name="Google Shape;1513;p111"/>
          <p:cNvSpPr txBox="1"/>
          <p:nvPr>
            <p:ph idx="1" type="body"/>
          </p:nvPr>
        </p:nvSpPr>
        <p:spPr>
          <a:xfrm>
            <a:off x="304800" y="990600"/>
            <a:ext cx="8610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If convolution is just multiplication in the Fourier domain, isn’t deconvolution just division?</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Sometimes, it clearly is invertible (e.g. a convolution with an identity filter)</a:t>
            </a:r>
            <a:endParaRPr/>
          </a:p>
          <a:p>
            <a:pPr indent="-342900" lvl="0" marL="342900" rtl="0" algn="l">
              <a:spcBef>
                <a:spcPts val="640"/>
              </a:spcBef>
              <a:spcAft>
                <a:spcPts val="0"/>
              </a:spcAft>
              <a:buClr>
                <a:schemeClr val="dk1"/>
              </a:buClr>
              <a:buSzPts val="3200"/>
              <a:buChar char="•"/>
            </a:pPr>
            <a:r>
              <a:rPr lang="en-US"/>
              <a:t>In one case, it clearly isn’t invertible (e.g. convolution with an all zero filter)</a:t>
            </a:r>
            <a:endParaRPr/>
          </a:p>
          <a:p>
            <a:pPr indent="-342900" lvl="0" marL="342900" rtl="0" algn="l">
              <a:spcBef>
                <a:spcPts val="640"/>
              </a:spcBef>
              <a:spcAft>
                <a:spcPts val="0"/>
              </a:spcAft>
              <a:buClr>
                <a:schemeClr val="dk1"/>
              </a:buClr>
              <a:buSzPts val="3200"/>
              <a:buChar char="•"/>
            </a:pPr>
            <a:r>
              <a:rPr lang="en-US"/>
              <a:t>What about for common filters like a Gaussian?</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xEl>
                                              <p:pRg end="0" st="0"/>
                                            </p:txEl>
                                          </p:spTgt>
                                        </p:tgtEl>
                                        <p:attrNameLst>
                                          <p:attrName>style.visibility</p:attrName>
                                        </p:attrNameLst>
                                      </p:cBhvr>
                                      <p:to>
                                        <p:strVal val="visible"/>
                                      </p:to>
                                    </p:set>
                                    <p:animEffect filter="fade" transition="in">
                                      <p:cBhvr>
                                        <p:cTn dur="500"/>
                                        <p:tgtEl>
                                          <p:spTgt spid="1513">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xEl>
                                              <p:pRg end="1" st="1"/>
                                            </p:txEl>
                                          </p:spTgt>
                                        </p:tgtEl>
                                        <p:attrNameLst>
                                          <p:attrName>style.visibility</p:attrName>
                                        </p:attrNameLst>
                                      </p:cBhvr>
                                      <p:to>
                                        <p:strVal val="visible"/>
                                      </p:to>
                                    </p:set>
                                    <p:animEffect filter="fade" transition="in">
                                      <p:cBhvr>
                                        <p:cTn dur="500"/>
                                        <p:tgtEl>
                                          <p:spTgt spid="1513">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xEl>
                                              <p:pRg end="2" st="2"/>
                                            </p:txEl>
                                          </p:spTgt>
                                        </p:tgtEl>
                                        <p:attrNameLst>
                                          <p:attrName>style.visibility</p:attrName>
                                        </p:attrNameLst>
                                      </p:cBhvr>
                                      <p:to>
                                        <p:strVal val="visible"/>
                                      </p:to>
                                    </p:set>
                                    <p:animEffect filter="fade" transition="in">
                                      <p:cBhvr>
                                        <p:cTn dur="500"/>
                                        <p:tgtEl>
                                          <p:spTgt spid="1513">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xEl>
                                              <p:pRg end="3" st="3"/>
                                            </p:txEl>
                                          </p:spTgt>
                                        </p:tgtEl>
                                        <p:attrNameLst>
                                          <p:attrName>style.visibility</p:attrName>
                                        </p:attrNameLst>
                                      </p:cBhvr>
                                      <p:to>
                                        <p:strVal val="visible"/>
                                      </p:to>
                                    </p:set>
                                    <p:animEffect filter="fade" transition="in">
                                      <p:cBhvr>
                                        <p:cTn dur="500"/>
                                        <p:tgtEl>
                                          <p:spTgt spid="1513">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13">
                                            <p:txEl>
                                              <p:pRg end="4" st="4"/>
                                            </p:txEl>
                                          </p:spTgt>
                                        </p:tgtEl>
                                        <p:attrNameLst>
                                          <p:attrName>style.visibility</p:attrName>
                                        </p:attrNameLst>
                                      </p:cBhvr>
                                      <p:to>
                                        <p:strVal val="visible"/>
                                      </p:to>
                                    </p:set>
                                    <p:animEffect filter="fade" transition="in">
                                      <p:cBhvr>
                                        <p:cTn dur="500"/>
                                        <p:tgtEl>
                                          <p:spTgt spid="1513">
                                            <p:txEl>
                                              <p:pRg end="4" st="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8" name="Shape 1518"/>
        <p:cNvGrpSpPr/>
        <p:nvPr/>
      </p:nvGrpSpPr>
      <p:grpSpPr>
        <a:xfrm>
          <a:off x="0" y="0"/>
          <a:ext cx="0" cy="0"/>
          <a:chOff x="0" y="0"/>
          <a:chExt cx="0" cy="0"/>
        </a:xfrm>
      </p:grpSpPr>
      <p:sp>
        <p:nvSpPr>
          <p:cNvPr id="1519" name="Google Shape;1519;p11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Convolution</a:t>
            </a:r>
            <a:endParaRPr/>
          </a:p>
        </p:txBody>
      </p:sp>
      <p:pic>
        <p:nvPicPr>
          <p:cNvPr id="1520" name="Google Shape;1520;p112"/>
          <p:cNvPicPr preferRelativeResize="0"/>
          <p:nvPr>
            <p:ph idx="1" type="body"/>
          </p:nvPr>
        </p:nvPicPr>
        <p:blipFill rotWithShape="1">
          <a:blip r:embed="rId3">
            <a:alphaModFix/>
          </a:blip>
          <a:srcRect b="34714" l="23456" r="22734" t="31159"/>
          <a:stretch/>
        </p:blipFill>
        <p:spPr>
          <a:xfrm>
            <a:off x="137663" y="1350371"/>
            <a:ext cx="2971800" cy="1752600"/>
          </a:xfrm>
          <a:prstGeom prst="rect">
            <a:avLst/>
          </a:prstGeom>
          <a:noFill/>
          <a:ln>
            <a:noFill/>
          </a:ln>
        </p:spPr>
      </p:pic>
      <p:pic>
        <p:nvPicPr>
          <p:cNvPr id="1521" name="Google Shape;1521;p112"/>
          <p:cNvPicPr preferRelativeResize="0"/>
          <p:nvPr/>
        </p:nvPicPr>
        <p:blipFill rotWithShape="1">
          <a:blip r:embed="rId4">
            <a:alphaModFix/>
          </a:blip>
          <a:srcRect b="4280" l="15710" r="13805" t="5550"/>
          <a:stretch/>
        </p:blipFill>
        <p:spPr>
          <a:xfrm>
            <a:off x="3581400" y="1349342"/>
            <a:ext cx="1828800" cy="1754659"/>
          </a:xfrm>
          <a:prstGeom prst="rect">
            <a:avLst/>
          </a:prstGeom>
          <a:noFill/>
          <a:ln>
            <a:noFill/>
          </a:ln>
        </p:spPr>
      </p:pic>
      <p:pic>
        <p:nvPicPr>
          <p:cNvPr id="1522" name="Google Shape;1522;p112"/>
          <p:cNvPicPr preferRelativeResize="0"/>
          <p:nvPr/>
        </p:nvPicPr>
        <p:blipFill rotWithShape="1">
          <a:blip r:embed="rId5">
            <a:alphaModFix/>
          </a:blip>
          <a:srcRect b="21112" l="34502" r="9705" t="44444"/>
          <a:stretch/>
        </p:blipFill>
        <p:spPr>
          <a:xfrm>
            <a:off x="5791200" y="1351782"/>
            <a:ext cx="3048000" cy="1749778"/>
          </a:xfrm>
          <a:prstGeom prst="rect">
            <a:avLst/>
          </a:prstGeom>
          <a:noFill/>
          <a:ln>
            <a:noFill/>
          </a:ln>
        </p:spPr>
      </p:pic>
      <p:pic>
        <p:nvPicPr>
          <p:cNvPr id="1523" name="Google Shape;1523;p112"/>
          <p:cNvPicPr preferRelativeResize="0"/>
          <p:nvPr/>
        </p:nvPicPr>
        <p:blipFill rotWithShape="1">
          <a:blip r:embed="rId6">
            <a:alphaModFix/>
          </a:blip>
          <a:srcRect b="3010" l="9043" r="11900" t="4280"/>
          <a:stretch/>
        </p:blipFill>
        <p:spPr>
          <a:xfrm>
            <a:off x="91132" y="3930398"/>
            <a:ext cx="2915433" cy="2564176"/>
          </a:xfrm>
          <a:prstGeom prst="rect">
            <a:avLst/>
          </a:prstGeom>
          <a:noFill/>
          <a:ln>
            <a:noFill/>
          </a:ln>
        </p:spPr>
      </p:pic>
      <p:pic>
        <p:nvPicPr>
          <p:cNvPr id="1524" name="Google Shape;1524;p112"/>
          <p:cNvPicPr preferRelativeResize="0"/>
          <p:nvPr/>
        </p:nvPicPr>
        <p:blipFill rotWithShape="1">
          <a:blip r:embed="rId7">
            <a:alphaModFix/>
          </a:blip>
          <a:srcRect b="1740" l="8090" r="9995" t="5550"/>
          <a:stretch/>
        </p:blipFill>
        <p:spPr>
          <a:xfrm>
            <a:off x="3450859" y="4094657"/>
            <a:ext cx="2544861" cy="2160172"/>
          </a:xfrm>
          <a:prstGeom prst="rect">
            <a:avLst/>
          </a:prstGeom>
          <a:noFill/>
          <a:ln>
            <a:noFill/>
          </a:ln>
        </p:spPr>
      </p:pic>
      <p:pic>
        <p:nvPicPr>
          <p:cNvPr id="1525" name="Google Shape;1525;p112"/>
          <p:cNvPicPr preferRelativeResize="0"/>
          <p:nvPr/>
        </p:nvPicPr>
        <p:blipFill rotWithShape="1">
          <a:blip r:embed="rId8">
            <a:alphaModFix/>
          </a:blip>
          <a:srcRect b="3010" l="9043" r="9995" t="5550"/>
          <a:stretch/>
        </p:blipFill>
        <p:spPr>
          <a:xfrm>
            <a:off x="6369203" y="3999535"/>
            <a:ext cx="2774797" cy="2350416"/>
          </a:xfrm>
          <a:prstGeom prst="rect">
            <a:avLst/>
          </a:prstGeom>
          <a:noFill/>
          <a:ln>
            <a:noFill/>
          </a:ln>
        </p:spPr>
      </p:pic>
      <p:sp>
        <p:nvSpPr>
          <p:cNvPr id="1526" name="Google Shape;1526;p112"/>
          <p:cNvSpPr txBox="1"/>
          <p:nvPr/>
        </p:nvSpPr>
        <p:spPr>
          <a:xfrm>
            <a:off x="3039373" y="1905000"/>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27" name="Google Shape;1527;p112"/>
          <p:cNvSpPr txBox="1"/>
          <p:nvPr/>
        </p:nvSpPr>
        <p:spPr>
          <a:xfrm>
            <a:off x="5229045" y="1811172"/>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28" name="Google Shape;1528;p112"/>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29" name="Google Shape;1529;p112"/>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30" name="Google Shape;1530;p112"/>
          <p:cNvSpPr txBox="1"/>
          <p:nvPr/>
        </p:nvSpPr>
        <p:spPr>
          <a:xfrm>
            <a:off x="2300148" y="4631357"/>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.x</a:t>
            </a:r>
            <a:endParaRPr/>
          </a:p>
        </p:txBody>
      </p:sp>
      <p:sp>
        <p:nvSpPr>
          <p:cNvPr id="1531" name="Google Shape;1531;p112"/>
          <p:cNvSpPr txBox="1"/>
          <p:nvPr/>
        </p:nvSpPr>
        <p:spPr>
          <a:xfrm>
            <a:off x="5839562" y="4554048"/>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32" name="Google Shape;1532;p112"/>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533" name="Google Shape;1533;p112"/>
          <p:cNvSpPr/>
          <p:nvPr/>
        </p:nvSpPr>
        <p:spPr>
          <a:xfrm>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34" name="Google Shape;1534;p112"/>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35" name="Google Shape;1535;p112"/>
          <p:cNvSpPr/>
          <p:nvPr/>
        </p:nvSpPr>
        <p:spPr>
          <a:xfrm rot="10800000">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36" name="Google Shape;1536;p112"/>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23"/>
                                        </p:tgtEl>
                                        <p:attrNameLst>
                                          <p:attrName>style.visibility</p:attrName>
                                        </p:attrNameLst>
                                      </p:cBhvr>
                                      <p:to>
                                        <p:strVal val="visible"/>
                                      </p:to>
                                    </p:set>
                                    <p:animEffect filter="fade" transition="in">
                                      <p:cBhvr>
                                        <p:cTn dur="500"/>
                                        <p:tgtEl>
                                          <p:spTgt spid="1523"/>
                                        </p:tgtEl>
                                      </p:cBhvr>
                                    </p:animEffect>
                                  </p:childTnLst>
                                </p:cTn>
                              </p:par>
                              <p:par>
                                <p:cTn fill="hold" nodeType="withEffect" presetClass="entr" presetID="10" presetSubtype="0">
                                  <p:stCondLst>
                                    <p:cond delay="0"/>
                                  </p:stCondLst>
                                  <p:childTnLst>
                                    <p:set>
                                      <p:cBhvr>
                                        <p:cTn dur="1" fill="hold">
                                          <p:stCondLst>
                                            <p:cond delay="0"/>
                                          </p:stCondLst>
                                        </p:cTn>
                                        <p:tgtEl>
                                          <p:spTgt spid="1524"/>
                                        </p:tgtEl>
                                        <p:attrNameLst>
                                          <p:attrName>style.visibility</p:attrName>
                                        </p:attrNameLst>
                                      </p:cBhvr>
                                      <p:to>
                                        <p:strVal val="visible"/>
                                      </p:to>
                                    </p:set>
                                    <p:animEffect filter="fade" transition="in">
                                      <p:cBhvr>
                                        <p:cTn dur="500"/>
                                        <p:tgtEl>
                                          <p:spTgt spid="1524"/>
                                        </p:tgtEl>
                                      </p:cBhvr>
                                    </p:animEffect>
                                  </p:childTnLst>
                                </p:cTn>
                              </p:par>
                              <p:par>
                                <p:cTn fill="hold" nodeType="withEffect" presetClass="entr" presetID="10" presetSubtype="0">
                                  <p:stCondLst>
                                    <p:cond delay="0"/>
                                  </p:stCondLst>
                                  <p:childTnLst>
                                    <p:set>
                                      <p:cBhvr>
                                        <p:cTn dur="1" fill="hold">
                                          <p:stCondLst>
                                            <p:cond delay="0"/>
                                          </p:stCondLst>
                                        </p:cTn>
                                        <p:tgtEl>
                                          <p:spTgt spid="1525"/>
                                        </p:tgtEl>
                                        <p:attrNameLst>
                                          <p:attrName>style.visibility</p:attrName>
                                        </p:attrNameLst>
                                      </p:cBhvr>
                                      <p:to>
                                        <p:strVal val="visible"/>
                                      </p:to>
                                    </p:set>
                                    <p:animEffect filter="fade" transition="in">
                                      <p:cBhvr>
                                        <p:cTn dur="500"/>
                                        <p:tgtEl>
                                          <p:spTgt spid="1525"/>
                                        </p:tgtEl>
                                      </p:cBhvr>
                                    </p:animEffect>
                                  </p:childTnLst>
                                </p:cTn>
                              </p:par>
                              <p:par>
                                <p:cTn fill="hold" nodeType="withEffect" presetClass="entr" presetID="10" presetSubtype="0">
                                  <p:stCondLst>
                                    <p:cond delay="0"/>
                                  </p:stCondLst>
                                  <p:childTnLst>
                                    <p:set>
                                      <p:cBhvr>
                                        <p:cTn dur="1" fill="hold">
                                          <p:stCondLst>
                                            <p:cond delay="0"/>
                                          </p:stCondLst>
                                        </p:cTn>
                                        <p:tgtEl>
                                          <p:spTgt spid="1528"/>
                                        </p:tgtEl>
                                        <p:attrNameLst>
                                          <p:attrName>style.visibility</p:attrName>
                                        </p:attrNameLst>
                                      </p:cBhvr>
                                      <p:to>
                                        <p:strVal val="visible"/>
                                      </p:to>
                                    </p:set>
                                    <p:animEffect filter="fade" transition="in">
                                      <p:cBhvr>
                                        <p:cTn dur="500"/>
                                        <p:tgtEl>
                                          <p:spTgt spid="1528"/>
                                        </p:tgtEl>
                                      </p:cBhvr>
                                    </p:animEffect>
                                  </p:childTnLst>
                                </p:cTn>
                              </p:par>
                              <p:par>
                                <p:cTn fill="hold" nodeType="withEffect" presetClass="entr" presetID="10" presetSubtype="0">
                                  <p:stCondLst>
                                    <p:cond delay="0"/>
                                  </p:stCondLst>
                                  <p:childTnLst>
                                    <p:set>
                                      <p:cBhvr>
                                        <p:cTn dur="1" fill="hold">
                                          <p:stCondLst>
                                            <p:cond delay="0"/>
                                          </p:stCondLst>
                                        </p:cTn>
                                        <p:tgtEl>
                                          <p:spTgt spid="1529"/>
                                        </p:tgtEl>
                                        <p:attrNameLst>
                                          <p:attrName>style.visibility</p:attrName>
                                        </p:attrNameLst>
                                      </p:cBhvr>
                                      <p:to>
                                        <p:strVal val="visible"/>
                                      </p:to>
                                    </p:set>
                                    <p:animEffect filter="fade" transition="in">
                                      <p:cBhvr>
                                        <p:cTn dur="500"/>
                                        <p:tgtEl>
                                          <p:spTgt spid="1529"/>
                                        </p:tgtEl>
                                      </p:cBhvr>
                                    </p:animEffect>
                                  </p:childTnLst>
                                </p:cTn>
                              </p:par>
                              <p:par>
                                <p:cTn fill="hold" nodeType="withEffect" presetClass="entr" presetID="10" presetSubtype="0">
                                  <p:stCondLst>
                                    <p:cond delay="0"/>
                                  </p:stCondLst>
                                  <p:childTnLst>
                                    <p:set>
                                      <p:cBhvr>
                                        <p:cTn dur="1" fill="hold">
                                          <p:stCondLst>
                                            <p:cond delay="0"/>
                                          </p:stCondLst>
                                        </p:cTn>
                                        <p:tgtEl>
                                          <p:spTgt spid="1530"/>
                                        </p:tgtEl>
                                        <p:attrNameLst>
                                          <p:attrName>style.visibility</p:attrName>
                                        </p:attrNameLst>
                                      </p:cBhvr>
                                      <p:to>
                                        <p:strVal val="visible"/>
                                      </p:to>
                                    </p:set>
                                    <p:animEffect filter="fade" transition="in">
                                      <p:cBhvr>
                                        <p:cTn dur="500"/>
                                        <p:tgtEl>
                                          <p:spTgt spid="1530"/>
                                        </p:tgtEl>
                                      </p:cBhvr>
                                    </p:animEffect>
                                  </p:childTnLst>
                                </p:cTn>
                              </p:par>
                              <p:par>
                                <p:cTn fill="hold" nodeType="withEffect" presetClass="entr" presetID="10" presetSubtype="0">
                                  <p:stCondLst>
                                    <p:cond delay="0"/>
                                  </p:stCondLst>
                                  <p:childTnLst>
                                    <p:set>
                                      <p:cBhvr>
                                        <p:cTn dur="1" fill="hold">
                                          <p:stCondLst>
                                            <p:cond delay="0"/>
                                          </p:stCondLst>
                                        </p:cTn>
                                        <p:tgtEl>
                                          <p:spTgt spid="1531"/>
                                        </p:tgtEl>
                                        <p:attrNameLst>
                                          <p:attrName>style.visibility</p:attrName>
                                        </p:attrNameLst>
                                      </p:cBhvr>
                                      <p:to>
                                        <p:strVal val="visible"/>
                                      </p:to>
                                    </p:set>
                                    <p:animEffect filter="fade" transition="in">
                                      <p:cBhvr>
                                        <p:cTn dur="500"/>
                                        <p:tgtEl>
                                          <p:spTgt spid="1531"/>
                                        </p:tgtEl>
                                      </p:cBhvr>
                                    </p:animEffect>
                                  </p:childTnLst>
                                </p:cTn>
                              </p:par>
                              <p:par>
                                <p:cTn fill="hold" nodeType="withEffect" presetClass="entr" presetID="10" presetSubtype="0">
                                  <p:stCondLst>
                                    <p:cond delay="0"/>
                                  </p:stCondLst>
                                  <p:childTnLst>
                                    <p:set>
                                      <p:cBhvr>
                                        <p:cTn dur="1" fill="hold">
                                          <p:stCondLst>
                                            <p:cond delay="0"/>
                                          </p:stCondLst>
                                        </p:cTn>
                                        <p:tgtEl>
                                          <p:spTgt spid="1532"/>
                                        </p:tgtEl>
                                        <p:attrNameLst>
                                          <p:attrName>style.visibility</p:attrName>
                                        </p:attrNameLst>
                                      </p:cBhvr>
                                      <p:to>
                                        <p:strVal val="visible"/>
                                      </p:to>
                                    </p:set>
                                    <p:animEffect filter="fade" transition="in">
                                      <p:cBhvr>
                                        <p:cTn dur="500"/>
                                        <p:tgtEl>
                                          <p:spTgt spid="1532"/>
                                        </p:tgtEl>
                                      </p:cBhvr>
                                    </p:animEffect>
                                  </p:childTnLst>
                                </p:cTn>
                              </p:par>
                              <p:par>
                                <p:cTn fill="hold" nodeType="withEffect" presetClass="entr" presetID="10" presetSubtype="0">
                                  <p:stCondLst>
                                    <p:cond delay="0"/>
                                  </p:stCondLst>
                                  <p:childTnLst>
                                    <p:set>
                                      <p:cBhvr>
                                        <p:cTn dur="1" fill="hold">
                                          <p:stCondLst>
                                            <p:cond delay="0"/>
                                          </p:stCondLst>
                                        </p:cTn>
                                        <p:tgtEl>
                                          <p:spTgt spid="1533"/>
                                        </p:tgtEl>
                                        <p:attrNameLst>
                                          <p:attrName>style.visibility</p:attrName>
                                        </p:attrNameLst>
                                      </p:cBhvr>
                                      <p:to>
                                        <p:strVal val="visible"/>
                                      </p:to>
                                    </p:set>
                                    <p:animEffect filter="fade" transition="in">
                                      <p:cBhvr>
                                        <p:cTn dur="500"/>
                                        <p:tgtEl>
                                          <p:spTgt spid="1533"/>
                                        </p:tgtEl>
                                      </p:cBhvr>
                                    </p:animEffect>
                                  </p:childTnLst>
                                </p:cTn>
                              </p:par>
                              <p:par>
                                <p:cTn fill="hold" nodeType="withEffect" presetClass="entr" presetID="10" presetSubtype="0">
                                  <p:stCondLst>
                                    <p:cond delay="0"/>
                                  </p:stCondLst>
                                  <p:childTnLst>
                                    <p:set>
                                      <p:cBhvr>
                                        <p:cTn dur="1" fill="hold">
                                          <p:stCondLst>
                                            <p:cond delay="0"/>
                                          </p:stCondLst>
                                        </p:cTn>
                                        <p:tgtEl>
                                          <p:spTgt spid="1534"/>
                                        </p:tgtEl>
                                        <p:attrNameLst>
                                          <p:attrName>style.visibility</p:attrName>
                                        </p:attrNameLst>
                                      </p:cBhvr>
                                      <p:to>
                                        <p:strVal val="visible"/>
                                      </p:to>
                                    </p:set>
                                    <p:animEffect filter="fade" transition="in">
                                      <p:cBhvr>
                                        <p:cTn dur="500"/>
                                        <p:tgtEl>
                                          <p:spTgt spid="1534"/>
                                        </p:tgtEl>
                                      </p:cBhvr>
                                    </p:animEffect>
                                  </p:childTnLst>
                                </p:cTn>
                              </p:par>
                              <p:par>
                                <p:cTn fill="hold" nodeType="withEffect" presetClass="entr" presetID="10" presetSubtype="0">
                                  <p:stCondLst>
                                    <p:cond delay="0"/>
                                  </p:stCondLst>
                                  <p:childTnLst>
                                    <p:set>
                                      <p:cBhvr>
                                        <p:cTn dur="1" fill="hold">
                                          <p:stCondLst>
                                            <p:cond delay="0"/>
                                          </p:stCondLst>
                                        </p:cTn>
                                        <p:tgtEl>
                                          <p:spTgt spid="1535"/>
                                        </p:tgtEl>
                                        <p:attrNameLst>
                                          <p:attrName>style.visibility</p:attrName>
                                        </p:attrNameLst>
                                      </p:cBhvr>
                                      <p:to>
                                        <p:strVal val="visible"/>
                                      </p:to>
                                    </p:set>
                                    <p:animEffect filter="fade" transition="in">
                                      <p:cBhvr>
                                        <p:cTn dur="500"/>
                                        <p:tgtEl>
                                          <p:spTgt spid="153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1" name="Shape 1541"/>
        <p:cNvGrpSpPr/>
        <p:nvPr/>
      </p:nvGrpSpPr>
      <p:grpSpPr>
        <a:xfrm>
          <a:off x="0" y="0"/>
          <a:ext cx="0" cy="0"/>
          <a:chOff x="0" y="0"/>
          <a:chExt cx="0" cy="0"/>
        </a:xfrm>
      </p:grpSpPr>
      <p:sp>
        <p:nvSpPr>
          <p:cNvPr id="1542" name="Google Shape;1542;p11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Deconvolution?</a:t>
            </a:r>
            <a:endParaRPr/>
          </a:p>
        </p:txBody>
      </p:sp>
      <p:pic>
        <p:nvPicPr>
          <p:cNvPr id="1543" name="Google Shape;1543;p113"/>
          <p:cNvPicPr preferRelativeResize="0"/>
          <p:nvPr>
            <p:ph idx="1" type="body"/>
          </p:nvPr>
        </p:nvPicPr>
        <p:blipFill rotWithShape="1">
          <a:blip r:embed="rId3">
            <a:alphaModFix/>
          </a:blip>
          <a:srcRect b="34714" l="23456" r="22734" t="31159"/>
          <a:stretch/>
        </p:blipFill>
        <p:spPr>
          <a:xfrm>
            <a:off x="198797" y="1234129"/>
            <a:ext cx="3334111" cy="1966271"/>
          </a:xfrm>
          <a:prstGeom prst="rect">
            <a:avLst/>
          </a:prstGeom>
          <a:noFill/>
          <a:ln>
            <a:noFill/>
          </a:ln>
        </p:spPr>
      </p:pic>
      <p:pic>
        <p:nvPicPr>
          <p:cNvPr id="1544" name="Google Shape;1544;p113"/>
          <p:cNvPicPr preferRelativeResize="0"/>
          <p:nvPr/>
        </p:nvPicPr>
        <p:blipFill rotWithShape="1">
          <a:blip r:embed="rId4">
            <a:alphaModFix/>
          </a:blip>
          <a:srcRect b="4280" l="15710" r="13805" t="5550"/>
          <a:stretch/>
        </p:blipFill>
        <p:spPr>
          <a:xfrm>
            <a:off x="3581400" y="1349342"/>
            <a:ext cx="1828800" cy="1754659"/>
          </a:xfrm>
          <a:prstGeom prst="rect">
            <a:avLst/>
          </a:prstGeom>
          <a:noFill/>
          <a:ln>
            <a:noFill/>
          </a:ln>
        </p:spPr>
      </p:pic>
      <p:pic>
        <p:nvPicPr>
          <p:cNvPr id="1545" name="Google Shape;1545;p113"/>
          <p:cNvPicPr preferRelativeResize="0"/>
          <p:nvPr/>
        </p:nvPicPr>
        <p:blipFill rotWithShape="1">
          <a:blip r:embed="rId5">
            <a:alphaModFix/>
          </a:blip>
          <a:srcRect b="21112" l="34502" r="9705" t="44444"/>
          <a:stretch/>
        </p:blipFill>
        <p:spPr>
          <a:xfrm>
            <a:off x="5791200" y="1351782"/>
            <a:ext cx="3048000" cy="1749778"/>
          </a:xfrm>
          <a:prstGeom prst="rect">
            <a:avLst/>
          </a:prstGeom>
          <a:noFill/>
          <a:ln>
            <a:noFill/>
          </a:ln>
        </p:spPr>
      </p:pic>
      <p:pic>
        <p:nvPicPr>
          <p:cNvPr id="1546" name="Google Shape;1546;p113"/>
          <p:cNvPicPr preferRelativeResize="0"/>
          <p:nvPr/>
        </p:nvPicPr>
        <p:blipFill rotWithShape="1">
          <a:blip r:embed="rId6">
            <a:alphaModFix/>
          </a:blip>
          <a:srcRect b="3010" l="9043" r="11900" t="4280"/>
          <a:stretch/>
        </p:blipFill>
        <p:spPr>
          <a:xfrm>
            <a:off x="91132" y="3930398"/>
            <a:ext cx="2915433" cy="2564176"/>
          </a:xfrm>
          <a:prstGeom prst="rect">
            <a:avLst/>
          </a:prstGeom>
          <a:noFill/>
          <a:ln>
            <a:noFill/>
          </a:ln>
        </p:spPr>
      </p:pic>
      <p:pic>
        <p:nvPicPr>
          <p:cNvPr id="1547" name="Google Shape;1547;p113"/>
          <p:cNvPicPr preferRelativeResize="0"/>
          <p:nvPr/>
        </p:nvPicPr>
        <p:blipFill rotWithShape="1">
          <a:blip r:embed="rId7">
            <a:alphaModFix/>
          </a:blip>
          <a:srcRect b="1740" l="8090" r="9995" t="5550"/>
          <a:stretch/>
        </p:blipFill>
        <p:spPr>
          <a:xfrm>
            <a:off x="3450859" y="4094657"/>
            <a:ext cx="2544861" cy="2160172"/>
          </a:xfrm>
          <a:prstGeom prst="rect">
            <a:avLst/>
          </a:prstGeom>
          <a:noFill/>
          <a:ln>
            <a:noFill/>
          </a:ln>
        </p:spPr>
      </p:pic>
      <p:pic>
        <p:nvPicPr>
          <p:cNvPr id="1548" name="Google Shape;1548;p113"/>
          <p:cNvPicPr preferRelativeResize="0"/>
          <p:nvPr/>
        </p:nvPicPr>
        <p:blipFill rotWithShape="1">
          <a:blip r:embed="rId8">
            <a:alphaModFix/>
          </a:blip>
          <a:srcRect b="3010" l="9043" r="9995" t="5550"/>
          <a:stretch/>
        </p:blipFill>
        <p:spPr>
          <a:xfrm>
            <a:off x="6369203" y="3999535"/>
            <a:ext cx="2774797" cy="2350416"/>
          </a:xfrm>
          <a:prstGeom prst="rect">
            <a:avLst/>
          </a:prstGeom>
          <a:noFill/>
          <a:ln>
            <a:noFill/>
          </a:ln>
        </p:spPr>
      </p:pic>
      <p:sp>
        <p:nvSpPr>
          <p:cNvPr id="1549" name="Google Shape;1549;p113"/>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550" name="Google Shape;1550;p113"/>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51" name="Google Shape;1551;p113"/>
          <p:cNvSpPr txBox="1"/>
          <p:nvPr/>
        </p:nvSpPr>
        <p:spPr>
          <a:xfrm>
            <a:off x="5295900" y="4578732"/>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52" name="Google Shape;1552;p113"/>
          <p:cNvSpPr txBox="1"/>
          <p:nvPr/>
        </p:nvSpPr>
        <p:spPr>
          <a:xfrm>
            <a:off x="2850407" y="4638284"/>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53" name="Google Shape;1553;p113"/>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54" name="Google Shape;1554;p113"/>
          <p:cNvSpPr/>
          <p:nvPr/>
        </p:nvSpPr>
        <p:spPr>
          <a:xfrm rot="10800000">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55" name="Google Shape;1555;p113"/>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56" name="Google Shape;1556;p113"/>
          <p:cNvSpPr/>
          <p:nvPr/>
        </p:nvSpPr>
        <p:spPr>
          <a:xfrm>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57" name="Google Shape;1557;p113"/>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546"/>
                                        </p:tgtEl>
                                        <p:attrNameLst>
                                          <p:attrName>style.visibility</p:attrName>
                                        </p:attrNameLst>
                                      </p:cBhvr>
                                      <p:to>
                                        <p:strVal val="visible"/>
                                      </p:to>
                                    </p:set>
                                    <p:animEffect filter="fade" transition="in">
                                      <p:cBhvr>
                                        <p:cTn dur="500"/>
                                        <p:tgtEl>
                                          <p:spTgt spid="1546"/>
                                        </p:tgtEl>
                                      </p:cBhvr>
                                    </p:animEffect>
                                  </p:childTnLst>
                                </p:cTn>
                              </p:par>
                              <p:par>
                                <p:cTn fill="hold" nodeType="withEffect" presetClass="entr" presetID="10" presetSubtype="0">
                                  <p:stCondLst>
                                    <p:cond delay="0"/>
                                  </p:stCondLst>
                                  <p:childTnLst>
                                    <p:set>
                                      <p:cBhvr>
                                        <p:cTn dur="1" fill="hold">
                                          <p:stCondLst>
                                            <p:cond delay="0"/>
                                          </p:stCondLst>
                                        </p:cTn>
                                        <p:tgtEl>
                                          <p:spTgt spid="1547"/>
                                        </p:tgtEl>
                                        <p:attrNameLst>
                                          <p:attrName>style.visibility</p:attrName>
                                        </p:attrNameLst>
                                      </p:cBhvr>
                                      <p:to>
                                        <p:strVal val="visible"/>
                                      </p:to>
                                    </p:set>
                                    <p:animEffect filter="fade" transition="in">
                                      <p:cBhvr>
                                        <p:cTn dur="500"/>
                                        <p:tgtEl>
                                          <p:spTgt spid="1547"/>
                                        </p:tgtEl>
                                      </p:cBhvr>
                                    </p:animEffect>
                                  </p:childTnLst>
                                </p:cTn>
                              </p:par>
                              <p:par>
                                <p:cTn fill="hold" nodeType="withEffect" presetClass="entr" presetID="10" presetSubtype="0">
                                  <p:stCondLst>
                                    <p:cond delay="0"/>
                                  </p:stCondLst>
                                  <p:childTnLst>
                                    <p:set>
                                      <p:cBhvr>
                                        <p:cTn dur="1" fill="hold">
                                          <p:stCondLst>
                                            <p:cond delay="0"/>
                                          </p:stCondLst>
                                        </p:cTn>
                                        <p:tgtEl>
                                          <p:spTgt spid="1548"/>
                                        </p:tgtEl>
                                        <p:attrNameLst>
                                          <p:attrName>style.visibility</p:attrName>
                                        </p:attrNameLst>
                                      </p:cBhvr>
                                      <p:to>
                                        <p:strVal val="visible"/>
                                      </p:to>
                                    </p:set>
                                    <p:animEffect filter="fade" transition="in">
                                      <p:cBhvr>
                                        <p:cTn dur="500"/>
                                        <p:tgtEl>
                                          <p:spTgt spid="1548"/>
                                        </p:tgtEl>
                                      </p:cBhvr>
                                    </p:animEffect>
                                  </p:childTnLst>
                                </p:cTn>
                              </p:par>
                              <p:par>
                                <p:cTn fill="hold" nodeType="withEffect" presetClass="entr" presetID="10" presetSubtype="0">
                                  <p:stCondLst>
                                    <p:cond delay="0"/>
                                  </p:stCondLst>
                                  <p:childTnLst>
                                    <p:set>
                                      <p:cBhvr>
                                        <p:cTn dur="1" fill="hold">
                                          <p:stCondLst>
                                            <p:cond delay="0"/>
                                          </p:stCondLst>
                                        </p:cTn>
                                        <p:tgtEl>
                                          <p:spTgt spid="1549"/>
                                        </p:tgtEl>
                                        <p:attrNameLst>
                                          <p:attrName>style.visibility</p:attrName>
                                        </p:attrNameLst>
                                      </p:cBhvr>
                                      <p:to>
                                        <p:strVal val="visible"/>
                                      </p:to>
                                    </p:set>
                                    <p:animEffect filter="fade" transition="in">
                                      <p:cBhvr>
                                        <p:cTn dur="500"/>
                                        <p:tgtEl>
                                          <p:spTgt spid="1549"/>
                                        </p:tgtEl>
                                      </p:cBhvr>
                                    </p:animEffect>
                                  </p:childTnLst>
                                </p:cTn>
                              </p:par>
                              <p:par>
                                <p:cTn fill="hold" nodeType="withEffect" presetClass="entr" presetID="10" presetSubtype="0">
                                  <p:stCondLst>
                                    <p:cond delay="0"/>
                                  </p:stCondLst>
                                  <p:childTnLst>
                                    <p:set>
                                      <p:cBhvr>
                                        <p:cTn dur="1" fill="hold">
                                          <p:stCondLst>
                                            <p:cond delay="0"/>
                                          </p:stCondLst>
                                        </p:cTn>
                                        <p:tgtEl>
                                          <p:spTgt spid="1550"/>
                                        </p:tgtEl>
                                        <p:attrNameLst>
                                          <p:attrName>style.visibility</p:attrName>
                                        </p:attrNameLst>
                                      </p:cBhvr>
                                      <p:to>
                                        <p:strVal val="visible"/>
                                      </p:to>
                                    </p:set>
                                    <p:animEffect filter="fade" transition="in">
                                      <p:cBhvr>
                                        <p:cTn dur="500"/>
                                        <p:tgtEl>
                                          <p:spTgt spid="1550"/>
                                        </p:tgtEl>
                                      </p:cBhvr>
                                    </p:animEffect>
                                  </p:childTnLst>
                                </p:cTn>
                              </p:par>
                              <p:par>
                                <p:cTn fill="hold" nodeType="withEffect" presetClass="entr" presetID="10" presetSubtype="0">
                                  <p:stCondLst>
                                    <p:cond delay="0"/>
                                  </p:stCondLst>
                                  <p:childTnLst>
                                    <p:set>
                                      <p:cBhvr>
                                        <p:cTn dur="1" fill="hold">
                                          <p:stCondLst>
                                            <p:cond delay="0"/>
                                          </p:stCondLst>
                                        </p:cTn>
                                        <p:tgtEl>
                                          <p:spTgt spid="1551"/>
                                        </p:tgtEl>
                                        <p:attrNameLst>
                                          <p:attrName>style.visibility</p:attrName>
                                        </p:attrNameLst>
                                      </p:cBhvr>
                                      <p:to>
                                        <p:strVal val="visible"/>
                                      </p:to>
                                    </p:set>
                                    <p:animEffect filter="fade" transition="in">
                                      <p:cBhvr>
                                        <p:cTn dur="500"/>
                                        <p:tgtEl>
                                          <p:spTgt spid="1551"/>
                                        </p:tgtEl>
                                      </p:cBhvr>
                                    </p:animEffect>
                                  </p:childTnLst>
                                </p:cTn>
                              </p:par>
                              <p:par>
                                <p:cTn fill="hold" nodeType="withEffect" presetClass="entr" presetID="10" presetSubtype="0">
                                  <p:stCondLst>
                                    <p:cond delay="0"/>
                                  </p:stCondLst>
                                  <p:childTnLst>
                                    <p:set>
                                      <p:cBhvr>
                                        <p:cTn dur="1" fill="hold">
                                          <p:stCondLst>
                                            <p:cond delay="0"/>
                                          </p:stCondLst>
                                        </p:cTn>
                                        <p:tgtEl>
                                          <p:spTgt spid="1552"/>
                                        </p:tgtEl>
                                        <p:attrNameLst>
                                          <p:attrName>style.visibility</p:attrName>
                                        </p:attrNameLst>
                                      </p:cBhvr>
                                      <p:to>
                                        <p:strVal val="visible"/>
                                      </p:to>
                                    </p:set>
                                    <p:animEffect filter="fade" transition="in">
                                      <p:cBhvr>
                                        <p:cTn dur="500"/>
                                        <p:tgtEl>
                                          <p:spTgt spid="1552"/>
                                        </p:tgtEl>
                                      </p:cBhvr>
                                    </p:animEffect>
                                  </p:childTnLst>
                                </p:cTn>
                              </p:par>
                              <p:par>
                                <p:cTn fill="hold" nodeType="withEffect" presetClass="entr" presetID="10" presetSubtype="0">
                                  <p:stCondLst>
                                    <p:cond delay="0"/>
                                  </p:stCondLst>
                                  <p:childTnLst>
                                    <p:set>
                                      <p:cBhvr>
                                        <p:cTn dur="1" fill="hold">
                                          <p:stCondLst>
                                            <p:cond delay="0"/>
                                          </p:stCondLst>
                                        </p:cTn>
                                        <p:tgtEl>
                                          <p:spTgt spid="1553"/>
                                        </p:tgtEl>
                                        <p:attrNameLst>
                                          <p:attrName>style.visibility</p:attrName>
                                        </p:attrNameLst>
                                      </p:cBhvr>
                                      <p:to>
                                        <p:strVal val="visible"/>
                                      </p:to>
                                    </p:set>
                                    <p:animEffect filter="fade" transition="in">
                                      <p:cBhvr>
                                        <p:cTn dur="500"/>
                                        <p:tgtEl>
                                          <p:spTgt spid="1553"/>
                                        </p:tgtEl>
                                      </p:cBhvr>
                                    </p:animEffect>
                                  </p:childTnLst>
                                </p:cTn>
                              </p:par>
                              <p:par>
                                <p:cTn fill="hold" nodeType="withEffect" presetClass="entr" presetID="10" presetSubtype="0">
                                  <p:stCondLst>
                                    <p:cond delay="0"/>
                                  </p:stCondLst>
                                  <p:childTnLst>
                                    <p:set>
                                      <p:cBhvr>
                                        <p:cTn dur="1" fill="hold">
                                          <p:stCondLst>
                                            <p:cond delay="0"/>
                                          </p:stCondLst>
                                        </p:cTn>
                                        <p:tgtEl>
                                          <p:spTgt spid="1554"/>
                                        </p:tgtEl>
                                        <p:attrNameLst>
                                          <p:attrName>style.visibility</p:attrName>
                                        </p:attrNameLst>
                                      </p:cBhvr>
                                      <p:to>
                                        <p:strVal val="visible"/>
                                      </p:to>
                                    </p:set>
                                    <p:animEffect filter="fade" transition="in">
                                      <p:cBhvr>
                                        <p:cTn dur="500"/>
                                        <p:tgtEl>
                                          <p:spTgt spid="1554"/>
                                        </p:tgtEl>
                                      </p:cBhvr>
                                    </p:animEffect>
                                  </p:childTnLst>
                                </p:cTn>
                              </p:par>
                              <p:par>
                                <p:cTn fill="hold" nodeType="withEffect" presetClass="entr" presetID="10" presetSubtype="0">
                                  <p:stCondLst>
                                    <p:cond delay="0"/>
                                  </p:stCondLst>
                                  <p:childTnLst>
                                    <p:set>
                                      <p:cBhvr>
                                        <p:cTn dur="1" fill="hold">
                                          <p:stCondLst>
                                            <p:cond delay="0"/>
                                          </p:stCondLst>
                                        </p:cTn>
                                        <p:tgtEl>
                                          <p:spTgt spid="1555"/>
                                        </p:tgtEl>
                                        <p:attrNameLst>
                                          <p:attrName>style.visibility</p:attrName>
                                        </p:attrNameLst>
                                      </p:cBhvr>
                                      <p:to>
                                        <p:strVal val="visible"/>
                                      </p:to>
                                    </p:set>
                                    <p:animEffect filter="fade" transition="in">
                                      <p:cBhvr>
                                        <p:cTn dur="500"/>
                                        <p:tgtEl>
                                          <p:spTgt spid="1555"/>
                                        </p:tgtEl>
                                      </p:cBhvr>
                                    </p:animEffect>
                                  </p:childTnLst>
                                </p:cTn>
                              </p:par>
                              <p:par>
                                <p:cTn fill="hold" nodeType="withEffect" presetClass="entr" presetID="10" presetSubtype="0">
                                  <p:stCondLst>
                                    <p:cond delay="0"/>
                                  </p:stCondLst>
                                  <p:childTnLst>
                                    <p:set>
                                      <p:cBhvr>
                                        <p:cTn dur="1" fill="hold">
                                          <p:stCondLst>
                                            <p:cond delay="0"/>
                                          </p:stCondLst>
                                        </p:cTn>
                                        <p:tgtEl>
                                          <p:spTgt spid="1556"/>
                                        </p:tgtEl>
                                        <p:attrNameLst>
                                          <p:attrName>style.visibility</p:attrName>
                                        </p:attrNameLst>
                                      </p:cBhvr>
                                      <p:to>
                                        <p:strVal val="visible"/>
                                      </p:to>
                                    </p:set>
                                    <p:animEffect filter="fade" transition="in">
                                      <p:cBhvr>
                                        <p:cTn dur="500"/>
                                        <p:tgtEl>
                                          <p:spTgt spid="155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2" name="Shape 1562"/>
        <p:cNvGrpSpPr/>
        <p:nvPr/>
      </p:nvGrpSpPr>
      <p:grpSpPr>
        <a:xfrm>
          <a:off x="0" y="0"/>
          <a:ext cx="0" cy="0"/>
          <a:chOff x="0" y="0"/>
          <a:chExt cx="0" cy="0"/>
        </a:xfrm>
      </p:grpSpPr>
      <p:sp>
        <p:nvSpPr>
          <p:cNvPr id="1563" name="Google Shape;1563;p11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But under more realistic conditions</a:t>
            </a:r>
            <a:endParaRPr/>
          </a:p>
        </p:txBody>
      </p:sp>
      <p:pic>
        <p:nvPicPr>
          <p:cNvPr id="1564" name="Google Shape;1564;p114"/>
          <p:cNvPicPr preferRelativeResize="0"/>
          <p:nvPr/>
        </p:nvPicPr>
        <p:blipFill rotWithShape="1">
          <a:blip r:embed="rId3">
            <a:alphaModFix/>
          </a:blip>
          <a:srcRect b="4280" l="15710" r="13805" t="5550"/>
          <a:stretch/>
        </p:blipFill>
        <p:spPr>
          <a:xfrm>
            <a:off x="3581400" y="1349342"/>
            <a:ext cx="1828800" cy="1754659"/>
          </a:xfrm>
          <a:prstGeom prst="rect">
            <a:avLst/>
          </a:prstGeom>
          <a:noFill/>
          <a:ln>
            <a:noFill/>
          </a:ln>
        </p:spPr>
      </p:pic>
      <p:pic>
        <p:nvPicPr>
          <p:cNvPr id="1565" name="Google Shape;1565;p114"/>
          <p:cNvPicPr preferRelativeResize="0"/>
          <p:nvPr/>
        </p:nvPicPr>
        <p:blipFill rotWithShape="1">
          <a:blip r:embed="rId4">
            <a:alphaModFix/>
          </a:blip>
          <a:srcRect b="21112" l="34502" r="9705" t="44444"/>
          <a:stretch/>
        </p:blipFill>
        <p:spPr>
          <a:xfrm>
            <a:off x="5791200" y="1351782"/>
            <a:ext cx="3048000" cy="1749778"/>
          </a:xfrm>
          <a:prstGeom prst="rect">
            <a:avLst/>
          </a:prstGeom>
          <a:noFill/>
          <a:ln>
            <a:noFill/>
          </a:ln>
        </p:spPr>
      </p:pic>
      <p:pic>
        <p:nvPicPr>
          <p:cNvPr id="1566" name="Google Shape;1566;p114"/>
          <p:cNvPicPr preferRelativeResize="0"/>
          <p:nvPr/>
        </p:nvPicPr>
        <p:blipFill rotWithShape="1">
          <a:blip r:embed="rId5">
            <a:alphaModFix/>
          </a:blip>
          <a:srcRect b="3010" l="9043" r="11900" t="4280"/>
          <a:stretch/>
        </p:blipFill>
        <p:spPr>
          <a:xfrm>
            <a:off x="91132" y="3930398"/>
            <a:ext cx="2915433" cy="2564176"/>
          </a:xfrm>
          <a:prstGeom prst="rect">
            <a:avLst/>
          </a:prstGeom>
          <a:noFill/>
          <a:ln>
            <a:noFill/>
          </a:ln>
        </p:spPr>
      </p:pic>
      <p:pic>
        <p:nvPicPr>
          <p:cNvPr id="1567" name="Google Shape;1567;p114"/>
          <p:cNvPicPr preferRelativeResize="0"/>
          <p:nvPr/>
        </p:nvPicPr>
        <p:blipFill rotWithShape="1">
          <a:blip r:embed="rId6">
            <a:alphaModFix/>
          </a:blip>
          <a:srcRect b="1740" l="8090" r="9995" t="5550"/>
          <a:stretch/>
        </p:blipFill>
        <p:spPr>
          <a:xfrm>
            <a:off x="3450859" y="4094657"/>
            <a:ext cx="2544861" cy="2160172"/>
          </a:xfrm>
          <a:prstGeom prst="rect">
            <a:avLst/>
          </a:prstGeom>
          <a:noFill/>
          <a:ln>
            <a:noFill/>
          </a:ln>
        </p:spPr>
      </p:pic>
      <p:pic>
        <p:nvPicPr>
          <p:cNvPr id="1568" name="Google Shape;1568;p114"/>
          <p:cNvPicPr preferRelativeResize="0"/>
          <p:nvPr/>
        </p:nvPicPr>
        <p:blipFill rotWithShape="1">
          <a:blip r:embed="rId7">
            <a:alphaModFix/>
          </a:blip>
          <a:srcRect b="3010" l="9043" r="9995" t="5550"/>
          <a:stretch/>
        </p:blipFill>
        <p:spPr>
          <a:xfrm>
            <a:off x="6369203" y="3999535"/>
            <a:ext cx="2774797" cy="2350416"/>
          </a:xfrm>
          <a:prstGeom prst="rect">
            <a:avLst/>
          </a:prstGeom>
          <a:noFill/>
          <a:ln>
            <a:noFill/>
          </a:ln>
        </p:spPr>
      </p:pic>
      <p:sp>
        <p:nvSpPr>
          <p:cNvPr id="1569" name="Google Shape;1569;p114"/>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570" name="Google Shape;1570;p114"/>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71" name="Google Shape;1571;p114"/>
          <p:cNvSpPr txBox="1"/>
          <p:nvPr/>
        </p:nvSpPr>
        <p:spPr>
          <a:xfrm>
            <a:off x="5295900" y="4578732"/>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72" name="Google Shape;1572;p114"/>
          <p:cNvSpPr txBox="1"/>
          <p:nvPr/>
        </p:nvSpPr>
        <p:spPr>
          <a:xfrm>
            <a:off x="2850407" y="4638284"/>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73" name="Google Shape;1573;p114"/>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74" name="Google Shape;1574;p114"/>
          <p:cNvSpPr/>
          <p:nvPr/>
        </p:nvSpPr>
        <p:spPr>
          <a:xfrm rot="10800000">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5" name="Google Shape;1575;p114"/>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6" name="Google Shape;1576;p114"/>
          <p:cNvSpPr/>
          <p:nvPr/>
        </p:nvSpPr>
        <p:spPr>
          <a:xfrm>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77" name="Google Shape;1577;p114"/>
          <p:cNvSpPr txBox="1"/>
          <p:nvPr/>
        </p:nvSpPr>
        <p:spPr>
          <a:xfrm>
            <a:off x="5791200" y="990600"/>
            <a:ext cx="3352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Random noise, .000001 magnitude</a:t>
            </a:r>
            <a:endParaRPr/>
          </a:p>
        </p:txBody>
      </p:sp>
      <p:pic>
        <p:nvPicPr>
          <p:cNvPr id="1578" name="Google Shape;1578;p114"/>
          <p:cNvPicPr preferRelativeResize="0"/>
          <p:nvPr/>
        </p:nvPicPr>
        <p:blipFill rotWithShape="1">
          <a:blip r:embed="rId8">
            <a:alphaModFix/>
          </a:blip>
          <a:srcRect b="34214" l="22104" r="23137" t="31110"/>
          <a:stretch/>
        </p:blipFill>
        <p:spPr>
          <a:xfrm>
            <a:off x="114299" y="1229590"/>
            <a:ext cx="3399899" cy="2001983"/>
          </a:xfrm>
          <a:prstGeom prst="rect">
            <a:avLst/>
          </a:prstGeom>
          <a:noFill/>
          <a:ln>
            <a:noFill/>
          </a:ln>
        </p:spPr>
      </p:pic>
      <p:sp>
        <p:nvSpPr>
          <p:cNvPr id="1579" name="Google Shape;1579;p114"/>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4" name="Shape 1584"/>
        <p:cNvGrpSpPr/>
        <p:nvPr/>
      </p:nvGrpSpPr>
      <p:grpSpPr>
        <a:xfrm>
          <a:off x="0" y="0"/>
          <a:ext cx="0" cy="0"/>
          <a:chOff x="0" y="0"/>
          <a:chExt cx="0" cy="0"/>
        </a:xfrm>
      </p:grpSpPr>
      <p:sp>
        <p:nvSpPr>
          <p:cNvPr id="1585" name="Google Shape;1585;p11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But under more realistic conditions</a:t>
            </a:r>
            <a:endParaRPr/>
          </a:p>
        </p:txBody>
      </p:sp>
      <p:pic>
        <p:nvPicPr>
          <p:cNvPr id="1586" name="Google Shape;1586;p115"/>
          <p:cNvPicPr preferRelativeResize="0"/>
          <p:nvPr/>
        </p:nvPicPr>
        <p:blipFill rotWithShape="1">
          <a:blip r:embed="rId3">
            <a:alphaModFix/>
          </a:blip>
          <a:srcRect b="4280" l="15710" r="13805" t="5550"/>
          <a:stretch/>
        </p:blipFill>
        <p:spPr>
          <a:xfrm>
            <a:off x="3581400" y="1349342"/>
            <a:ext cx="1828800" cy="1754659"/>
          </a:xfrm>
          <a:prstGeom prst="rect">
            <a:avLst/>
          </a:prstGeom>
          <a:noFill/>
          <a:ln>
            <a:noFill/>
          </a:ln>
        </p:spPr>
      </p:pic>
      <p:pic>
        <p:nvPicPr>
          <p:cNvPr id="1587" name="Google Shape;1587;p115"/>
          <p:cNvPicPr preferRelativeResize="0"/>
          <p:nvPr/>
        </p:nvPicPr>
        <p:blipFill rotWithShape="1">
          <a:blip r:embed="rId4">
            <a:alphaModFix/>
          </a:blip>
          <a:srcRect b="21112" l="34502" r="9705" t="44444"/>
          <a:stretch/>
        </p:blipFill>
        <p:spPr>
          <a:xfrm>
            <a:off x="5791200" y="1351782"/>
            <a:ext cx="3048000" cy="1749778"/>
          </a:xfrm>
          <a:prstGeom prst="rect">
            <a:avLst/>
          </a:prstGeom>
          <a:noFill/>
          <a:ln>
            <a:noFill/>
          </a:ln>
        </p:spPr>
      </p:pic>
      <p:pic>
        <p:nvPicPr>
          <p:cNvPr id="1588" name="Google Shape;1588;p115"/>
          <p:cNvPicPr preferRelativeResize="0"/>
          <p:nvPr/>
        </p:nvPicPr>
        <p:blipFill rotWithShape="1">
          <a:blip r:embed="rId5">
            <a:alphaModFix/>
          </a:blip>
          <a:srcRect b="3010" l="9043" r="11900" t="4280"/>
          <a:stretch/>
        </p:blipFill>
        <p:spPr>
          <a:xfrm>
            <a:off x="91132" y="3930398"/>
            <a:ext cx="2915433" cy="2564176"/>
          </a:xfrm>
          <a:prstGeom prst="rect">
            <a:avLst/>
          </a:prstGeom>
          <a:noFill/>
          <a:ln>
            <a:noFill/>
          </a:ln>
        </p:spPr>
      </p:pic>
      <p:pic>
        <p:nvPicPr>
          <p:cNvPr id="1589" name="Google Shape;1589;p115"/>
          <p:cNvPicPr preferRelativeResize="0"/>
          <p:nvPr/>
        </p:nvPicPr>
        <p:blipFill rotWithShape="1">
          <a:blip r:embed="rId6">
            <a:alphaModFix/>
          </a:blip>
          <a:srcRect b="1740" l="8090" r="9995" t="5550"/>
          <a:stretch/>
        </p:blipFill>
        <p:spPr>
          <a:xfrm>
            <a:off x="3450859" y="4094657"/>
            <a:ext cx="2544861" cy="2160172"/>
          </a:xfrm>
          <a:prstGeom prst="rect">
            <a:avLst/>
          </a:prstGeom>
          <a:noFill/>
          <a:ln>
            <a:noFill/>
          </a:ln>
        </p:spPr>
      </p:pic>
      <p:pic>
        <p:nvPicPr>
          <p:cNvPr id="1590" name="Google Shape;1590;p115"/>
          <p:cNvPicPr preferRelativeResize="0"/>
          <p:nvPr/>
        </p:nvPicPr>
        <p:blipFill rotWithShape="1">
          <a:blip r:embed="rId7">
            <a:alphaModFix/>
          </a:blip>
          <a:srcRect b="3010" l="9043" r="9995" t="5550"/>
          <a:stretch/>
        </p:blipFill>
        <p:spPr>
          <a:xfrm>
            <a:off x="6369203" y="3999535"/>
            <a:ext cx="2774797" cy="2350416"/>
          </a:xfrm>
          <a:prstGeom prst="rect">
            <a:avLst/>
          </a:prstGeom>
          <a:noFill/>
          <a:ln>
            <a:noFill/>
          </a:ln>
        </p:spPr>
      </p:pic>
      <p:sp>
        <p:nvSpPr>
          <p:cNvPr id="1591" name="Google Shape;1591;p115"/>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592" name="Google Shape;1592;p115"/>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93" name="Google Shape;1593;p115"/>
          <p:cNvSpPr txBox="1"/>
          <p:nvPr/>
        </p:nvSpPr>
        <p:spPr>
          <a:xfrm>
            <a:off x="5295900" y="4578732"/>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94" name="Google Shape;1594;p115"/>
          <p:cNvSpPr txBox="1"/>
          <p:nvPr/>
        </p:nvSpPr>
        <p:spPr>
          <a:xfrm>
            <a:off x="2850407" y="4638284"/>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595" name="Google Shape;1595;p115"/>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596" name="Google Shape;1596;p115"/>
          <p:cNvSpPr/>
          <p:nvPr/>
        </p:nvSpPr>
        <p:spPr>
          <a:xfrm rot="10800000">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97" name="Google Shape;1597;p115"/>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98" name="Google Shape;1598;p115"/>
          <p:cNvSpPr/>
          <p:nvPr/>
        </p:nvSpPr>
        <p:spPr>
          <a:xfrm>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599" name="Google Shape;1599;p115"/>
          <p:cNvSpPr txBox="1"/>
          <p:nvPr/>
        </p:nvSpPr>
        <p:spPr>
          <a:xfrm>
            <a:off x="5791200" y="990600"/>
            <a:ext cx="3352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Random noise, .0001 magnitude</a:t>
            </a:r>
            <a:endParaRPr/>
          </a:p>
        </p:txBody>
      </p:sp>
      <p:pic>
        <p:nvPicPr>
          <p:cNvPr id="1600" name="Google Shape;1600;p115"/>
          <p:cNvPicPr preferRelativeResize="0"/>
          <p:nvPr/>
        </p:nvPicPr>
        <p:blipFill rotWithShape="1">
          <a:blip r:embed="rId8">
            <a:alphaModFix/>
          </a:blip>
          <a:srcRect b="34444" l="23137" r="23136" t="31112"/>
          <a:stretch/>
        </p:blipFill>
        <p:spPr>
          <a:xfrm>
            <a:off x="180618" y="1222634"/>
            <a:ext cx="3334973" cy="1988157"/>
          </a:xfrm>
          <a:prstGeom prst="rect">
            <a:avLst/>
          </a:prstGeom>
          <a:noFill/>
          <a:ln>
            <a:noFill/>
          </a:ln>
        </p:spPr>
      </p:pic>
      <p:sp>
        <p:nvSpPr>
          <p:cNvPr id="1601" name="Google Shape;1601;p115"/>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6" name="Shape 1606"/>
        <p:cNvGrpSpPr/>
        <p:nvPr/>
      </p:nvGrpSpPr>
      <p:grpSpPr>
        <a:xfrm>
          <a:off x="0" y="0"/>
          <a:ext cx="0" cy="0"/>
          <a:chOff x="0" y="0"/>
          <a:chExt cx="0" cy="0"/>
        </a:xfrm>
      </p:grpSpPr>
      <p:sp>
        <p:nvSpPr>
          <p:cNvPr id="1607" name="Google Shape;1607;p11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But under more realistic conditions</a:t>
            </a:r>
            <a:endParaRPr/>
          </a:p>
        </p:txBody>
      </p:sp>
      <p:pic>
        <p:nvPicPr>
          <p:cNvPr id="1608" name="Google Shape;1608;p116"/>
          <p:cNvPicPr preferRelativeResize="0"/>
          <p:nvPr/>
        </p:nvPicPr>
        <p:blipFill rotWithShape="1">
          <a:blip r:embed="rId3">
            <a:alphaModFix/>
          </a:blip>
          <a:srcRect b="4280" l="15710" r="13805" t="5550"/>
          <a:stretch/>
        </p:blipFill>
        <p:spPr>
          <a:xfrm>
            <a:off x="3581400" y="1349342"/>
            <a:ext cx="1828800" cy="1754659"/>
          </a:xfrm>
          <a:prstGeom prst="rect">
            <a:avLst/>
          </a:prstGeom>
          <a:noFill/>
          <a:ln>
            <a:noFill/>
          </a:ln>
        </p:spPr>
      </p:pic>
      <p:pic>
        <p:nvPicPr>
          <p:cNvPr id="1609" name="Google Shape;1609;p116"/>
          <p:cNvPicPr preferRelativeResize="0"/>
          <p:nvPr/>
        </p:nvPicPr>
        <p:blipFill rotWithShape="1">
          <a:blip r:embed="rId4">
            <a:alphaModFix/>
          </a:blip>
          <a:srcRect b="21112" l="34502" r="9705" t="44444"/>
          <a:stretch/>
        </p:blipFill>
        <p:spPr>
          <a:xfrm>
            <a:off x="5791200" y="1351782"/>
            <a:ext cx="3048000" cy="1749778"/>
          </a:xfrm>
          <a:prstGeom prst="rect">
            <a:avLst/>
          </a:prstGeom>
          <a:noFill/>
          <a:ln>
            <a:noFill/>
          </a:ln>
        </p:spPr>
      </p:pic>
      <p:pic>
        <p:nvPicPr>
          <p:cNvPr id="1610" name="Google Shape;1610;p116"/>
          <p:cNvPicPr preferRelativeResize="0"/>
          <p:nvPr/>
        </p:nvPicPr>
        <p:blipFill rotWithShape="1">
          <a:blip r:embed="rId5">
            <a:alphaModFix/>
          </a:blip>
          <a:srcRect b="3010" l="9043" r="11900" t="4280"/>
          <a:stretch/>
        </p:blipFill>
        <p:spPr>
          <a:xfrm>
            <a:off x="91132" y="3930398"/>
            <a:ext cx="2915433" cy="2564176"/>
          </a:xfrm>
          <a:prstGeom prst="rect">
            <a:avLst/>
          </a:prstGeom>
          <a:noFill/>
          <a:ln>
            <a:noFill/>
          </a:ln>
        </p:spPr>
      </p:pic>
      <p:pic>
        <p:nvPicPr>
          <p:cNvPr id="1611" name="Google Shape;1611;p116"/>
          <p:cNvPicPr preferRelativeResize="0"/>
          <p:nvPr/>
        </p:nvPicPr>
        <p:blipFill rotWithShape="1">
          <a:blip r:embed="rId6">
            <a:alphaModFix/>
          </a:blip>
          <a:srcRect b="1740" l="8090" r="9995" t="5550"/>
          <a:stretch/>
        </p:blipFill>
        <p:spPr>
          <a:xfrm>
            <a:off x="3450859" y="4094657"/>
            <a:ext cx="2544861" cy="2160172"/>
          </a:xfrm>
          <a:prstGeom prst="rect">
            <a:avLst/>
          </a:prstGeom>
          <a:noFill/>
          <a:ln>
            <a:noFill/>
          </a:ln>
        </p:spPr>
      </p:pic>
      <p:pic>
        <p:nvPicPr>
          <p:cNvPr id="1612" name="Google Shape;1612;p116"/>
          <p:cNvPicPr preferRelativeResize="0"/>
          <p:nvPr/>
        </p:nvPicPr>
        <p:blipFill rotWithShape="1">
          <a:blip r:embed="rId7">
            <a:alphaModFix/>
          </a:blip>
          <a:srcRect b="3010" l="9043" r="9995" t="5550"/>
          <a:stretch/>
        </p:blipFill>
        <p:spPr>
          <a:xfrm>
            <a:off x="6369203" y="3999535"/>
            <a:ext cx="2774797" cy="2350416"/>
          </a:xfrm>
          <a:prstGeom prst="rect">
            <a:avLst/>
          </a:prstGeom>
          <a:noFill/>
          <a:ln>
            <a:noFill/>
          </a:ln>
        </p:spPr>
      </p:pic>
      <p:sp>
        <p:nvSpPr>
          <p:cNvPr id="1613" name="Google Shape;1613;p116"/>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614" name="Google Shape;1614;p116"/>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615" name="Google Shape;1615;p116"/>
          <p:cNvSpPr txBox="1"/>
          <p:nvPr/>
        </p:nvSpPr>
        <p:spPr>
          <a:xfrm>
            <a:off x="5295900" y="4578732"/>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616" name="Google Shape;1616;p116"/>
          <p:cNvSpPr txBox="1"/>
          <p:nvPr/>
        </p:nvSpPr>
        <p:spPr>
          <a:xfrm>
            <a:off x="2850407" y="4638284"/>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617" name="Google Shape;1617;p116"/>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618" name="Google Shape;1618;p116"/>
          <p:cNvSpPr/>
          <p:nvPr/>
        </p:nvSpPr>
        <p:spPr>
          <a:xfrm rot="10800000">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19" name="Google Shape;1619;p116"/>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20" name="Google Shape;1620;p116"/>
          <p:cNvSpPr/>
          <p:nvPr/>
        </p:nvSpPr>
        <p:spPr>
          <a:xfrm>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21" name="Google Shape;1621;p116"/>
          <p:cNvSpPr txBox="1"/>
          <p:nvPr/>
        </p:nvSpPr>
        <p:spPr>
          <a:xfrm>
            <a:off x="5791200" y="990600"/>
            <a:ext cx="3352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Random noise, .001 magnitude</a:t>
            </a:r>
            <a:endParaRPr/>
          </a:p>
        </p:txBody>
      </p:sp>
      <p:pic>
        <p:nvPicPr>
          <p:cNvPr id="1622" name="Google Shape;1622;p116"/>
          <p:cNvPicPr preferRelativeResize="0"/>
          <p:nvPr/>
        </p:nvPicPr>
        <p:blipFill rotWithShape="1">
          <a:blip r:embed="rId8">
            <a:alphaModFix/>
          </a:blip>
          <a:srcRect b="34444" l="22104" r="23137" t="31112"/>
          <a:stretch/>
        </p:blipFill>
        <p:spPr>
          <a:xfrm>
            <a:off x="114300" y="1226937"/>
            <a:ext cx="3401291" cy="1989435"/>
          </a:xfrm>
          <a:prstGeom prst="rect">
            <a:avLst/>
          </a:prstGeom>
          <a:noFill/>
          <a:ln>
            <a:noFill/>
          </a:ln>
        </p:spPr>
      </p:pic>
      <p:sp>
        <p:nvSpPr>
          <p:cNvPr id="1623" name="Google Shape;1623;p116"/>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7" name="Shape 1627"/>
        <p:cNvGrpSpPr/>
        <p:nvPr/>
      </p:nvGrpSpPr>
      <p:grpSpPr>
        <a:xfrm>
          <a:off x="0" y="0"/>
          <a:ext cx="0" cy="0"/>
          <a:chOff x="0" y="0"/>
          <a:chExt cx="0" cy="0"/>
        </a:xfrm>
      </p:grpSpPr>
      <p:sp>
        <p:nvSpPr>
          <p:cNvPr id="1628" name="Google Shape;1628;p117"/>
          <p:cNvSpPr txBox="1"/>
          <p:nvPr>
            <p:ph type="title"/>
          </p:nvPr>
        </p:nvSpPr>
        <p:spPr>
          <a:xfrm>
            <a:off x="457200" y="0"/>
            <a:ext cx="84582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But you can’t invert multiplication by 0!</a:t>
            </a:r>
            <a:endParaRPr/>
          </a:p>
        </p:txBody>
      </p:sp>
      <p:sp>
        <p:nvSpPr>
          <p:cNvPr id="1629" name="Google Shape;1629;p117"/>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 Gaussian is only zero at infinity…</a:t>
            </a:r>
            <a:endParaRPr/>
          </a:p>
        </p:txBody>
      </p:sp>
      <p:pic>
        <p:nvPicPr>
          <p:cNvPr id="1630" name="Google Shape;1630;p117"/>
          <p:cNvPicPr preferRelativeResize="0"/>
          <p:nvPr/>
        </p:nvPicPr>
        <p:blipFill rotWithShape="1">
          <a:blip r:embed="rId3">
            <a:alphaModFix/>
          </a:blip>
          <a:srcRect b="4319" l="3614" r="2409" t="10002"/>
          <a:stretch/>
        </p:blipFill>
        <p:spPr>
          <a:xfrm>
            <a:off x="152400" y="1981200"/>
            <a:ext cx="8915400" cy="4572000"/>
          </a:xfrm>
          <a:prstGeom prst="rect">
            <a:avLst/>
          </a:prstGeom>
          <a:noFill/>
          <a:ln>
            <a:noFill/>
          </a:ln>
        </p:spPr>
      </p:pic>
      <p:sp>
        <p:nvSpPr>
          <p:cNvPr id="1631" name="Google Shape;1631;p117"/>
          <p:cNvSpPr txBox="1"/>
          <p:nvPr/>
        </p:nvSpPr>
        <p:spPr>
          <a:xfrm>
            <a:off x="855056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6" name="Shape 1636"/>
        <p:cNvGrpSpPr/>
        <p:nvPr/>
      </p:nvGrpSpPr>
      <p:grpSpPr>
        <a:xfrm>
          <a:off x="0" y="0"/>
          <a:ext cx="0" cy="0"/>
          <a:chOff x="0" y="0"/>
          <a:chExt cx="0" cy="0"/>
        </a:xfrm>
      </p:grpSpPr>
      <p:pic>
        <p:nvPicPr>
          <p:cNvPr id="1637" name="Google Shape;1637;p118"/>
          <p:cNvPicPr preferRelativeResize="0"/>
          <p:nvPr/>
        </p:nvPicPr>
        <p:blipFill rotWithShape="1">
          <a:blip r:embed="rId3">
            <a:alphaModFix/>
          </a:blip>
          <a:srcRect b="0" l="0" r="0" t="0"/>
          <a:stretch/>
        </p:blipFill>
        <p:spPr>
          <a:xfrm>
            <a:off x="6172200" y="3987998"/>
            <a:ext cx="3390400" cy="2542800"/>
          </a:xfrm>
          <a:prstGeom prst="rect">
            <a:avLst/>
          </a:prstGeom>
          <a:noFill/>
          <a:ln>
            <a:noFill/>
          </a:ln>
        </p:spPr>
      </p:pic>
      <p:pic>
        <p:nvPicPr>
          <p:cNvPr id="1638" name="Google Shape;1638;p118"/>
          <p:cNvPicPr preferRelativeResize="0"/>
          <p:nvPr/>
        </p:nvPicPr>
        <p:blipFill rotWithShape="1">
          <a:blip r:embed="rId4">
            <a:alphaModFix/>
          </a:blip>
          <a:srcRect b="0" l="0" r="0" t="0"/>
          <a:stretch/>
        </p:blipFill>
        <p:spPr>
          <a:xfrm>
            <a:off x="31042" y="4024537"/>
            <a:ext cx="3200400" cy="2400300"/>
          </a:xfrm>
          <a:prstGeom prst="rect">
            <a:avLst/>
          </a:prstGeom>
          <a:noFill/>
          <a:ln>
            <a:noFill/>
          </a:ln>
        </p:spPr>
      </p:pic>
      <p:pic>
        <p:nvPicPr>
          <p:cNvPr id="1639" name="Google Shape;1639;p118"/>
          <p:cNvPicPr preferRelativeResize="0"/>
          <p:nvPr/>
        </p:nvPicPr>
        <p:blipFill rotWithShape="1">
          <a:blip r:embed="rId5">
            <a:alphaModFix/>
          </a:blip>
          <a:srcRect b="0" l="0" r="0" t="0"/>
          <a:stretch/>
        </p:blipFill>
        <p:spPr>
          <a:xfrm>
            <a:off x="3131657" y="4058988"/>
            <a:ext cx="3112457" cy="2334343"/>
          </a:xfrm>
          <a:prstGeom prst="rect">
            <a:avLst/>
          </a:prstGeom>
          <a:noFill/>
          <a:ln>
            <a:noFill/>
          </a:ln>
        </p:spPr>
      </p:pic>
      <p:sp>
        <p:nvSpPr>
          <p:cNvPr id="1640" name="Google Shape;1640;p11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With a random filter…</a:t>
            </a:r>
            <a:endParaRPr/>
          </a:p>
        </p:txBody>
      </p:sp>
      <p:sp>
        <p:nvSpPr>
          <p:cNvPr id="1641" name="Google Shape;1641;p118"/>
          <p:cNvSpPr txBox="1"/>
          <p:nvPr/>
        </p:nvSpPr>
        <p:spPr>
          <a:xfrm>
            <a:off x="2286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iFFT</a:t>
            </a:r>
            <a:endParaRPr b="0" i="0" sz="4000" u="none" cap="none" strike="noStrike">
              <a:solidFill>
                <a:srgbClr val="000000"/>
              </a:solidFill>
              <a:latin typeface="Arial"/>
              <a:ea typeface="Arial"/>
              <a:cs typeface="Arial"/>
              <a:sym typeface="Arial"/>
            </a:endParaRPr>
          </a:p>
        </p:txBody>
      </p:sp>
      <p:sp>
        <p:nvSpPr>
          <p:cNvPr id="1642" name="Google Shape;1642;p118"/>
          <p:cNvSpPr txBox="1"/>
          <p:nvPr/>
        </p:nvSpPr>
        <p:spPr>
          <a:xfrm>
            <a:off x="3505200" y="3222569"/>
            <a:ext cx="21336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643" name="Google Shape;1643;p118"/>
          <p:cNvSpPr txBox="1"/>
          <p:nvPr/>
        </p:nvSpPr>
        <p:spPr>
          <a:xfrm>
            <a:off x="5295900" y="4578732"/>
            <a:ext cx="17526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644" name="Google Shape;1644;p118"/>
          <p:cNvSpPr txBox="1"/>
          <p:nvPr/>
        </p:nvSpPr>
        <p:spPr>
          <a:xfrm>
            <a:off x="2850407" y="4638284"/>
            <a:ext cx="685800"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800"/>
              <a:buFont typeface="Arial"/>
              <a:buNone/>
            </a:pPr>
            <a:r>
              <a:rPr b="0" i="0" lang="en-US" sz="4800" u="none" cap="none" strike="noStrike">
                <a:solidFill>
                  <a:srgbClr val="000000"/>
                </a:solidFill>
                <a:latin typeface="Arial"/>
                <a:ea typeface="Arial"/>
                <a:cs typeface="Arial"/>
                <a:sym typeface="Arial"/>
              </a:rPr>
              <a:t>=</a:t>
            </a:r>
            <a:endParaRPr/>
          </a:p>
        </p:txBody>
      </p:sp>
      <p:sp>
        <p:nvSpPr>
          <p:cNvPr id="1645" name="Google Shape;1645;p118"/>
          <p:cNvSpPr txBox="1"/>
          <p:nvPr/>
        </p:nvSpPr>
        <p:spPr>
          <a:xfrm>
            <a:off x="6172200" y="3222569"/>
            <a:ext cx="266700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4000"/>
              <a:buFont typeface="Arial"/>
              <a:buNone/>
            </a:pPr>
            <a:r>
              <a:rPr b="0" i="0" lang="en-US" sz="4000" u="none" cap="none" strike="noStrike">
                <a:solidFill>
                  <a:srgbClr val="000000"/>
                </a:solidFill>
                <a:latin typeface="Arial"/>
                <a:ea typeface="Arial"/>
                <a:cs typeface="Arial"/>
                <a:sym typeface="Arial"/>
              </a:rPr>
              <a:t>FFT</a:t>
            </a:r>
            <a:endParaRPr/>
          </a:p>
        </p:txBody>
      </p:sp>
      <p:sp>
        <p:nvSpPr>
          <p:cNvPr id="1646" name="Google Shape;1646;p118"/>
          <p:cNvSpPr/>
          <p:nvPr/>
        </p:nvSpPr>
        <p:spPr>
          <a:xfrm rot="10800000">
            <a:off x="1752600" y="3329912"/>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7" name="Google Shape;1647;p118"/>
          <p:cNvSpPr/>
          <p:nvPr/>
        </p:nvSpPr>
        <p:spPr>
          <a:xfrm>
            <a:off x="5029200" y="3361166"/>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8" name="Google Shape;1648;p118"/>
          <p:cNvSpPr/>
          <p:nvPr/>
        </p:nvSpPr>
        <p:spPr>
          <a:xfrm>
            <a:off x="8077200" y="3283848"/>
            <a:ext cx="442268" cy="5334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649" name="Google Shape;1649;p118"/>
          <p:cNvSpPr txBox="1"/>
          <p:nvPr/>
        </p:nvSpPr>
        <p:spPr>
          <a:xfrm>
            <a:off x="5791200" y="990600"/>
            <a:ext cx="3352800" cy="3385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US" sz="1600" u="none" cap="none" strike="noStrike">
                <a:solidFill>
                  <a:srgbClr val="000000"/>
                </a:solidFill>
                <a:latin typeface="Arial"/>
                <a:ea typeface="Arial"/>
                <a:cs typeface="Arial"/>
                <a:sym typeface="Arial"/>
              </a:rPr>
              <a:t>Random noise, .001 magnitude</a:t>
            </a:r>
            <a:endParaRPr/>
          </a:p>
        </p:txBody>
      </p:sp>
      <p:pic>
        <p:nvPicPr>
          <p:cNvPr id="1650" name="Google Shape;1650;p118"/>
          <p:cNvPicPr preferRelativeResize="0"/>
          <p:nvPr/>
        </p:nvPicPr>
        <p:blipFill rotWithShape="1">
          <a:blip r:embed="rId6">
            <a:alphaModFix/>
          </a:blip>
          <a:srcRect b="0" l="0" r="0" t="0"/>
          <a:stretch/>
        </p:blipFill>
        <p:spPr>
          <a:xfrm>
            <a:off x="3597022" y="1470503"/>
            <a:ext cx="1949956" cy="1462467"/>
          </a:xfrm>
          <a:prstGeom prst="rect">
            <a:avLst/>
          </a:prstGeom>
          <a:noFill/>
          <a:ln>
            <a:noFill/>
          </a:ln>
        </p:spPr>
      </p:pic>
      <p:pic>
        <p:nvPicPr>
          <p:cNvPr id="1651" name="Google Shape;1651;p118"/>
          <p:cNvPicPr preferRelativeResize="0"/>
          <p:nvPr/>
        </p:nvPicPr>
        <p:blipFill rotWithShape="1">
          <a:blip r:embed="rId7">
            <a:alphaModFix/>
          </a:blip>
          <a:srcRect b="33333" l="23137" r="21070" t="30000"/>
          <a:stretch/>
        </p:blipFill>
        <p:spPr>
          <a:xfrm>
            <a:off x="5867400" y="1294575"/>
            <a:ext cx="3048000" cy="1862667"/>
          </a:xfrm>
          <a:prstGeom prst="rect">
            <a:avLst/>
          </a:prstGeom>
          <a:noFill/>
          <a:ln>
            <a:noFill/>
          </a:ln>
        </p:spPr>
      </p:pic>
      <p:pic>
        <p:nvPicPr>
          <p:cNvPr id="1652" name="Google Shape;1652;p118"/>
          <p:cNvPicPr preferRelativeResize="0"/>
          <p:nvPr/>
        </p:nvPicPr>
        <p:blipFill rotWithShape="1">
          <a:blip r:embed="rId8">
            <a:alphaModFix/>
          </a:blip>
          <a:srcRect b="34444" l="22104" r="22104" t="30000"/>
          <a:stretch/>
        </p:blipFill>
        <p:spPr>
          <a:xfrm>
            <a:off x="160556" y="1193517"/>
            <a:ext cx="3344644" cy="1982011"/>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7" name="Shape 1657"/>
        <p:cNvGrpSpPr/>
        <p:nvPr/>
      </p:nvGrpSpPr>
      <p:grpSpPr>
        <a:xfrm>
          <a:off x="0" y="0"/>
          <a:ext cx="0" cy="0"/>
          <a:chOff x="0" y="0"/>
          <a:chExt cx="0" cy="0"/>
        </a:xfrm>
      </p:grpSpPr>
      <p:sp>
        <p:nvSpPr>
          <p:cNvPr id="1658" name="Google Shape;1658;p119"/>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Deconvolution is hard.</a:t>
            </a:r>
            <a:endParaRPr/>
          </a:p>
        </p:txBody>
      </p:sp>
      <p:sp>
        <p:nvSpPr>
          <p:cNvPr id="1659" name="Google Shape;1659;p119"/>
          <p:cNvSpPr txBox="1"/>
          <p:nvPr>
            <p:ph idx="1" type="body"/>
          </p:nvPr>
        </p:nvSpPr>
        <p:spPr>
          <a:xfrm>
            <a:off x="304800" y="1143000"/>
            <a:ext cx="8991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Active research area.</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Even if you know the filter (non-blind deconvolution), it is still hard and requires </a:t>
            </a:r>
            <a:br>
              <a:rPr lang="en-US"/>
            </a:br>
            <a:r>
              <a:rPr lang="en-US"/>
              <a:t>strong </a:t>
            </a:r>
            <a:r>
              <a:rPr i="1" lang="en-US"/>
              <a:t>regularization </a:t>
            </a:r>
            <a:r>
              <a:rPr lang="en-US"/>
              <a:t>to counteract noise.</a:t>
            </a:r>
            <a:endParaRPr i="1"/>
          </a:p>
          <a:p>
            <a:pPr indent="-139700" lvl="0" marL="342900" rtl="0" algn="l">
              <a:spcBef>
                <a:spcPts val="640"/>
              </a:spcBef>
              <a:spcAft>
                <a:spcPts val="0"/>
              </a:spcAft>
              <a:buClr>
                <a:schemeClr val="dk1"/>
              </a:buClr>
              <a:buSzPts val="3200"/>
              <a:buNone/>
            </a:pPr>
            <a:r>
              <a:t/>
            </a:r>
            <a:endParaRPr i="1"/>
          </a:p>
          <a:p>
            <a:pPr indent="-342900" lvl="0" marL="342900" rtl="0" algn="l">
              <a:spcBef>
                <a:spcPts val="640"/>
              </a:spcBef>
              <a:spcAft>
                <a:spcPts val="0"/>
              </a:spcAft>
              <a:buClr>
                <a:schemeClr val="dk1"/>
              </a:buClr>
              <a:buSzPts val="3200"/>
              <a:buChar char="•"/>
            </a:pPr>
            <a:r>
              <a:rPr lang="en-US"/>
              <a:t>If you don’t know the filter (blind deconvolution),</a:t>
            </a:r>
            <a:br>
              <a:rPr lang="en-US"/>
            </a:br>
            <a:r>
              <a:rPr lang="en-US"/>
              <a:t>then it is harder still. </a:t>
            </a:r>
            <a:endParaRPr/>
          </a:p>
        </p:txBody>
      </p:sp>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64" name="Shape 1664"/>
        <p:cNvGrpSpPr/>
        <p:nvPr/>
      </p:nvGrpSpPr>
      <p:grpSpPr>
        <a:xfrm>
          <a:off x="0" y="0"/>
          <a:ext cx="0" cy="0"/>
          <a:chOff x="0" y="0"/>
          <a:chExt cx="0" cy="0"/>
        </a:xfrm>
      </p:grpSpPr>
      <p:sp>
        <p:nvSpPr>
          <p:cNvPr id="1665" name="Google Shape;1665;p12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 Hybrid Images</a:t>
            </a:r>
            <a:endParaRPr/>
          </a:p>
        </p:txBody>
      </p:sp>
      <p:sp>
        <p:nvSpPr>
          <p:cNvPr id="1666" name="Google Shape;1666;p120"/>
          <p:cNvSpPr txBox="1"/>
          <p:nvPr>
            <p:ph idx="1" type="body"/>
          </p:nvPr>
        </p:nvSpPr>
        <p:spPr>
          <a:xfrm>
            <a:off x="152400" y="6324600"/>
            <a:ext cx="8915400" cy="381000"/>
          </a:xfrm>
          <a:prstGeom prst="rect">
            <a:avLst/>
          </a:prstGeom>
          <a:noFill/>
          <a:ln>
            <a:noFill/>
          </a:ln>
        </p:spPr>
        <p:txBody>
          <a:bodyPr anchorCtr="0" anchor="t" bIns="45700" lIns="91425" spcFirstLastPara="1" rIns="91425" wrap="square" tIns="45700">
            <a:normAutofit fontScale="92500" lnSpcReduction="20000"/>
          </a:bodyPr>
          <a:lstStyle/>
          <a:p>
            <a:pPr indent="0" lvl="0" marL="0" rtl="0" algn="ctr">
              <a:spcBef>
                <a:spcPts val="0"/>
              </a:spcBef>
              <a:spcAft>
                <a:spcPts val="0"/>
              </a:spcAft>
              <a:buClr>
                <a:schemeClr val="dk1"/>
              </a:buClr>
              <a:buSzPct val="100000"/>
              <a:buNone/>
            </a:pPr>
            <a:r>
              <a:rPr lang="en-US" sz="2400"/>
              <a:t>A. Oliva, A. Torralba, P.G. Schyns, SIGGRAPH 2006</a:t>
            </a:r>
            <a:endParaRPr/>
          </a:p>
        </p:txBody>
      </p:sp>
      <p:pic>
        <p:nvPicPr>
          <p:cNvPr id="1667" name="Google Shape;1667;p120"/>
          <p:cNvPicPr preferRelativeResize="0"/>
          <p:nvPr/>
        </p:nvPicPr>
        <p:blipFill rotWithShape="1">
          <a:blip r:embed="rId3">
            <a:alphaModFix/>
          </a:blip>
          <a:srcRect b="0" l="0" r="0" t="0"/>
          <a:stretch/>
        </p:blipFill>
        <p:spPr>
          <a:xfrm>
            <a:off x="560387" y="2133600"/>
            <a:ext cx="8126413" cy="2044534"/>
          </a:xfrm>
          <a:prstGeom prst="rect">
            <a:avLst/>
          </a:prstGeom>
          <a:noFill/>
          <a:ln>
            <a:noFill/>
          </a:ln>
        </p:spPr>
      </p:pic>
      <p:sp>
        <p:nvSpPr>
          <p:cNvPr id="1668" name="Google Shape;1668;p120"/>
          <p:cNvSpPr/>
          <p:nvPr/>
        </p:nvSpPr>
        <p:spPr>
          <a:xfrm>
            <a:off x="2286000" y="914400"/>
            <a:ext cx="4572000" cy="64633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When we see an image from far away, we are effectively subsampling it!</a:t>
            </a:r>
            <a:endParaRPr/>
          </a:p>
        </p:txBody>
      </p:sp>
      <p:pic>
        <p:nvPicPr>
          <p:cNvPr id="1669" name="Google Shape;1669;p120"/>
          <p:cNvPicPr preferRelativeResize="0"/>
          <p:nvPr/>
        </p:nvPicPr>
        <p:blipFill rotWithShape="1">
          <a:blip r:embed="rId4">
            <a:alphaModFix/>
          </a:blip>
          <a:srcRect b="0" l="0" r="0" t="0"/>
          <a:stretch/>
        </p:blipFill>
        <p:spPr>
          <a:xfrm>
            <a:off x="3369667" y="4750249"/>
            <a:ext cx="2507851" cy="630953"/>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73" name="Shape 1673"/>
        <p:cNvGrpSpPr/>
        <p:nvPr/>
      </p:nvGrpSpPr>
      <p:grpSpPr>
        <a:xfrm>
          <a:off x="0" y="0"/>
          <a:ext cx="0" cy="0"/>
          <a:chOff x="0" y="0"/>
          <a:chExt cx="0" cy="0"/>
        </a:xfrm>
      </p:grpSpPr>
      <p:sp>
        <p:nvSpPr>
          <p:cNvPr id="1674" name="Google Shape;1674;p12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Hybrid Image in FFT</a:t>
            </a:r>
            <a:endParaRPr/>
          </a:p>
        </p:txBody>
      </p:sp>
      <p:pic>
        <p:nvPicPr>
          <p:cNvPr id="1675" name="Google Shape;1675;p121"/>
          <p:cNvPicPr preferRelativeResize="0"/>
          <p:nvPr/>
        </p:nvPicPr>
        <p:blipFill rotWithShape="1">
          <a:blip r:embed="rId3">
            <a:alphaModFix/>
          </a:blip>
          <a:srcRect b="10031" l="0" r="66875" t="14722"/>
          <a:stretch/>
        </p:blipFill>
        <p:spPr>
          <a:xfrm>
            <a:off x="228600" y="2209800"/>
            <a:ext cx="2743200" cy="3505200"/>
          </a:xfrm>
          <a:prstGeom prst="rect">
            <a:avLst/>
          </a:prstGeom>
          <a:noFill/>
          <a:ln>
            <a:noFill/>
          </a:ln>
        </p:spPr>
      </p:pic>
      <p:pic>
        <p:nvPicPr>
          <p:cNvPr id="1676" name="Google Shape;1676;p121"/>
          <p:cNvPicPr preferRelativeResize="0"/>
          <p:nvPr/>
        </p:nvPicPr>
        <p:blipFill rotWithShape="1">
          <a:blip r:embed="rId3">
            <a:alphaModFix/>
          </a:blip>
          <a:srcRect b="10031" l="34045" r="626" t="13086"/>
          <a:stretch/>
        </p:blipFill>
        <p:spPr>
          <a:xfrm>
            <a:off x="3505200" y="2209800"/>
            <a:ext cx="5410200" cy="3581400"/>
          </a:xfrm>
          <a:prstGeom prst="rect">
            <a:avLst/>
          </a:prstGeom>
          <a:noFill/>
          <a:ln>
            <a:noFill/>
          </a:ln>
        </p:spPr>
      </p:pic>
      <p:sp>
        <p:nvSpPr>
          <p:cNvPr id="1677" name="Google Shape;1677;p121"/>
          <p:cNvSpPr/>
          <p:nvPr/>
        </p:nvSpPr>
        <p:spPr>
          <a:xfrm>
            <a:off x="3124200" y="3886200"/>
            <a:ext cx="304800" cy="381000"/>
          </a:xfrm>
          <a:prstGeom prst="mathEqual">
            <a:avLst>
              <a:gd fmla="val 23520" name="adj1"/>
              <a:gd fmla="val 1176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000000"/>
              </a:solidFill>
              <a:latin typeface="Arial"/>
              <a:ea typeface="Arial"/>
              <a:cs typeface="Arial"/>
              <a:sym typeface="Arial"/>
            </a:endParaRPr>
          </a:p>
        </p:txBody>
      </p:sp>
      <p:sp>
        <p:nvSpPr>
          <p:cNvPr id="1678" name="Google Shape;1678;p121"/>
          <p:cNvSpPr txBox="1"/>
          <p:nvPr/>
        </p:nvSpPr>
        <p:spPr>
          <a:xfrm>
            <a:off x="762000" y="1828800"/>
            <a:ext cx="155733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Hybrid Image</a:t>
            </a:r>
            <a:endParaRPr/>
          </a:p>
        </p:txBody>
      </p:sp>
      <p:sp>
        <p:nvSpPr>
          <p:cNvPr id="1679" name="Google Shape;1679;p121"/>
          <p:cNvSpPr txBox="1"/>
          <p:nvPr/>
        </p:nvSpPr>
        <p:spPr>
          <a:xfrm>
            <a:off x="3505200" y="1828800"/>
            <a:ext cx="2133600"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Low-passed Image</a:t>
            </a:r>
            <a:endParaRPr/>
          </a:p>
        </p:txBody>
      </p:sp>
      <p:sp>
        <p:nvSpPr>
          <p:cNvPr id="1680" name="Google Shape;1680;p121"/>
          <p:cNvSpPr txBox="1"/>
          <p:nvPr/>
        </p:nvSpPr>
        <p:spPr>
          <a:xfrm>
            <a:off x="6248400" y="1828800"/>
            <a:ext cx="2185988" cy="36988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Clr>
                <a:srgbClr val="000000"/>
              </a:buClr>
              <a:buSzPts val="1800"/>
              <a:buFont typeface="Arial"/>
              <a:buNone/>
            </a:pPr>
            <a:r>
              <a:rPr lang="en-US" sz="1800">
                <a:solidFill>
                  <a:srgbClr val="000000"/>
                </a:solidFill>
                <a:latin typeface="Arial"/>
                <a:ea typeface="Arial"/>
                <a:cs typeface="Arial"/>
                <a:sym typeface="Arial"/>
              </a:rPr>
              <a:t>High-passed Image</a:t>
            </a:r>
            <a:endParaRPr/>
          </a:p>
        </p:txBody>
      </p:sp>
      <p:sp>
        <p:nvSpPr>
          <p:cNvPr id="1681" name="Google Shape;1681;p121"/>
          <p:cNvSpPr/>
          <p:nvPr/>
        </p:nvSpPr>
        <p:spPr>
          <a:xfrm>
            <a:off x="5715000" y="1828800"/>
            <a:ext cx="381000" cy="381000"/>
          </a:xfrm>
          <a:prstGeom prst="mathPlus">
            <a:avLst>
              <a:gd fmla="val 23520" name="adj1"/>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rgbClr val="FFFFFF"/>
              </a:solidFill>
              <a:latin typeface="Arial"/>
              <a:ea typeface="Arial"/>
              <a:cs typeface="Arial"/>
              <a:sym typeface="Arial"/>
            </a:endParaRPr>
          </a:p>
        </p:txBody>
      </p:sp>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86" name="Shape 1686"/>
        <p:cNvGrpSpPr/>
        <p:nvPr/>
      </p:nvGrpSpPr>
      <p:grpSpPr>
        <a:xfrm>
          <a:off x="0" y="0"/>
          <a:ext cx="0" cy="0"/>
          <a:chOff x="0" y="0"/>
          <a:chExt cx="0" cy="0"/>
        </a:xfrm>
      </p:grpSpPr>
      <p:sp>
        <p:nvSpPr>
          <p:cNvPr id="1687" name="Google Shape;1687;p12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t/>
            </a:r>
            <a:endParaRPr/>
          </a:p>
        </p:txBody>
      </p:sp>
      <p:pic>
        <p:nvPicPr>
          <p:cNvPr id="1688" name="Google Shape;1688;p122"/>
          <p:cNvPicPr preferRelativeResize="0"/>
          <p:nvPr/>
        </p:nvPicPr>
        <p:blipFill rotWithShape="1">
          <a:blip r:embed="rId3">
            <a:alphaModFix/>
          </a:blip>
          <a:srcRect b="41779" l="12500" r="35001" t="12889"/>
          <a:stretch/>
        </p:blipFill>
        <p:spPr>
          <a:xfrm>
            <a:off x="0" y="0"/>
            <a:ext cx="9144000" cy="4935538"/>
          </a:xfrm>
          <a:prstGeom prst="rect">
            <a:avLst/>
          </a:prstGeom>
          <a:noFill/>
          <a:ln>
            <a:noFill/>
          </a:ln>
        </p:spPr>
      </p:pic>
      <p:sp>
        <p:nvSpPr>
          <p:cNvPr id="1689" name="Google Shape;1689;p122"/>
          <p:cNvSpPr txBox="1"/>
          <p:nvPr/>
        </p:nvSpPr>
        <p:spPr>
          <a:xfrm>
            <a:off x="2162175" y="5257800"/>
            <a:ext cx="4819650" cy="120032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How would math have changed if the onesie had been invented?!?! : (</a:t>
            </a:r>
            <a:endParaRPr/>
          </a:p>
        </p:txBody>
      </p:sp>
      <p:sp>
        <p:nvSpPr>
          <p:cNvPr id="1690" name="Google Shape;1690;p122"/>
          <p:cNvSpPr txBox="1"/>
          <p:nvPr/>
        </p:nvSpPr>
        <p:spPr>
          <a:xfrm>
            <a:off x="8581048" y="6550223"/>
            <a:ext cx="59343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Hays</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0" presetSubtype="0">
                                  <p:stCondLst>
                                    <p:cond delay="0"/>
                                  </p:stCondLst>
                                  <p:childTnLst>
                                    <p:set>
                                      <p:cBhvr>
                                        <p:cTn dur="1" fill="hold">
                                          <p:stCondLst>
                                            <p:cond delay="0"/>
                                          </p:stCondLst>
                                        </p:cTn>
                                        <p:tgtEl>
                                          <p:spTgt spid="1689"/>
                                        </p:tgtEl>
                                        <p:attrNameLst>
                                          <p:attrName>style.visibility</p:attrName>
                                        </p:attrNameLst>
                                      </p:cBhvr>
                                      <p:to>
                                        <p:strVal val="visible"/>
                                      </p:to>
                                    </p:set>
                                    <p:animEffect filter="fade" transition="in">
                                      <p:cBhvr>
                                        <p:cTn dur="500"/>
                                        <p:tgtEl>
                                          <p:spTgt spid="16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694" name="Shape 1694"/>
        <p:cNvGrpSpPr/>
        <p:nvPr/>
      </p:nvGrpSpPr>
      <p:grpSpPr>
        <a:xfrm>
          <a:off x="0" y="0"/>
          <a:ext cx="0" cy="0"/>
          <a:chOff x="0" y="0"/>
          <a:chExt cx="0" cy="0"/>
        </a:xfrm>
      </p:grpSpPr>
      <p:sp>
        <p:nvSpPr>
          <p:cNvPr id="1695" name="Google Shape;1695;p12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Fast Fourier Transform in Matlab</a:t>
            </a:r>
            <a:endParaRPr/>
          </a:p>
        </p:txBody>
      </p:sp>
      <p:sp>
        <p:nvSpPr>
          <p:cNvPr id="1696" name="Google Shape;1696;p123"/>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Filtering with fft (fft2 -&gt; 2D)</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Displaying with fft</a:t>
            </a:r>
            <a:endParaRPr/>
          </a:p>
          <a:p>
            <a:pPr indent="-139700" lvl="0" marL="342900" rtl="0" algn="l">
              <a:spcBef>
                <a:spcPts val="640"/>
              </a:spcBef>
              <a:spcAft>
                <a:spcPts val="0"/>
              </a:spcAft>
              <a:buClr>
                <a:schemeClr val="dk1"/>
              </a:buClr>
              <a:buSzPts val="3200"/>
              <a:buNone/>
            </a:pPr>
            <a:r>
              <a:t/>
            </a:r>
            <a:endParaRPr/>
          </a:p>
          <a:p>
            <a:pPr indent="-139700" lvl="0" marL="342900" rtl="0" algn="l">
              <a:spcBef>
                <a:spcPts val="640"/>
              </a:spcBef>
              <a:spcAft>
                <a:spcPts val="0"/>
              </a:spcAft>
              <a:buClr>
                <a:schemeClr val="dk1"/>
              </a:buClr>
              <a:buSzPts val="3200"/>
              <a:buNone/>
            </a:pPr>
            <a:r>
              <a:t/>
            </a:r>
            <a:endParaRPr/>
          </a:p>
        </p:txBody>
      </p:sp>
      <p:sp>
        <p:nvSpPr>
          <p:cNvPr id="1697" name="Google Shape;1697;p123"/>
          <p:cNvSpPr txBox="1"/>
          <p:nvPr/>
        </p:nvSpPr>
        <p:spPr>
          <a:xfrm>
            <a:off x="304800" y="1817688"/>
            <a:ext cx="8610600" cy="2678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 = double(imread(‘…'))/255;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 = rgb2gray(im); % “im” should be a gray-scale floating point image</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[imh, imw] = size(im);</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hs = 50; % filter half-size</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fil = fspecial('gaussian', hs*2+1, 10);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 </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fftsize = 1024; % should be order of 2 (for speed) and include padding</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im_fft  = fft2(im,  fftsize, fftsize);                    % 1) fft im with padding</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fil_fft = fft2(fil, fftsize, fftsize);                    % 2) fft fil, pad to same size as image</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im_fil_fft = im_fft .* fil_fft;                           % 3) multiply fft images</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im_fil = ifft2(im_fil_fft);                               % 4) inverse fft2</a:t>
            </a:r>
            <a:endParaRPr/>
          </a:p>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Courier New"/>
                <a:ea typeface="Courier New"/>
                <a:cs typeface="Courier New"/>
                <a:sym typeface="Courier New"/>
              </a:rPr>
              <a:t>im_fil = im_fil(1+hs:size(im,1)+hs, 1+hs:size(im, 2)+hs); % 5) remove padding</a:t>
            </a:r>
            <a:endParaRPr/>
          </a:p>
        </p:txBody>
      </p:sp>
      <p:sp>
        <p:nvSpPr>
          <p:cNvPr id="1698" name="Google Shape;1698;p123"/>
          <p:cNvSpPr txBox="1"/>
          <p:nvPr/>
        </p:nvSpPr>
        <p:spPr>
          <a:xfrm>
            <a:off x="723900" y="5821363"/>
            <a:ext cx="8077200" cy="304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Courier New"/>
                <a:ea typeface="Courier New"/>
                <a:cs typeface="Courier New"/>
                <a:sym typeface="Courier New"/>
              </a:rPr>
              <a:t>figure(1), imagesc(log(abs(fftshift(im_fft)))), axis image, colormap jet</a:t>
            </a:r>
            <a:endParaRPr/>
          </a:p>
        </p:txBody>
      </p:sp>
      <p:sp>
        <p:nvSpPr>
          <p:cNvPr id="1699" name="Google Shape;1699;p123"/>
          <p:cNvSpPr txBox="1"/>
          <p:nvPr/>
        </p:nvSpPr>
        <p:spPr>
          <a:xfrm>
            <a:off x="7942263" y="6550025"/>
            <a:ext cx="1201737" cy="3079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Slide: Hoiem</a:t>
            </a:r>
            <a:endParaRPr b="0" i="0" sz="1400" u="none" cap="none" strike="noStrike">
              <a:solidFill>
                <a:srgbClr val="7F7F7F"/>
              </a:solidFill>
              <a:latin typeface="Arial"/>
              <a:ea typeface="Arial"/>
              <a:cs typeface="Arial"/>
              <a:sym typeface="Arial"/>
            </a:endParaRPr>
          </a:p>
        </p:txBody>
      </p:sp>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04" name="Shape 1704"/>
        <p:cNvGrpSpPr/>
        <p:nvPr/>
      </p:nvGrpSpPr>
      <p:grpSpPr>
        <a:xfrm>
          <a:off x="0" y="0"/>
          <a:ext cx="0" cy="0"/>
          <a:chOff x="0" y="0"/>
          <a:chExt cx="0" cy="0"/>
        </a:xfrm>
      </p:grpSpPr>
      <p:sp>
        <p:nvSpPr>
          <p:cNvPr id="1705" name="Google Shape;1705;p124"/>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Applications of Fourier analysis</a:t>
            </a:r>
            <a:endParaRPr/>
          </a:p>
        </p:txBody>
      </p:sp>
      <p:sp>
        <p:nvSpPr>
          <p:cNvPr id="1706" name="Google Shape;1706;p124"/>
          <p:cNvSpPr txBox="1"/>
          <p:nvPr>
            <p:ph idx="1" type="body"/>
          </p:nvPr>
        </p:nvSpPr>
        <p:spPr>
          <a:xfrm>
            <a:off x="457200" y="990600"/>
            <a:ext cx="8229600" cy="5562600"/>
          </a:xfrm>
          <a:prstGeom prst="rect">
            <a:avLst/>
          </a:prstGeom>
          <a:noFill/>
          <a:ln>
            <a:noFill/>
          </a:ln>
        </p:spPr>
        <p:txBody>
          <a:bodyPr anchorCtr="0" anchor="t" bIns="45700" lIns="91425" spcFirstLastPara="1" rIns="91425" wrap="square" tIns="45700">
            <a:normAutofit lnSpcReduction="10000"/>
          </a:bodyPr>
          <a:lstStyle/>
          <a:p>
            <a:pPr indent="-342900" lvl="0" marL="342900" rtl="0" algn="l">
              <a:spcBef>
                <a:spcPts val="0"/>
              </a:spcBef>
              <a:spcAft>
                <a:spcPts val="0"/>
              </a:spcAft>
              <a:buClr>
                <a:schemeClr val="dk1"/>
              </a:buClr>
              <a:buSzPts val="3200"/>
              <a:buChar char="•"/>
            </a:pPr>
            <a:r>
              <a:rPr lang="en-US"/>
              <a:t>Fast filtering with large kernels</a:t>
            </a:r>
            <a:endParaRPr/>
          </a:p>
          <a:p>
            <a:pPr indent="-139700" lvl="0" marL="342900" rtl="0" algn="l">
              <a:spcBef>
                <a:spcPts val="640"/>
              </a:spcBef>
              <a:spcAft>
                <a:spcPts val="0"/>
              </a:spcAft>
              <a:buClr>
                <a:schemeClr val="dk1"/>
              </a:buClr>
              <a:buSzPts val="3200"/>
              <a:buNone/>
            </a:pPr>
            <a:r>
              <a:t/>
            </a:r>
            <a:endParaRPr/>
          </a:p>
          <a:p>
            <a:pPr indent="-342900" lvl="0" marL="342900" rtl="0" algn="l">
              <a:spcBef>
                <a:spcPts val="640"/>
              </a:spcBef>
              <a:spcAft>
                <a:spcPts val="0"/>
              </a:spcAft>
              <a:buClr>
                <a:schemeClr val="dk1"/>
              </a:buClr>
              <a:buSzPts val="3200"/>
              <a:buChar char="•"/>
            </a:pPr>
            <a:r>
              <a:rPr lang="en-US"/>
              <a:t>Fourier Optics</a:t>
            </a:r>
            <a:endParaRPr/>
          </a:p>
          <a:p>
            <a:pPr indent="-285750" lvl="1" marL="742950" rtl="0" algn="l">
              <a:spcBef>
                <a:spcPts val="560"/>
              </a:spcBef>
              <a:spcAft>
                <a:spcPts val="0"/>
              </a:spcAft>
              <a:buClr>
                <a:schemeClr val="dk1"/>
              </a:buClr>
              <a:buSzPts val="2800"/>
              <a:buChar char="–"/>
            </a:pPr>
            <a:r>
              <a:rPr lang="en-US"/>
              <a:t>Fraunhofer diffraction is Fourier transform of slit in the ‘far field’.</a:t>
            </a:r>
            <a:endParaRPr/>
          </a:p>
          <a:p>
            <a:pPr indent="-1079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a:p>
            <a:pPr indent="-107950" lvl="1" marL="742950" rtl="0" algn="l">
              <a:spcBef>
                <a:spcPts val="560"/>
              </a:spcBef>
              <a:spcAft>
                <a:spcPts val="0"/>
              </a:spcAft>
              <a:buClr>
                <a:schemeClr val="dk1"/>
              </a:buClr>
              <a:buSzPts val="2800"/>
              <a:buNone/>
            </a:pPr>
            <a:r>
              <a:t/>
            </a:r>
            <a:endParaRPr/>
          </a:p>
          <a:p>
            <a:pPr indent="-285750" lvl="1" marL="742950" rtl="0" algn="l">
              <a:spcBef>
                <a:spcPts val="560"/>
              </a:spcBef>
              <a:spcAft>
                <a:spcPts val="0"/>
              </a:spcAft>
              <a:buClr>
                <a:schemeClr val="dk1"/>
              </a:buClr>
              <a:buSzPts val="2800"/>
              <a:buChar char="–"/>
            </a:pPr>
            <a:r>
              <a:rPr lang="en-US"/>
              <a:t>Light spectrometry for astronomy</a:t>
            </a:r>
            <a:endParaRPr/>
          </a:p>
          <a:p>
            <a:pPr indent="-107950" lvl="1" marL="742950" rtl="0" algn="l">
              <a:spcBef>
                <a:spcPts val="560"/>
              </a:spcBef>
              <a:spcAft>
                <a:spcPts val="0"/>
              </a:spcAft>
              <a:buClr>
                <a:schemeClr val="dk1"/>
              </a:buClr>
              <a:buSzPts val="2800"/>
              <a:buNone/>
            </a:pPr>
            <a:r>
              <a:t/>
            </a:r>
            <a:endParaRPr/>
          </a:p>
        </p:txBody>
      </p:sp>
      <p:pic>
        <p:nvPicPr>
          <p:cNvPr descr="https://upload.wikimedia.org/wikipedia/commons/thumb/4/46/Wavelength%3Dslitwidthspectrum.gif/220px-Wavelength%3Dslitwidthspectrum.gif" id="1707" name="Google Shape;1707;p124"/>
          <p:cNvPicPr preferRelativeResize="0"/>
          <p:nvPr/>
        </p:nvPicPr>
        <p:blipFill rotWithShape="1">
          <a:blip r:embed="rId3">
            <a:alphaModFix/>
          </a:blip>
          <a:srcRect b="0" l="0" r="0" t="0"/>
          <a:stretch/>
        </p:blipFill>
        <p:spPr>
          <a:xfrm>
            <a:off x="1754332" y="3474027"/>
            <a:ext cx="2095500" cy="2095500"/>
          </a:xfrm>
          <a:prstGeom prst="rect">
            <a:avLst/>
          </a:prstGeom>
          <a:noFill/>
          <a:ln>
            <a:noFill/>
          </a:ln>
        </p:spPr>
      </p:pic>
      <p:pic>
        <p:nvPicPr>
          <p:cNvPr descr="https://upload.wikimedia.org/wikipedia/commons/thumb/9/96/Airy-pattern2.jpg/150px-Airy-pattern2.jpg" id="1708" name="Google Shape;1708;p124"/>
          <p:cNvPicPr preferRelativeResize="0"/>
          <p:nvPr/>
        </p:nvPicPr>
        <p:blipFill rotWithShape="1">
          <a:blip r:embed="rId4">
            <a:alphaModFix/>
          </a:blip>
          <a:srcRect b="0" l="0" r="0" t="0"/>
          <a:stretch/>
        </p:blipFill>
        <p:spPr>
          <a:xfrm>
            <a:off x="5105399" y="3474027"/>
            <a:ext cx="2112589" cy="2126673"/>
          </a:xfrm>
          <a:prstGeom prst="rect">
            <a:avLst/>
          </a:prstGeom>
          <a:noFill/>
          <a:ln>
            <a:noFill/>
          </a:ln>
        </p:spPr>
      </p:pic>
      <p:sp>
        <p:nvSpPr>
          <p:cNvPr id="1709" name="Google Shape;1709;p124"/>
          <p:cNvSpPr txBox="1"/>
          <p:nvPr/>
        </p:nvSpPr>
        <p:spPr>
          <a:xfrm>
            <a:off x="7273405" y="4862036"/>
            <a:ext cx="1676400" cy="73866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US" sz="1400" u="none" cap="none" strike="noStrike">
                <a:solidFill>
                  <a:srgbClr val="000000"/>
                </a:solidFill>
                <a:latin typeface="Arial"/>
                <a:ea typeface="Arial"/>
                <a:cs typeface="Arial"/>
                <a:sym typeface="Arial"/>
              </a:rPr>
              <a:t>Circular aperture = Airy disc diffraction pattern</a:t>
            </a:r>
            <a:endParaRPr/>
          </a:p>
        </p:txBody>
      </p:sp>
      <p:sp>
        <p:nvSpPr>
          <p:cNvPr id="1710" name="Google Shape;1710;p124"/>
          <p:cNvSpPr txBox="1"/>
          <p:nvPr/>
        </p:nvSpPr>
        <p:spPr>
          <a:xfrm>
            <a:off x="7228379" y="6550223"/>
            <a:ext cx="1946367"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400"/>
              <a:buFont typeface="Arial"/>
              <a:buNone/>
            </a:pPr>
            <a:r>
              <a:rPr b="0" i="0" lang="en-US" sz="1400" u="none" cap="none" strike="noStrike">
                <a:solidFill>
                  <a:srgbClr val="7F7F7F"/>
                </a:solidFill>
                <a:latin typeface="Arial"/>
                <a:ea typeface="Arial"/>
                <a:cs typeface="Arial"/>
                <a:sym typeface="Arial"/>
              </a:rPr>
              <a:t>Wikipedia for graphics</a:t>
            </a:r>
            <a:endParaRPr/>
          </a:p>
        </p:txBody>
      </p:sp>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5" name="Shape 1715"/>
        <p:cNvGrpSpPr/>
        <p:nvPr/>
      </p:nvGrpSpPr>
      <p:grpSpPr>
        <a:xfrm>
          <a:off x="0" y="0"/>
          <a:ext cx="0" cy="0"/>
          <a:chOff x="0" y="0"/>
          <a:chExt cx="0" cy="0"/>
        </a:xfrm>
      </p:grpSpPr>
      <p:sp>
        <p:nvSpPr>
          <p:cNvPr id="1716" name="Google Shape;1716;p12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Things to Remember</a:t>
            </a:r>
            <a:endParaRPr/>
          </a:p>
        </p:txBody>
      </p:sp>
      <p:sp>
        <p:nvSpPr>
          <p:cNvPr id="1717" name="Google Shape;1717;p125"/>
          <p:cNvSpPr txBox="1"/>
          <p:nvPr>
            <p:ph idx="1" type="body"/>
          </p:nvPr>
        </p:nvSpPr>
        <p:spPr>
          <a:xfrm>
            <a:off x="457200" y="990600"/>
            <a:ext cx="6096000" cy="5791200"/>
          </a:xfrm>
          <a:prstGeom prst="rect">
            <a:avLst/>
          </a:prstGeom>
          <a:noFill/>
          <a:ln>
            <a:noFill/>
          </a:ln>
        </p:spPr>
        <p:txBody>
          <a:bodyPr anchorCtr="0" anchor="t" bIns="45700" lIns="91425" spcFirstLastPara="1" rIns="91425" wrap="square" tIns="45700">
            <a:normAutofit fontScale="85000" lnSpcReduction="10000"/>
          </a:bodyPr>
          <a:lstStyle/>
          <a:p>
            <a:pPr indent="0" lvl="0" marL="0" rtl="0" algn="l">
              <a:spcBef>
                <a:spcPts val="0"/>
              </a:spcBef>
              <a:spcAft>
                <a:spcPts val="0"/>
              </a:spcAft>
              <a:buClr>
                <a:schemeClr val="dk1"/>
              </a:buClr>
              <a:buSzPct val="100000"/>
              <a:buNone/>
            </a:pPr>
            <a:r>
              <a:rPr lang="en-US"/>
              <a:t>Sometimes it helps to think of images and filtering in the frequency domain</a:t>
            </a:r>
            <a:endParaRPr/>
          </a:p>
          <a:p>
            <a:pPr indent="-285750" lvl="1" marL="742950" rtl="0" algn="l">
              <a:spcBef>
                <a:spcPts val="476"/>
              </a:spcBef>
              <a:spcAft>
                <a:spcPts val="0"/>
              </a:spcAft>
              <a:buClr>
                <a:schemeClr val="dk1"/>
              </a:buClr>
              <a:buSzPct val="100000"/>
              <a:buFont typeface="Arial"/>
              <a:buChar char="–"/>
            </a:pPr>
            <a:r>
              <a:rPr lang="en-US"/>
              <a:t>Fourier analysis</a:t>
            </a:r>
            <a:endParaRPr/>
          </a:p>
          <a:p>
            <a:pPr indent="-170180" lvl="0" marL="342900" rtl="0" algn="l">
              <a:spcBef>
                <a:spcPts val="544"/>
              </a:spcBef>
              <a:spcAft>
                <a:spcPts val="0"/>
              </a:spcAft>
              <a:buClr>
                <a:schemeClr val="dk1"/>
              </a:buClr>
              <a:buSzPct val="100000"/>
              <a:buFont typeface="Arial"/>
              <a:buNone/>
            </a:pPr>
            <a:r>
              <a:t/>
            </a:r>
            <a:endParaRPr/>
          </a:p>
          <a:p>
            <a:pPr indent="0" lvl="0" marL="0" rtl="0" algn="l">
              <a:spcBef>
                <a:spcPts val="544"/>
              </a:spcBef>
              <a:spcAft>
                <a:spcPts val="0"/>
              </a:spcAft>
              <a:buClr>
                <a:schemeClr val="dk1"/>
              </a:buClr>
              <a:buSzPct val="100000"/>
              <a:buNone/>
            </a:pPr>
            <a:r>
              <a:rPr lang="en-US"/>
              <a:t>Can be faster to filter using FFT for large images</a:t>
            </a:r>
            <a:endParaRPr/>
          </a:p>
          <a:p>
            <a:pPr indent="-285750" lvl="1" marL="742950" rtl="0" algn="l">
              <a:spcBef>
                <a:spcPts val="476"/>
              </a:spcBef>
              <a:spcAft>
                <a:spcPts val="0"/>
              </a:spcAft>
              <a:buClr>
                <a:schemeClr val="dk1"/>
              </a:buClr>
              <a:buSzPct val="100000"/>
              <a:buChar char="–"/>
            </a:pPr>
            <a:r>
              <a:rPr lang="en-US"/>
              <a:t>N logN vs. N</a:t>
            </a:r>
            <a:r>
              <a:rPr baseline="30000" lang="en-US"/>
              <a:t>2</a:t>
            </a:r>
            <a:r>
              <a:rPr lang="en-US"/>
              <a:t> for convolution/correlation</a:t>
            </a:r>
            <a:endParaRPr/>
          </a:p>
          <a:p>
            <a:pPr indent="-170180" lvl="0" marL="342900" rtl="0" algn="l">
              <a:spcBef>
                <a:spcPts val="544"/>
              </a:spcBef>
              <a:spcAft>
                <a:spcPts val="0"/>
              </a:spcAft>
              <a:buClr>
                <a:schemeClr val="dk1"/>
              </a:buClr>
              <a:buSzPct val="100000"/>
              <a:buFont typeface="Arial"/>
              <a:buNone/>
            </a:pPr>
            <a:r>
              <a:t/>
            </a:r>
            <a:endParaRPr/>
          </a:p>
          <a:p>
            <a:pPr indent="0" lvl="0" marL="0" rtl="0" algn="l">
              <a:spcBef>
                <a:spcPts val="544"/>
              </a:spcBef>
              <a:spcAft>
                <a:spcPts val="0"/>
              </a:spcAft>
              <a:buClr>
                <a:schemeClr val="dk1"/>
              </a:buClr>
              <a:buSzPct val="100000"/>
              <a:buNone/>
            </a:pPr>
            <a:r>
              <a:rPr lang="en-US"/>
              <a:t>Images are mostly smooth</a:t>
            </a:r>
            <a:endParaRPr/>
          </a:p>
          <a:p>
            <a:pPr indent="-285750" lvl="1" marL="742950" rtl="0" algn="l">
              <a:spcBef>
                <a:spcPts val="476"/>
              </a:spcBef>
              <a:spcAft>
                <a:spcPts val="0"/>
              </a:spcAft>
              <a:buClr>
                <a:schemeClr val="dk1"/>
              </a:buClr>
              <a:buSzPct val="100000"/>
              <a:buFont typeface="Arial"/>
              <a:buChar char="–"/>
            </a:pPr>
            <a:r>
              <a:rPr lang="en-US"/>
              <a:t>Basis for compression</a:t>
            </a:r>
            <a:endParaRPr/>
          </a:p>
          <a:p>
            <a:pPr indent="-170180" lvl="0" marL="342900" rtl="0" algn="l">
              <a:spcBef>
                <a:spcPts val="544"/>
              </a:spcBef>
              <a:spcAft>
                <a:spcPts val="0"/>
              </a:spcAft>
              <a:buClr>
                <a:schemeClr val="dk1"/>
              </a:buClr>
              <a:buSzPct val="100000"/>
              <a:buFont typeface="Arial"/>
              <a:buNone/>
            </a:pPr>
            <a:r>
              <a:t/>
            </a:r>
            <a:endParaRPr/>
          </a:p>
          <a:p>
            <a:pPr indent="0" lvl="0" marL="0" rtl="0" algn="l">
              <a:spcBef>
                <a:spcPts val="544"/>
              </a:spcBef>
              <a:spcAft>
                <a:spcPts val="0"/>
              </a:spcAft>
              <a:buClr>
                <a:schemeClr val="dk1"/>
              </a:buClr>
              <a:buSzPct val="100000"/>
              <a:buNone/>
            </a:pPr>
            <a:r>
              <a:rPr lang="en-US"/>
              <a:t>Remember to low-pass before sampling</a:t>
            </a:r>
            <a:endParaRPr/>
          </a:p>
          <a:p>
            <a:pPr indent="-285750" lvl="1" marL="742950" rtl="0" algn="l">
              <a:spcBef>
                <a:spcPts val="476"/>
              </a:spcBef>
              <a:spcAft>
                <a:spcPts val="0"/>
              </a:spcAft>
              <a:buClr>
                <a:schemeClr val="dk1"/>
              </a:buClr>
              <a:buSzPct val="100000"/>
              <a:buFont typeface="Arial"/>
              <a:buChar char="•"/>
            </a:pPr>
            <a:r>
              <a:rPr lang="en-US"/>
              <a:t>Otherwise you create aliasing</a:t>
            </a:r>
            <a:endParaRPr/>
          </a:p>
          <a:p>
            <a:pPr indent="-170180" lvl="0" marL="342900" rtl="0" algn="l">
              <a:spcBef>
                <a:spcPts val="544"/>
              </a:spcBef>
              <a:spcAft>
                <a:spcPts val="0"/>
              </a:spcAft>
              <a:buClr>
                <a:schemeClr val="dk1"/>
              </a:buClr>
              <a:buSzPct val="100000"/>
              <a:buFont typeface="Arial"/>
              <a:buNone/>
            </a:pPr>
            <a:r>
              <a:t/>
            </a:r>
            <a:endParaRPr/>
          </a:p>
          <a:p>
            <a:pPr indent="-170180" lvl="0" marL="342900" rtl="0" algn="l">
              <a:spcBef>
                <a:spcPts val="544"/>
              </a:spcBef>
              <a:spcAft>
                <a:spcPts val="0"/>
              </a:spcAft>
              <a:buClr>
                <a:schemeClr val="dk1"/>
              </a:buClr>
              <a:buSzPct val="100000"/>
              <a:buFont typeface="Arial"/>
              <a:buNone/>
            </a:pPr>
            <a:r>
              <a:t/>
            </a:r>
            <a:endParaRPr/>
          </a:p>
        </p:txBody>
      </p:sp>
      <p:pic>
        <p:nvPicPr>
          <p:cNvPr id="1718" name="Google Shape;1718;p125"/>
          <p:cNvPicPr preferRelativeResize="0"/>
          <p:nvPr/>
        </p:nvPicPr>
        <p:blipFill rotWithShape="1">
          <a:blip r:embed="rId3">
            <a:alphaModFix/>
          </a:blip>
          <a:srcRect b="5122" l="40847" r="42318" t="64198"/>
          <a:stretch/>
        </p:blipFill>
        <p:spPr>
          <a:xfrm>
            <a:off x="7157883" y="1229032"/>
            <a:ext cx="1297859" cy="1330018"/>
          </a:xfrm>
          <a:prstGeom prst="rect">
            <a:avLst/>
          </a:prstGeom>
          <a:noFill/>
          <a:ln>
            <a:noFill/>
          </a:ln>
        </p:spPr>
      </p:pic>
      <p:pic>
        <p:nvPicPr>
          <p:cNvPr id="1719" name="Google Shape;1719;p125"/>
          <p:cNvPicPr preferRelativeResize="0"/>
          <p:nvPr/>
        </p:nvPicPr>
        <p:blipFill rotWithShape="1">
          <a:blip r:embed="rId4">
            <a:alphaModFix/>
          </a:blip>
          <a:srcRect b="0" l="0" r="0" t="0"/>
          <a:stretch/>
        </p:blipFill>
        <p:spPr>
          <a:xfrm>
            <a:off x="7467600" y="76200"/>
            <a:ext cx="609600" cy="609600"/>
          </a:xfrm>
          <a:prstGeom prst="rect">
            <a:avLst/>
          </a:prstGeom>
          <a:noFill/>
          <a:ln>
            <a:noFill/>
          </a:ln>
        </p:spPr>
      </p:pic>
      <p:sp>
        <p:nvSpPr>
          <p:cNvPr id="1720" name="Google Shape;1720;p125"/>
          <p:cNvSpPr/>
          <p:nvPr/>
        </p:nvSpPr>
        <p:spPr>
          <a:xfrm>
            <a:off x="7664450" y="762000"/>
            <a:ext cx="228600" cy="228600"/>
          </a:xfrm>
          <a:prstGeom prst="downArrow">
            <a:avLst>
              <a:gd fmla="val 50000" name="adj1"/>
              <a:gd fmla="val 50000" name="adj2"/>
            </a:avLst>
          </a:prstGeom>
          <a:solidFill>
            <a:schemeClr val="accent1"/>
          </a:solidFill>
          <a:ln cap="flat" cmpd="sng" w="25400">
            <a:solidFill>
              <a:srgbClr val="395E89"/>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pic>
        <p:nvPicPr>
          <p:cNvPr descr="sine-sample-5" id="1721" name="Google Shape;1721;p125"/>
          <p:cNvPicPr preferRelativeResize="0"/>
          <p:nvPr/>
        </p:nvPicPr>
        <p:blipFill rotWithShape="1">
          <a:blip r:embed="rId5">
            <a:alphaModFix/>
          </a:blip>
          <a:srcRect b="0" l="41235" r="0" t="0"/>
          <a:stretch/>
        </p:blipFill>
        <p:spPr>
          <a:xfrm>
            <a:off x="6635750" y="5403998"/>
            <a:ext cx="2286000" cy="977900"/>
          </a:xfrm>
          <a:prstGeom prst="rect">
            <a:avLst/>
          </a:prstGeom>
          <a:noFill/>
          <a:ln>
            <a:noFill/>
          </a:ln>
        </p:spPr>
      </p:pic>
      <p:sp>
        <p:nvSpPr>
          <p:cNvPr id="1722" name="Google Shape;1722;p125"/>
          <p:cNvSpPr/>
          <p:nvPr/>
        </p:nvSpPr>
        <p:spPr>
          <a:xfrm>
            <a:off x="8613021" y="6581001"/>
            <a:ext cx="53412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rgbClr val="000000"/>
                </a:solidFill>
                <a:latin typeface="Arial"/>
                <a:ea typeface="Arial"/>
                <a:cs typeface="Arial"/>
                <a:sym typeface="Arial"/>
              </a:rPr>
              <a:t>Hays</a:t>
            </a:r>
            <a:endParaRPr/>
          </a:p>
        </p:txBody>
      </p:sp>
      <p:pic>
        <p:nvPicPr>
          <p:cNvPr descr="A picture containing wall, white, indoor&#10;&#10;Description automatically generated" id="1723" name="Google Shape;1723;p125"/>
          <p:cNvPicPr preferRelativeResize="0"/>
          <p:nvPr/>
        </p:nvPicPr>
        <p:blipFill rotWithShape="1">
          <a:blip r:embed="rId6">
            <a:alphaModFix/>
          </a:blip>
          <a:srcRect b="29474" l="30333" r="29550" t="28552"/>
          <a:stretch/>
        </p:blipFill>
        <p:spPr>
          <a:xfrm>
            <a:off x="7240240" y="4038600"/>
            <a:ext cx="1133143" cy="118557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72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27" name="Shape 1727"/>
        <p:cNvGrpSpPr/>
        <p:nvPr/>
      </p:nvGrpSpPr>
      <p:grpSpPr>
        <a:xfrm>
          <a:off x="0" y="0"/>
          <a:ext cx="0" cy="0"/>
          <a:chOff x="0" y="0"/>
          <a:chExt cx="0" cy="0"/>
        </a:xfrm>
      </p:grpSpPr>
      <p:sp>
        <p:nvSpPr>
          <p:cNvPr id="1728" name="Google Shape;1728;p126"/>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Review of Filtering</a:t>
            </a:r>
            <a:endParaRPr/>
          </a:p>
        </p:txBody>
      </p:sp>
      <p:sp>
        <p:nvSpPr>
          <p:cNvPr id="1729" name="Google Shape;1729;p126"/>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lnSpcReduction="10000"/>
          </a:bodyPr>
          <a:lstStyle/>
          <a:p>
            <a:pPr indent="0" lvl="0" marL="0" rtl="0" algn="l">
              <a:spcBef>
                <a:spcPts val="0"/>
              </a:spcBef>
              <a:spcAft>
                <a:spcPts val="0"/>
              </a:spcAft>
              <a:buClr>
                <a:schemeClr val="dk1"/>
              </a:buClr>
              <a:buSzPts val="3200"/>
              <a:buNone/>
            </a:pPr>
            <a:r>
              <a:rPr lang="en-US"/>
              <a:t>Filtering in frequency domain</a:t>
            </a:r>
            <a:endParaRPr/>
          </a:p>
          <a:p>
            <a:pPr indent="-285750" lvl="1" marL="742950" rtl="0" algn="l">
              <a:spcBef>
                <a:spcPts val="560"/>
              </a:spcBef>
              <a:spcAft>
                <a:spcPts val="0"/>
              </a:spcAft>
              <a:buClr>
                <a:schemeClr val="dk1"/>
              </a:buClr>
              <a:buSzPts val="2800"/>
              <a:buChar char="–"/>
            </a:pPr>
            <a:r>
              <a:rPr lang="en-US"/>
              <a:t>Can be faster than filtering in spatial domain (for large filters)</a:t>
            </a:r>
            <a:endParaRPr/>
          </a:p>
          <a:p>
            <a:pPr indent="-285750" lvl="1" marL="742950" rtl="0" algn="l">
              <a:spcBef>
                <a:spcPts val="560"/>
              </a:spcBef>
              <a:spcAft>
                <a:spcPts val="0"/>
              </a:spcAft>
              <a:buClr>
                <a:schemeClr val="dk1"/>
              </a:buClr>
              <a:buSzPts val="2800"/>
              <a:buChar char="–"/>
            </a:pPr>
            <a:r>
              <a:rPr lang="en-US"/>
              <a:t>Can help understand effect of filter</a:t>
            </a:r>
            <a:endParaRPr/>
          </a:p>
          <a:p>
            <a:pPr indent="-285750" lvl="1" marL="742950" rtl="0" algn="l">
              <a:spcBef>
                <a:spcPts val="560"/>
              </a:spcBef>
              <a:spcAft>
                <a:spcPts val="0"/>
              </a:spcAft>
              <a:buClr>
                <a:schemeClr val="dk1"/>
              </a:buClr>
              <a:buSzPts val="2800"/>
              <a:buChar char="–"/>
            </a:pPr>
            <a:r>
              <a:rPr lang="en-US"/>
              <a:t>Algorithm:</a:t>
            </a:r>
            <a:endParaRPr/>
          </a:p>
          <a:p>
            <a:pPr indent="-514350" lvl="2" marL="1371600" rtl="0" algn="l">
              <a:spcBef>
                <a:spcPts val="480"/>
              </a:spcBef>
              <a:spcAft>
                <a:spcPts val="0"/>
              </a:spcAft>
              <a:buClr>
                <a:schemeClr val="dk1"/>
              </a:buClr>
              <a:buSzPts val="2400"/>
              <a:buFont typeface="Calibri"/>
              <a:buAutoNum type="arabicPeriod"/>
            </a:pPr>
            <a:r>
              <a:rPr lang="en-US"/>
              <a:t>Convert image and filter to Fourier domain (e.g., numpy.fft.fft2())</a:t>
            </a:r>
            <a:endParaRPr/>
          </a:p>
          <a:p>
            <a:pPr indent="-514350" lvl="2" marL="1371600" rtl="0" algn="l">
              <a:spcBef>
                <a:spcPts val="480"/>
              </a:spcBef>
              <a:spcAft>
                <a:spcPts val="0"/>
              </a:spcAft>
              <a:buClr>
                <a:schemeClr val="dk1"/>
              </a:buClr>
              <a:buSzPts val="2400"/>
              <a:buFont typeface="Calibri"/>
              <a:buAutoNum type="arabicPeriod"/>
            </a:pPr>
            <a:r>
              <a:rPr lang="en-US"/>
              <a:t>Element-wise multiply their decompositions</a:t>
            </a:r>
            <a:endParaRPr/>
          </a:p>
          <a:p>
            <a:pPr indent="-514350" lvl="2" marL="1371600" rtl="0" algn="l">
              <a:spcBef>
                <a:spcPts val="480"/>
              </a:spcBef>
              <a:spcAft>
                <a:spcPts val="0"/>
              </a:spcAft>
              <a:buClr>
                <a:schemeClr val="dk1"/>
              </a:buClr>
              <a:buSzPts val="2400"/>
              <a:buFont typeface="Calibri"/>
              <a:buAutoNum type="arabicPeriod"/>
            </a:pPr>
            <a:r>
              <a:rPr lang="en-US"/>
              <a:t>Convert result to spatial domain with inverse Fourier transform (e.g., numpy.fft.ifft2())</a:t>
            </a:r>
            <a:endParaRPr/>
          </a:p>
          <a:p>
            <a:pPr indent="-361950" lvl="2" marL="1371600" rtl="0" algn="l">
              <a:spcBef>
                <a:spcPts val="480"/>
              </a:spcBef>
              <a:spcAft>
                <a:spcPts val="0"/>
              </a:spcAft>
              <a:buClr>
                <a:schemeClr val="dk1"/>
              </a:buClr>
              <a:buSzPts val="2400"/>
              <a:buFont typeface="Calibri"/>
              <a:buNone/>
            </a:pPr>
            <a:r>
              <a:t/>
            </a:r>
            <a:endParaRPr/>
          </a:p>
          <a:p>
            <a:pPr indent="0" lvl="1" marL="457200" rtl="0" algn="l">
              <a:spcBef>
                <a:spcPts val="560"/>
              </a:spcBef>
              <a:spcAft>
                <a:spcPts val="0"/>
              </a:spcAft>
              <a:buClr>
                <a:schemeClr val="dk1"/>
              </a:buClr>
              <a:buSzPts val="2800"/>
              <a:buNone/>
            </a:pPr>
            <a:r>
              <a:rPr lang="en-US"/>
              <a:t>You will play with code in Proj2 questions</a:t>
            </a:r>
            <a:endParaRPr/>
          </a:p>
        </p:txBody>
      </p:sp>
      <p:sp>
        <p:nvSpPr>
          <p:cNvPr id="1730" name="Google Shape;1730;p126"/>
          <p:cNvSpPr/>
          <p:nvPr/>
        </p:nvSpPr>
        <p:spPr>
          <a:xfrm>
            <a:off x="8613021" y="6581001"/>
            <a:ext cx="534121" cy="27699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200">
                <a:solidFill>
                  <a:schemeClr val="dk1"/>
                </a:solidFill>
                <a:latin typeface="Arial"/>
                <a:ea typeface="Arial"/>
                <a:cs typeface="Arial"/>
                <a:sym typeface="Arial"/>
              </a:rPr>
              <a:t>Hays</a:t>
            </a:r>
            <a:endParaRPr/>
          </a:p>
        </p:txBody>
      </p:sp>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34" name="Shape 1734"/>
        <p:cNvGrpSpPr/>
        <p:nvPr/>
      </p:nvGrpSpPr>
      <p:grpSpPr>
        <a:xfrm>
          <a:off x="0" y="0"/>
          <a:ext cx="0" cy="0"/>
          <a:chOff x="0" y="0"/>
          <a:chExt cx="0" cy="0"/>
        </a:xfrm>
      </p:grpSpPr>
      <p:sp>
        <p:nvSpPr>
          <p:cNvPr id="1735" name="Google Shape;1735;p127"/>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Before we leave</a:t>
            </a:r>
            <a:endParaRPr/>
          </a:p>
        </p:txBody>
      </p:sp>
      <p:sp>
        <p:nvSpPr>
          <p:cNvPr id="1736" name="Google Shape;1736;p127"/>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chemeClr val="dk1"/>
              </a:buClr>
              <a:buSzPts val="3200"/>
              <a:buNone/>
            </a:pPr>
            <a:r>
              <a:rPr lang="en-US"/>
              <a:t>Fourier decomposition is tricky</a:t>
            </a:r>
            <a:endParaRPr/>
          </a:p>
          <a:p>
            <a:pPr indent="0" lvl="0" marL="0" rtl="0" algn="l">
              <a:spcBef>
                <a:spcPts val="640"/>
              </a:spcBef>
              <a:spcAft>
                <a:spcPts val="0"/>
              </a:spcAft>
              <a:buClr>
                <a:schemeClr val="dk1"/>
              </a:buClr>
              <a:buSzPts val="3200"/>
              <a:buNone/>
            </a:pPr>
            <a:r>
              <a:rPr lang="en-US"/>
              <a:t>I want to know what is confusing to you!</a:t>
            </a:r>
            <a:endParaRPr/>
          </a:p>
          <a:p>
            <a:pPr indent="0" lvl="0" marL="0" rtl="0" algn="l">
              <a:spcBef>
                <a:spcPts val="640"/>
              </a:spcBef>
              <a:spcAft>
                <a:spcPts val="0"/>
              </a:spcAft>
              <a:buClr>
                <a:schemeClr val="dk1"/>
              </a:buClr>
              <a:buSzPts val="3200"/>
              <a:buNone/>
            </a:pPr>
            <a:r>
              <a:t/>
            </a:r>
            <a:endParaRPr/>
          </a:p>
          <a:p>
            <a:pPr indent="0" lvl="0" marL="0" rtl="0" algn="l">
              <a:spcBef>
                <a:spcPts val="640"/>
              </a:spcBef>
              <a:spcAft>
                <a:spcPts val="0"/>
              </a:spcAft>
              <a:buClr>
                <a:schemeClr val="dk1"/>
              </a:buClr>
              <a:buSzPts val="3200"/>
              <a:buNone/>
            </a:pPr>
            <a:r>
              <a:rPr lang="en-US"/>
              <a:t>- Take 1 minute to think about the lecture</a:t>
            </a:r>
            <a:endParaRPr/>
          </a:p>
          <a:p>
            <a:pPr indent="0" lvl="0" marL="0" rtl="0" algn="l">
              <a:spcBef>
                <a:spcPts val="640"/>
              </a:spcBef>
              <a:spcAft>
                <a:spcPts val="0"/>
              </a:spcAft>
              <a:buClr>
                <a:schemeClr val="dk1"/>
              </a:buClr>
              <a:buSzPts val="3200"/>
              <a:buNone/>
            </a:pPr>
            <a:r>
              <a:rPr lang="en-US"/>
              <a:t>- Write down on Prismia.Chat something that you’d like clarifying.</a:t>
            </a:r>
            <a:endParaRPr/>
          </a:p>
        </p:txBody>
      </p:sp>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0" name="Shape 1740"/>
        <p:cNvGrpSpPr/>
        <p:nvPr/>
      </p:nvGrpSpPr>
      <p:grpSpPr>
        <a:xfrm>
          <a:off x="0" y="0"/>
          <a:ext cx="0" cy="0"/>
          <a:chOff x="0" y="0"/>
          <a:chExt cx="0" cy="0"/>
        </a:xfrm>
      </p:grpSpPr>
      <p:sp>
        <p:nvSpPr>
          <p:cNvPr id="1741" name="Google Shape;1741;p128"/>
          <p:cNvSpPr txBox="1"/>
          <p:nvPr>
            <p:ph idx="1" type="body"/>
          </p:nvPr>
        </p:nvSpPr>
        <p:spPr>
          <a:xfrm>
            <a:off x="314960" y="1610361"/>
            <a:ext cx="8534400" cy="1219200"/>
          </a:xfrm>
          <a:prstGeom prst="rect">
            <a:avLst/>
          </a:prstGeom>
          <a:noFill/>
          <a:ln>
            <a:noFill/>
          </a:ln>
        </p:spPr>
        <p:txBody>
          <a:bodyPr anchorCtr="0" anchor="t" bIns="45700" lIns="91425" spcFirstLastPara="1" rIns="91425" wrap="square" tIns="45700">
            <a:normAutofit/>
          </a:bodyPr>
          <a:lstStyle/>
          <a:p>
            <a:pPr indent="0" lvl="0" marL="0" rtl="0" algn="l">
              <a:spcBef>
                <a:spcPts val="0"/>
              </a:spcBef>
              <a:spcAft>
                <a:spcPts val="0"/>
              </a:spcAft>
              <a:buClr>
                <a:srgbClr val="17365D"/>
              </a:buClr>
              <a:buSzPts val="3200"/>
              <a:buFont typeface="Arial"/>
              <a:buNone/>
            </a:pPr>
            <a:r>
              <a:rPr b="1" lang="en-US">
                <a:solidFill>
                  <a:srgbClr val="17365D"/>
                </a:solidFill>
              </a:rPr>
              <a:t>How is it that a 4MP image can be compressed to a few hundred KB without a noticeable change?</a:t>
            </a:r>
            <a:endParaRPr/>
          </a:p>
        </p:txBody>
      </p:sp>
      <p:sp>
        <p:nvSpPr>
          <p:cNvPr id="1742" name="Google Shape;1742;p128"/>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Thinking in Frequency - Compression</a:t>
            </a:r>
            <a:endParaRPr/>
          </a:p>
        </p:txBody>
      </p:sp>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46" name="Shape 1746"/>
        <p:cNvGrpSpPr/>
        <p:nvPr/>
      </p:nvGrpSpPr>
      <p:grpSpPr>
        <a:xfrm>
          <a:off x="0" y="0"/>
          <a:ext cx="0" cy="0"/>
          <a:chOff x="0" y="0"/>
          <a:chExt cx="0" cy="0"/>
        </a:xfrm>
      </p:grpSpPr>
      <p:sp>
        <p:nvSpPr>
          <p:cNvPr id="1747" name="Google Shape;1747;p129"/>
          <p:cNvSpPr txBox="1"/>
          <p:nvPr>
            <p:ph type="title"/>
          </p:nvPr>
        </p:nvSpPr>
        <p:spPr>
          <a:xfrm>
            <a:off x="685800" y="76200"/>
            <a:ext cx="8229600" cy="8382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Lossy Image Compression (JPEG)</a:t>
            </a:r>
            <a:endParaRPr/>
          </a:p>
        </p:txBody>
      </p:sp>
      <p:graphicFrame>
        <p:nvGraphicFramePr>
          <p:cNvPr id="1748" name="Google Shape;1748;p129"/>
          <p:cNvGraphicFramePr/>
          <p:nvPr/>
        </p:nvGraphicFramePr>
        <p:xfrm>
          <a:off x="4191000" y="1777207"/>
          <a:ext cx="4572000" cy="4529138"/>
        </p:xfrm>
        <a:graphic>
          <a:graphicData uri="http://schemas.openxmlformats.org/presentationml/2006/ole">
            <mc:AlternateContent>
              <mc:Choice Requires="v">
                <p:oleObj r:id="rId4" imgH="4529138" imgW="4572000" progId="PBrush" spid="_x0000_s1">
                  <p:embed/>
                </p:oleObj>
              </mc:Choice>
              <mc:Fallback>
                <p:oleObj r:id="rId5" imgH="4529138" imgW="4572000" progId="PBrush">
                  <p:embed/>
                  <p:pic>
                    <p:nvPicPr>
                      <p:cNvPr id="1748" name="Google Shape;1748;p129"/>
                      <p:cNvPicPr preferRelativeResize="0"/>
                      <p:nvPr/>
                    </p:nvPicPr>
                    <p:blipFill rotWithShape="1">
                      <a:blip r:embed="rId6">
                        <a:alphaModFix/>
                      </a:blip>
                      <a:srcRect b="0" l="0" r="0" t="0"/>
                      <a:stretch/>
                    </p:blipFill>
                    <p:spPr>
                      <a:xfrm>
                        <a:off x="4191000" y="1777207"/>
                        <a:ext cx="4572000" cy="4529138"/>
                      </a:xfrm>
                      <a:prstGeom prst="rect">
                        <a:avLst/>
                      </a:prstGeom>
                      <a:noFill/>
                      <a:ln>
                        <a:noFill/>
                      </a:ln>
                    </p:spPr>
                  </p:pic>
                </p:oleObj>
              </mc:Fallback>
            </mc:AlternateContent>
          </a:graphicData>
        </a:graphic>
      </p:graphicFrame>
      <p:sp>
        <p:nvSpPr>
          <p:cNvPr id="1749" name="Google Shape;1749;p129"/>
          <p:cNvSpPr/>
          <p:nvPr/>
        </p:nvSpPr>
        <p:spPr>
          <a:xfrm>
            <a:off x="4000500" y="6118781"/>
            <a:ext cx="49530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1F497D"/>
              </a:buClr>
              <a:buSzPts val="1800"/>
              <a:buFont typeface="Arial"/>
              <a:buNone/>
            </a:pPr>
            <a:r>
              <a:rPr b="0" i="0" lang="en-US" sz="1800" u="none" cap="none" strike="noStrike">
                <a:solidFill>
                  <a:srgbClr val="1F497D"/>
                </a:solidFill>
                <a:latin typeface="Arial"/>
                <a:ea typeface="Arial"/>
                <a:cs typeface="Arial"/>
                <a:sym typeface="Arial"/>
              </a:rPr>
              <a:t>Block-based Discrete Cosine Transform (DCT)</a:t>
            </a:r>
            <a:endParaRPr/>
          </a:p>
        </p:txBody>
      </p:sp>
      <p:sp>
        <p:nvSpPr>
          <p:cNvPr id="1750" name="Google Shape;1750;p129"/>
          <p:cNvSpPr txBox="1"/>
          <p:nvPr/>
        </p:nvSpPr>
        <p:spPr>
          <a:xfrm>
            <a:off x="7664450" y="6488113"/>
            <a:ext cx="1479550"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7F7F7F"/>
              </a:buClr>
              <a:buSzPts val="1800"/>
              <a:buFont typeface="Arial"/>
              <a:buNone/>
            </a:pPr>
            <a:r>
              <a:rPr b="0" i="0" lang="en-US" sz="1800" u="none" cap="none" strike="noStrike">
                <a:solidFill>
                  <a:srgbClr val="7F7F7F"/>
                </a:solidFill>
                <a:latin typeface="Arial"/>
                <a:ea typeface="Arial"/>
                <a:cs typeface="Arial"/>
                <a:sym typeface="Arial"/>
              </a:rPr>
              <a:t>Slides: Efros</a:t>
            </a:r>
            <a:endParaRPr/>
          </a:p>
        </p:txBody>
      </p:sp>
      <p:sp>
        <p:nvSpPr>
          <p:cNvPr id="1751" name="Google Shape;1751;p129"/>
          <p:cNvSpPr/>
          <p:nvPr/>
        </p:nvSpPr>
        <p:spPr>
          <a:xfrm>
            <a:off x="274320" y="4187190"/>
            <a:ext cx="45720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 first coefficient </a:t>
            </a:r>
            <a:r>
              <a:rPr b="0" i="0" lang="en-US" sz="1800" u="none" cap="none" strike="noStrike">
                <a:solidFill>
                  <a:srgbClr val="000000"/>
                </a:solidFill>
                <a:latin typeface="Times New Roman"/>
                <a:ea typeface="Times New Roman"/>
                <a:cs typeface="Times New Roman"/>
                <a:sym typeface="Times New Roman"/>
              </a:rPr>
              <a:t>B(0,0)</a:t>
            </a:r>
            <a:r>
              <a:rPr b="0" i="0" lang="en-US" sz="1800" u="none" cap="none" strike="noStrike">
                <a:solidFill>
                  <a:srgbClr val="000000"/>
                </a:solidFill>
                <a:latin typeface="Arial"/>
                <a:ea typeface="Arial"/>
                <a:cs typeface="Arial"/>
                <a:sym typeface="Arial"/>
              </a:rPr>
              <a:t> is the DC component, the average intensity</a:t>
            </a:r>
            <a:endParaRPr/>
          </a:p>
        </p:txBody>
      </p:sp>
      <p:sp>
        <p:nvSpPr>
          <p:cNvPr id="1752" name="Google Shape;1752;p129"/>
          <p:cNvSpPr/>
          <p:nvPr/>
        </p:nvSpPr>
        <p:spPr>
          <a:xfrm>
            <a:off x="274320" y="5147330"/>
            <a:ext cx="3535680" cy="92333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The top-left coeffs represent low frequencies, the bottom right represent high frequencies</a:t>
            </a:r>
            <a:endParaRPr/>
          </a:p>
        </p:txBody>
      </p:sp>
      <p:sp>
        <p:nvSpPr>
          <p:cNvPr id="1753" name="Google Shape;1753;p129"/>
          <p:cNvSpPr txBox="1"/>
          <p:nvPr/>
        </p:nvSpPr>
        <p:spPr>
          <a:xfrm>
            <a:off x="2362200" y="874514"/>
            <a:ext cx="1295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8x8 blocks</a:t>
            </a:r>
            <a:endParaRPr/>
          </a:p>
        </p:txBody>
      </p:sp>
      <p:sp>
        <p:nvSpPr>
          <p:cNvPr id="1754" name="Google Shape;1754;p129"/>
          <p:cNvSpPr txBox="1"/>
          <p:nvPr/>
        </p:nvSpPr>
        <p:spPr>
          <a:xfrm>
            <a:off x="5829300" y="1407875"/>
            <a:ext cx="129540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8x8 blocks</a:t>
            </a:r>
            <a:endParaRPr/>
          </a:p>
        </p:txBody>
      </p:sp>
      <p:pic>
        <p:nvPicPr>
          <p:cNvPr id="1755" name="Google Shape;1755;p129"/>
          <p:cNvPicPr preferRelativeResize="0"/>
          <p:nvPr/>
        </p:nvPicPr>
        <p:blipFill rotWithShape="1">
          <a:blip r:embed="rId7">
            <a:alphaModFix/>
          </a:blip>
          <a:srcRect b="0" l="0" r="0" t="0"/>
          <a:stretch/>
        </p:blipFill>
        <p:spPr>
          <a:xfrm>
            <a:off x="534638" y="1481455"/>
            <a:ext cx="1893884" cy="1893884"/>
          </a:xfrm>
          <a:prstGeom prst="rect">
            <a:avLst/>
          </a:prstGeom>
          <a:noFill/>
          <a:ln>
            <a:noFill/>
          </a:ln>
        </p:spPr>
      </p:pic>
      <p:pic>
        <p:nvPicPr>
          <p:cNvPr id="1756" name="Google Shape;1756;p129"/>
          <p:cNvPicPr preferRelativeResize="0"/>
          <p:nvPr/>
        </p:nvPicPr>
        <p:blipFill rotWithShape="1">
          <a:blip r:embed="rId8">
            <a:alphaModFix/>
          </a:blip>
          <a:srcRect b="0" l="0" r="0" t="0"/>
          <a:stretch/>
        </p:blipFill>
        <p:spPr>
          <a:xfrm>
            <a:off x="2612330" y="1235168"/>
            <a:ext cx="721540" cy="721540"/>
          </a:xfrm>
          <a:prstGeom prst="rect">
            <a:avLst/>
          </a:prstGeom>
          <a:noFill/>
          <a:ln>
            <a:noFill/>
          </a:ln>
        </p:spPr>
      </p:pic>
      <p:pic>
        <p:nvPicPr>
          <p:cNvPr id="1757" name="Google Shape;1757;p129"/>
          <p:cNvPicPr preferRelativeResize="0"/>
          <p:nvPr/>
        </p:nvPicPr>
        <p:blipFill rotWithShape="1">
          <a:blip r:embed="rId9">
            <a:alphaModFix/>
          </a:blip>
          <a:srcRect b="0" l="0" r="0" t="0"/>
          <a:stretch/>
        </p:blipFill>
        <p:spPr>
          <a:xfrm>
            <a:off x="2615153" y="2042160"/>
            <a:ext cx="721540" cy="721540"/>
          </a:xfrm>
          <a:prstGeom prst="rect">
            <a:avLst/>
          </a:prstGeom>
          <a:noFill/>
          <a:ln>
            <a:noFill/>
          </a:ln>
        </p:spPr>
      </p:pic>
      <p:pic>
        <p:nvPicPr>
          <p:cNvPr id="1758" name="Google Shape;1758;p129"/>
          <p:cNvPicPr preferRelativeResize="0"/>
          <p:nvPr/>
        </p:nvPicPr>
        <p:blipFill rotWithShape="1">
          <a:blip r:embed="rId10">
            <a:alphaModFix/>
          </a:blip>
          <a:srcRect b="0" l="0" r="0" t="0"/>
          <a:stretch/>
        </p:blipFill>
        <p:spPr>
          <a:xfrm>
            <a:off x="2612330" y="2849152"/>
            <a:ext cx="721540" cy="721540"/>
          </a:xfrm>
          <a:prstGeom prst="rect">
            <a:avLst/>
          </a:prstGeom>
          <a:noFill/>
          <a:ln>
            <a:noFill/>
          </a:ln>
        </p:spPr>
      </p:pic>
      <p:sp>
        <p:nvSpPr>
          <p:cNvPr id="1759" name="Google Shape;1759;p129"/>
          <p:cNvSpPr/>
          <p:nvPr/>
        </p:nvSpPr>
        <p:spPr>
          <a:xfrm>
            <a:off x="571470" y="1287919"/>
            <a:ext cx="2443420" cy="313809"/>
          </a:xfrm>
          <a:prstGeom prst="arc">
            <a:avLst>
              <a:gd fmla="val 10825882" name="adj1"/>
              <a:gd fmla="val 21042653" name="adj2"/>
            </a:avLst>
          </a:prstGeom>
          <a:noFill/>
          <a:ln cap="flat" cmpd="sng" w="9525">
            <a:solidFill>
              <a:srgbClr val="BD4B48"/>
            </a:solidFill>
            <a:prstDash val="solid"/>
            <a:round/>
            <a:headEnd len="sm" w="sm" type="none"/>
            <a:tailEnd len="med" w="med" type="stealth"/>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C00000"/>
              </a:solidFill>
              <a:latin typeface="Calibri"/>
              <a:ea typeface="Calibri"/>
              <a:cs typeface="Calibri"/>
              <a:sym typeface="Calibri"/>
            </a:endParaRPr>
          </a:p>
        </p:txBody>
      </p:sp>
      <p:sp>
        <p:nvSpPr>
          <p:cNvPr id="1760" name="Google Shape;1760;p129"/>
          <p:cNvSpPr/>
          <p:nvPr/>
        </p:nvSpPr>
        <p:spPr>
          <a:xfrm>
            <a:off x="534638" y="1461305"/>
            <a:ext cx="193100" cy="193100"/>
          </a:xfrm>
          <a:prstGeom prst="rect">
            <a:avLst/>
          </a:prstGeom>
          <a:no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61" name="Google Shape;1761;p129"/>
          <p:cNvSpPr/>
          <p:nvPr/>
        </p:nvSpPr>
        <p:spPr>
          <a:xfrm>
            <a:off x="1143000" y="2317029"/>
            <a:ext cx="193100" cy="193100"/>
          </a:xfrm>
          <a:prstGeom prst="rect">
            <a:avLst/>
          </a:prstGeom>
          <a:no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1762" name="Google Shape;1762;p129"/>
          <p:cNvSpPr/>
          <p:nvPr/>
        </p:nvSpPr>
        <p:spPr>
          <a:xfrm>
            <a:off x="2019127" y="2889350"/>
            <a:ext cx="193100" cy="193100"/>
          </a:xfrm>
          <a:prstGeom prst="rect">
            <a:avLst/>
          </a:prstGeom>
          <a:noFill/>
          <a:ln cap="flat" cmpd="sng" w="25400">
            <a:solidFill>
              <a:srgbClr val="8C3A38"/>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rial"/>
              <a:buNone/>
            </a:pPr>
            <a:r>
              <a:t/>
            </a:r>
            <a:endParaRPr b="0" i="0" sz="1800" u="none" cap="none" strike="noStrike">
              <a:solidFill>
                <a:srgbClr val="FFFFFF"/>
              </a:solidFill>
              <a:latin typeface="Calibri"/>
              <a:ea typeface="Calibri"/>
              <a:cs typeface="Calibri"/>
              <a:sym typeface="Calibri"/>
            </a:endParaRPr>
          </a:p>
        </p:txBody>
      </p:sp>
      <p:cxnSp>
        <p:nvCxnSpPr>
          <p:cNvPr id="1763" name="Google Shape;1763;p129"/>
          <p:cNvCxnSpPr>
            <a:stCxn id="1761" idx="3"/>
            <a:endCxn id="1757" idx="1"/>
          </p:cNvCxnSpPr>
          <p:nvPr/>
        </p:nvCxnSpPr>
        <p:spPr>
          <a:xfrm flipH="1" rot="10800000">
            <a:off x="1336100" y="2403079"/>
            <a:ext cx="1279200" cy="10500"/>
          </a:xfrm>
          <a:prstGeom prst="straightConnector1">
            <a:avLst/>
          </a:prstGeom>
          <a:noFill/>
          <a:ln cap="flat" cmpd="sng" w="9525">
            <a:solidFill>
              <a:srgbClr val="BD4B48"/>
            </a:solidFill>
            <a:prstDash val="solid"/>
            <a:round/>
            <a:headEnd len="sm" w="sm" type="none"/>
            <a:tailEnd len="med" w="med" type="triangle"/>
          </a:ln>
        </p:spPr>
      </p:cxnSp>
      <p:cxnSp>
        <p:nvCxnSpPr>
          <p:cNvPr id="1764" name="Google Shape;1764;p129"/>
          <p:cNvCxnSpPr>
            <a:stCxn id="1762" idx="3"/>
            <a:endCxn id="1758" idx="1"/>
          </p:cNvCxnSpPr>
          <p:nvPr/>
        </p:nvCxnSpPr>
        <p:spPr>
          <a:xfrm>
            <a:off x="2212227" y="2985900"/>
            <a:ext cx="400200" cy="224100"/>
          </a:xfrm>
          <a:prstGeom prst="straightConnector1">
            <a:avLst/>
          </a:prstGeom>
          <a:noFill/>
          <a:ln cap="flat" cmpd="sng" w="9525">
            <a:solidFill>
              <a:srgbClr val="BD4B48"/>
            </a:solidFill>
            <a:prstDash val="solid"/>
            <a:round/>
            <a:headEnd len="sm" w="sm" type="none"/>
            <a:tailEnd len="med" w="med" type="triangle"/>
          </a:ln>
        </p:spPr>
      </p:cxnSp>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68" name="Shape 1768"/>
        <p:cNvGrpSpPr/>
        <p:nvPr/>
      </p:nvGrpSpPr>
      <p:grpSpPr>
        <a:xfrm>
          <a:off x="0" y="0"/>
          <a:ext cx="0" cy="0"/>
          <a:chOff x="0" y="0"/>
          <a:chExt cx="0" cy="0"/>
        </a:xfrm>
      </p:grpSpPr>
      <p:sp>
        <p:nvSpPr>
          <p:cNvPr id="1769" name="Google Shape;1769;p130"/>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Using DCT in JPEG </a:t>
            </a:r>
            <a:r>
              <a:rPr lang="en-US">
                <a:solidFill>
                  <a:schemeClr val="accent2"/>
                </a:solidFill>
                <a:latin typeface="Comic Sans MS"/>
                <a:ea typeface="Comic Sans MS"/>
                <a:cs typeface="Comic Sans MS"/>
                <a:sym typeface="Comic Sans MS"/>
              </a:rPr>
              <a:t>  </a:t>
            </a:r>
            <a:endParaRPr/>
          </a:p>
        </p:txBody>
      </p:sp>
      <p:sp>
        <p:nvSpPr>
          <p:cNvPr id="1770" name="Google Shape;1770;p130"/>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The first coefficient </a:t>
            </a:r>
            <a:r>
              <a:rPr lang="en-US">
                <a:latin typeface="Times New Roman"/>
                <a:ea typeface="Times New Roman"/>
                <a:cs typeface="Times New Roman"/>
                <a:sym typeface="Times New Roman"/>
              </a:rPr>
              <a:t>B(0,0)</a:t>
            </a:r>
            <a:r>
              <a:rPr lang="en-US"/>
              <a:t> is the DC component, the average intensity</a:t>
            </a:r>
            <a:endParaRPr/>
          </a:p>
          <a:p>
            <a:pPr indent="-342900" lvl="0" marL="342900" rtl="0" algn="l">
              <a:spcBef>
                <a:spcPts val="640"/>
              </a:spcBef>
              <a:spcAft>
                <a:spcPts val="0"/>
              </a:spcAft>
              <a:buClr>
                <a:schemeClr val="dk1"/>
              </a:buClr>
              <a:buSzPts val="3200"/>
              <a:buChar char="•"/>
            </a:pPr>
            <a:r>
              <a:rPr lang="en-US"/>
              <a:t>The top-left coeffs represent low frequencies, the bottom right – high frequencies</a:t>
            </a:r>
            <a:endParaRPr/>
          </a:p>
          <a:p>
            <a:pPr indent="-139700" lvl="0" marL="342900" rtl="0" algn="l">
              <a:spcBef>
                <a:spcPts val="640"/>
              </a:spcBef>
              <a:spcAft>
                <a:spcPts val="0"/>
              </a:spcAft>
              <a:buClr>
                <a:schemeClr val="dk1"/>
              </a:buClr>
              <a:buSzPts val="3200"/>
              <a:buNone/>
            </a:pPr>
            <a:r>
              <a:t/>
            </a:r>
            <a:endParaRPr/>
          </a:p>
        </p:txBody>
      </p:sp>
      <p:pic>
        <p:nvPicPr>
          <p:cNvPr id="1771" name="Google Shape;1771;p130"/>
          <p:cNvPicPr preferRelativeResize="0"/>
          <p:nvPr/>
        </p:nvPicPr>
        <p:blipFill rotWithShape="1">
          <a:blip r:embed="rId3">
            <a:alphaModFix/>
          </a:blip>
          <a:srcRect b="0" l="0" r="0" t="0"/>
          <a:stretch/>
        </p:blipFill>
        <p:spPr>
          <a:xfrm>
            <a:off x="4724400" y="3581400"/>
            <a:ext cx="2667000" cy="2640013"/>
          </a:xfrm>
          <a:prstGeom prst="rect">
            <a:avLst/>
          </a:prstGeom>
          <a:noFill/>
          <a:ln>
            <a:noFill/>
          </a:ln>
        </p:spPr>
      </p:pic>
      <p:pic>
        <p:nvPicPr>
          <p:cNvPr id="1772" name="Google Shape;1772;p130"/>
          <p:cNvPicPr preferRelativeResize="0"/>
          <p:nvPr/>
        </p:nvPicPr>
        <p:blipFill rotWithShape="1">
          <a:blip r:embed="rId4">
            <a:alphaModFix/>
          </a:blip>
          <a:srcRect b="0" l="0" r="0" t="0"/>
          <a:stretch/>
        </p:blipFill>
        <p:spPr>
          <a:xfrm>
            <a:off x="1524000" y="3505200"/>
            <a:ext cx="2819400" cy="2792413"/>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76" name="Shape 1776"/>
        <p:cNvGrpSpPr/>
        <p:nvPr/>
      </p:nvGrpSpPr>
      <p:grpSpPr>
        <a:xfrm>
          <a:off x="0" y="0"/>
          <a:ext cx="0" cy="0"/>
          <a:chOff x="0" y="0"/>
          <a:chExt cx="0" cy="0"/>
        </a:xfrm>
      </p:grpSpPr>
      <p:sp>
        <p:nvSpPr>
          <p:cNvPr id="1777" name="Google Shape;1777;p131"/>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Image compression using DCT</a:t>
            </a:r>
            <a:endParaRPr>
              <a:solidFill>
                <a:schemeClr val="accent2"/>
              </a:solidFill>
              <a:latin typeface="Comic Sans MS"/>
              <a:ea typeface="Comic Sans MS"/>
              <a:cs typeface="Comic Sans MS"/>
              <a:sym typeface="Comic Sans MS"/>
            </a:endParaRPr>
          </a:p>
        </p:txBody>
      </p:sp>
      <p:sp>
        <p:nvSpPr>
          <p:cNvPr id="1778" name="Google Shape;1778;p131"/>
          <p:cNvSpPr txBox="1"/>
          <p:nvPr>
            <p:ph idx="1" type="body"/>
          </p:nvPr>
        </p:nvSpPr>
        <p:spPr>
          <a:xfrm>
            <a:off x="228600" y="990600"/>
            <a:ext cx="87630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2400"/>
              <a:buChar char="•"/>
            </a:pPr>
            <a:r>
              <a:rPr lang="en-US" sz="2400"/>
              <a:t>Compute DCT filter responses in each 8x8 block</a:t>
            </a:r>
            <a:endParaRPr/>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190500" lvl="0" marL="342900" rtl="0" algn="l">
              <a:spcBef>
                <a:spcPts val="480"/>
              </a:spcBef>
              <a:spcAft>
                <a:spcPts val="0"/>
              </a:spcAft>
              <a:buClr>
                <a:schemeClr val="dk1"/>
              </a:buClr>
              <a:buSzPts val="2400"/>
              <a:buNone/>
            </a:pPr>
            <a:r>
              <a:t/>
            </a:r>
            <a:endParaRPr sz="2400"/>
          </a:p>
          <a:p>
            <a:pPr indent="-342900" lvl="0" marL="342900" rtl="0" algn="l">
              <a:spcBef>
                <a:spcPts val="480"/>
              </a:spcBef>
              <a:spcAft>
                <a:spcPts val="0"/>
              </a:spcAft>
              <a:buClr>
                <a:schemeClr val="dk1"/>
              </a:buClr>
              <a:buSzPts val="2400"/>
              <a:buChar char="•"/>
            </a:pPr>
            <a:r>
              <a:rPr lang="en-US" sz="2400"/>
              <a:t>Quantize to integer (div. by magic number; round)</a:t>
            </a:r>
            <a:endParaRPr/>
          </a:p>
          <a:p>
            <a:pPr indent="-285750" lvl="1" marL="742950" rtl="0" algn="l">
              <a:spcBef>
                <a:spcPts val="400"/>
              </a:spcBef>
              <a:spcAft>
                <a:spcPts val="0"/>
              </a:spcAft>
              <a:buClr>
                <a:schemeClr val="dk1"/>
              </a:buClr>
              <a:buSzPts val="2000"/>
              <a:buChar char="–"/>
            </a:pPr>
            <a:r>
              <a:rPr lang="en-US" sz="2000"/>
              <a:t>More coarsely for high frequencies (which also tend to have smaller values)</a:t>
            </a:r>
            <a:endParaRPr/>
          </a:p>
          <a:p>
            <a:pPr indent="-285750" lvl="1" marL="742950" rtl="0" algn="l">
              <a:spcBef>
                <a:spcPts val="400"/>
              </a:spcBef>
              <a:spcAft>
                <a:spcPts val="0"/>
              </a:spcAft>
              <a:buClr>
                <a:schemeClr val="dk1"/>
              </a:buClr>
              <a:buSzPts val="2000"/>
              <a:buChar char="–"/>
            </a:pPr>
            <a:r>
              <a:rPr lang="en-US" sz="2000"/>
              <a:t>Many quantized high frequency values will be zero</a:t>
            </a:r>
            <a:endParaRPr/>
          </a:p>
        </p:txBody>
      </p:sp>
      <p:pic>
        <p:nvPicPr>
          <p:cNvPr descr="G=&#10;\begin{array}{c}&#10;u \\&#10;\longrightarrow \\&#10;\left[&#10;\begin{array}{rrrrrrrr}&#10; -415.38 &amp; -30.19 &amp; -61.20 &amp;  27.24 &amp;  56.13 &amp; -20.10 &amp; -2.39 &amp;  0.46 \\&#10;    4.47 &amp; -21.86 &amp; -60.76 &amp;  10.25 &amp;  13.15 &amp;  -7.09 &amp; -8.54 &amp;  4.88 \\&#10;  -46.83 &amp;   7.37 &amp;  77.13 &amp; -24.56 &amp; -28.91 &amp;   9.93 &amp;  5.42 &amp; -5.65 \\&#10;  -48.53 &amp;  12.07 &amp;  34.10 &amp; -14.76 &amp; -10.24 &amp;   6.30 &amp;  1.83 &amp;  1.95 \\&#10;   12.12 &amp;  -6.55 &amp; -13.20 &amp;  -3.95 &amp;  -1.88 &amp;   1.75 &amp; -2.79 &amp;  3.14 \\&#10;   -7.73 &amp;   2.91 &amp;   2.38 &amp;  -5.94 &amp;  -2.38 &amp;   0.94 &amp;  4.30 &amp;  1.85 \\&#10;   -1.03 &amp;   0.18 &amp;   0.42 &amp;  -2.42 &amp;  -0.88 &amp;  -3.02 &amp;  4.12 &amp; -0.66 \\&#10;   -0.17 &amp;   0.14 &amp;  -1.07 &amp;  -4.19 &amp;  -1.17 &amp;  -0.10 &amp;  0.50 &amp;  1.68&#10;\end{array}&#10;\right]&#10;\end{array}&#10;\Bigg\downarrow v" id="1779" name="Google Shape;1779;p131"/>
          <p:cNvPicPr preferRelativeResize="0"/>
          <p:nvPr/>
        </p:nvPicPr>
        <p:blipFill rotWithShape="1">
          <a:blip r:embed="rId3">
            <a:alphaModFix/>
          </a:blip>
          <a:srcRect b="0" l="0" r="0" t="0"/>
          <a:stretch/>
        </p:blipFill>
        <p:spPr>
          <a:xfrm>
            <a:off x="1845945" y="1413986"/>
            <a:ext cx="4899025" cy="1609725"/>
          </a:xfrm>
          <a:prstGeom prst="rect">
            <a:avLst/>
          </a:prstGeom>
          <a:noFill/>
          <a:ln>
            <a:noFill/>
          </a:ln>
        </p:spPr>
      </p:pic>
      <p:pic>
        <p:nvPicPr>
          <p:cNvPr descr="Q=&#10;\begin{bmatrix}&#10; 16 &amp; 11 &amp; 10 &amp; 16 &amp; 24 &amp; 40 &amp; 51 &amp; 61 \\&#10; 12 &amp; 12 &amp; 14 &amp; 19 &amp; 26 &amp; 58 &amp; 60 &amp; 55 \\&#10; 14 &amp; 13 &amp; 16 &amp; 24 &amp; 40 &amp; 57 &amp; 69 &amp; 56 \\&#10; 14 &amp; 17 &amp; 22 &amp; 29 &amp; 51 &amp; 87 &amp; 80 &amp; 62 \\&#10; 18 &amp; 22 &amp; 37 &amp; 56 &amp; 68 &amp; 109 &amp; 103 &amp; 77 \\&#10; 24 &amp; 35 &amp; 55 &amp; 64 &amp; 81 &amp; 104 &amp; 113 &amp; 92 \\&#10; 49 &amp; 64 &amp; 78 &amp; 87 &amp; 103 &amp; 121 &amp; 120 &amp; 101 \\&#10; 72 &amp; 92 &amp; 95 &amp; 98 &amp; 112 &amp; 100 &amp; 103 &amp; 99&#10;\end{bmatrix}" id="1780" name="Google Shape;1780;p131"/>
          <p:cNvPicPr preferRelativeResize="0"/>
          <p:nvPr/>
        </p:nvPicPr>
        <p:blipFill rotWithShape="1">
          <a:blip r:embed="rId4">
            <a:alphaModFix/>
          </a:blip>
          <a:srcRect b="0" l="0" r="0" t="0"/>
          <a:stretch/>
        </p:blipFill>
        <p:spPr>
          <a:xfrm>
            <a:off x="113377" y="4916964"/>
            <a:ext cx="3200400" cy="1647825"/>
          </a:xfrm>
          <a:prstGeom prst="rect">
            <a:avLst/>
          </a:prstGeom>
          <a:noFill/>
          <a:ln>
            <a:noFill/>
          </a:ln>
        </p:spPr>
      </p:pic>
      <p:pic>
        <p:nvPicPr>
          <p:cNvPr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id="1781" name="Google Shape;1781;p131"/>
          <p:cNvPicPr preferRelativeResize="0"/>
          <p:nvPr/>
        </p:nvPicPr>
        <p:blipFill rotWithShape="1">
          <a:blip r:embed="rId5">
            <a:alphaModFix/>
          </a:blip>
          <a:srcRect b="0" l="0" r="0" t="0"/>
          <a:stretch/>
        </p:blipFill>
        <p:spPr>
          <a:xfrm>
            <a:off x="5135880" y="4928909"/>
            <a:ext cx="3149158" cy="1607382"/>
          </a:xfrm>
          <a:prstGeom prst="rect">
            <a:avLst/>
          </a:prstGeom>
          <a:noFill/>
          <a:ln>
            <a:noFill/>
          </a:ln>
        </p:spPr>
      </p:pic>
      <p:sp>
        <p:nvSpPr>
          <p:cNvPr id="1782" name="Google Shape;1782;p131"/>
          <p:cNvSpPr txBox="1"/>
          <p:nvPr/>
        </p:nvSpPr>
        <p:spPr>
          <a:xfrm>
            <a:off x="57497" y="4434799"/>
            <a:ext cx="390363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Quantization divisers (element-wise)</a:t>
            </a:r>
            <a:endParaRPr/>
          </a:p>
        </p:txBody>
      </p:sp>
      <p:sp>
        <p:nvSpPr>
          <p:cNvPr id="1783" name="Google Shape;1783;p131"/>
          <p:cNvSpPr txBox="1"/>
          <p:nvPr/>
        </p:nvSpPr>
        <p:spPr>
          <a:xfrm>
            <a:off x="71120" y="1615520"/>
            <a:ext cx="1825625" cy="36988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Filter responses</a:t>
            </a:r>
            <a:endParaRPr/>
          </a:p>
        </p:txBody>
      </p:sp>
      <p:sp>
        <p:nvSpPr>
          <p:cNvPr id="1784" name="Google Shape;1784;p131"/>
          <p:cNvSpPr txBox="1"/>
          <p:nvPr/>
        </p:nvSpPr>
        <p:spPr>
          <a:xfrm>
            <a:off x="5638800" y="4449998"/>
            <a:ext cx="196691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Quantized values</a:t>
            </a:r>
            <a:endParaRPr/>
          </a:p>
        </p:txBody>
      </p:sp>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788" name="Shape 1788"/>
        <p:cNvGrpSpPr/>
        <p:nvPr/>
      </p:nvGrpSpPr>
      <p:grpSpPr>
        <a:xfrm>
          <a:off x="0" y="0"/>
          <a:ext cx="0" cy="0"/>
          <a:chOff x="0" y="0"/>
          <a:chExt cx="0" cy="0"/>
        </a:xfrm>
      </p:grpSpPr>
      <p:sp>
        <p:nvSpPr>
          <p:cNvPr id="1789" name="Google Shape;1789;p132"/>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JPEG Encoding</a:t>
            </a:r>
            <a:endParaRPr/>
          </a:p>
        </p:txBody>
      </p:sp>
      <p:sp>
        <p:nvSpPr>
          <p:cNvPr id="1790" name="Google Shape;1790;p132"/>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a:bodyPr>
          <a:lstStyle/>
          <a:p>
            <a:pPr indent="-342900" lvl="0" marL="342900" rtl="0" algn="l">
              <a:spcBef>
                <a:spcPts val="0"/>
              </a:spcBef>
              <a:spcAft>
                <a:spcPts val="0"/>
              </a:spcAft>
              <a:buClr>
                <a:schemeClr val="dk1"/>
              </a:buClr>
              <a:buSzPts val="3200"/>
              <a:buChar char="•"/>
            </a:pPr>
            <a:r>
              <a:rPr lang="en-US"/>
              <a:t>Entropy coding (Huffman-variant)</a:t>
            </a:r>
            <a:endParaRPr/>
          </a:p>
        </p:txBody>
      </p:sp>
      <p:pic>
        <p:nvPicPr>
          <p:cNvPr id="1791" name="Google Shape;1791;p132"/>
          <p:cNvPicPr preferRelativeResize="0"/>
          <p:nvPr/>
        </p:nvPicPr>
        <p:blipFill rotWithShape="1">
          <a:blip r:embed="rId3">
            <a:alphaModFix/>
          </a:blip>
          <a:srcRect b="0" l="0" r="0" t="0"/>
          <a:stretch/>
        </p:blipFill>
        <p:spPr>
          <a:xfrm>
            <a:off x="1371600" y="4025672"/>
            <a:ext cx="2667000" cy="2640013"/>
          </a:xfrm>
          <a:prstGeom prst="rect">
            <a:avLst/>
          </a:prstGeom>
          <a:noFill/>
          <a:ln>
            <a:noFill/>
          </a:ln>
        </p:spPr>
      </p:pic>
      <p:pic>
        <p:nvPicPr>
          <p:cNvPr descr="B=&#10;\left[&#10;\begin{array}{rrrrrrrr}&#10; -26 &amp; -3 &amp; -6 &amp; 2 &amp; 2 &amp; -1 &amp; 0 &amp; 0 \\&#10; 0 &amp; -2 &amp; -4 &amp; 1 &amp; 1 &amp; 0 &amp; 0 &amp; 0 \\&#10; -3 &amp; 1 &amp; 5 &amp; -1 &amp; -1 &amp; 0 &amp; 0 &amp; 0 \\&#10; -3 &amp; 1 &amp; 2 &amp; -1 &amp; 0 &amp; 0 &amp; 0 &amp; 0 \\&#10; 1 &amp; 0 &amp; 0 &amp; 0 &amp; 0 &amp; 0 &amp; 0 &amp; 0 \\&#10; 0 &amp; 0 &amp; 0 &amp; 0 &amp; 0 &amp; 0 &amp; 0 &amp; 0 \\&#10; 0 &amp; 0 &amp; 0 &amp; 0 &amp; 0 &amp; 0 &amp; 0 &amp; 0 \\&#10; 0 &amp; 0 &amp; 0 &amp; 0 &amp; 0 &amp; 0 &amp; 0 &amp; 0&#10;\end{array}&#10;\right]" id="1792" name="Google Shape;1792;p132"/>
          <p:cNvPicPr preferRelativeResize="0"/>
          <p:nvPr/>
        </p:nvPicPr>
        <p:blipFill rotWithShape="1">
          <a:blip r:embed="rId4">
            <a:alphaModFix/>
          </a:blip>
          <a:srcRect b="0" l="0" r="0" t="0"/>
          <a:stretch/>
        </p:blipFill>
        <p:spPr>
          <a:xfrm>
            <a:off x="462722" y="2133600"/>
            <a:ext cx="3149158" cy="1607382"/>
          </a:xfrm>
          <a:prstGeom prst="rect">
            <a:avLst/>
          </a:prstGeom>
          <a:noFill/>
          <a:ln>
            <a:noFill/>
          </a:ln>
        </p:spPr>
      </p:pic>
      <p:sp>
        <p:nvSpPr>
          <p:cNvPr id="1793" name="Google Shape;1793;p132"/>
          <p:cNvSpPr txBox="1"/>
          <p:nvPr/>
        </p:nvSpPr>
        <p:spPr>
          <a:xfrm>
            <a:off x="1290762" y="1654689"/>
            <a:ext cx="196691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Quantized values</a:t>
            </a:r>
            <a:endParaRPr/>
          </a:p>
        </p:txBody>
      </p:sp>
      <p:pic>
        <p:nvPicPr>
          <p:cNvPr id="1794" name="Google Shape;1794;p132"/>
          <p:cNvPicPr preferRelativeResize="0"/>
          <p:nvPr/>
        </p:nvPicPr>
        <p:blipFill rotWithShape="1">
          <a:blip r:embed="rId5">
            <a:alphaModFix/>
          </a:blip>
          <a:srcRect b="0" l="0" r="0" t="0"/>
          <a:stretch/>
        </p:blipFill>
        <p:spPr>
          <a:xfrm>
            <a:off x="6262370" y="4058798"/>
            <a:ext cx="2819400" cy="2792413"/>
          </a:xfrm>
          <a:prstGeom prst="rect">
            <a:avLst/>
          </a:prstGeom>
          <a:noFill/>
          <a:ln>
            <a:noFill/>
          </a:ln>
        </p:spPr>
      </p:pic>
      <p:sp>
        <p:nvSpPr>
          <p:cNvPr id="1795" name="Google Shape;1795;p132"/>
          <p:cNvSpPr txBox="1"/>
          <p:nvPr/>
        </p:nvSpPr>
        <p:spPr>
          <a:xfrm>
            <a:off x="62230" y="3924818"/>
            <a:ext cx="1447800"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Linearize </a:t>
            </a:r>
            <a:r>
              <a:rPr b="0" i="1" lang="en-US" sz="1800" u="none" cap="none" strike="noStrike">
                <a:solidFill>
                  <a:srgbClr val="000000"/>
                </a:solidFill>
                <a:latin typeface="Arial"/>
                <a:ea typeface="Arial"/>
                <a:cs typeface="Arial"/>
                <a:sym typeface="Arial"/>
              </a:rPr>
              <a:t>B</a:t>
            </a:r>
            <a:r>
              <a:rPr b="0" i="0" lang="en-US" sz="1800" u="none" cap="none" strike="noStrike">
                <a:solidFill>
                  <a:srgbClr val="000000"/>
                </a:solidFill>
                <a:latin typeface="Arial"/>
                <a:ea typeface="Arial"/>
                <a:cs typeface="Arial"/>
                <a:sym typeface="Arial"/>
              </a:rPr>
              <a:t> like this.</a:t>
            </a:r>
            <a:endParaRPr/>
          </a:p>
        </p:txBody>
      </p:sp>
      <p:sp>
        <p:nvSpPr>
          <p:cNvPr id="1796" name="Google Shape;1796;p132"/>
          <p:cNvSpPr txBox="1"/>
          <p:nvPr/>
        </p:nvSpPr>
        <p:spPr>
          <a:xfrm>
            <a:off x="4038600" y="4057256"/>
            <a:ext cx="2247900" cy="313932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Helps compression:</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We throw away the high frequencies (‘0’).</a:t>
            </a:r>
            <a:endParaRPr/>
          </a:p>
          <a:p>
            <a:pPr indent="-285750" lvl="0" marL="285750" marR="0" rtl="0" algn="l">
              <a:lnSpc>
                <a:spcPct val="100000"/>
              </a:lnSpc>
              <a:spcBef>
                <a:spcPts val="0"/>
              </a:spcBef>
              <a:spcAft>
                <a:spcPts val="0"/>
              </a:spcAft>
              <a:buClr>
                <a:srgbClr val="000000"/>
              </a:buClr>
              <a:buSzPts val="1800"/>
              <a:buFont typeface="Arial"/>
              <a:buChar char="-"/>
            </a:pPr>
            <a:r>
              <a:rPr b="0" i="0" lang="en-US" sz="1800" u="none" cap="none" strike="noStrike">
                <a:solidFill>
                  <a:srgbClr val="000000"/>
                </a:solidFill>
                <a:latin typeface="Arial"/>
                <a:ea typeface="Arial"/>
                <a:cs typeface="Arial"/>
                <a:sym typeface="Arial"/>
              </a:rPr>
              <a:t>The zig zag pattern increases in frequency space, so long runs of zeros.</a:t>
            </a:r>
            <a:endParaRPr/>
          </a:p>
          <a:p>
            <a:pPr indent="-171450" lvl="0" marL="28575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01" name="Shape 1801"/>
        <p:cNvGrpSpPr/>
        <p:nvPr/>
      </p:nvGrpSpPr>
      <p:grpSpPr>
        <a:xfrm>
          <a:off x="0" y="0"/>
          <a:ext cx="0" cy="0"/>
          <a:chOff x="0" y="0"/>
          <a:chExt cx="0" cy="0"/>
        </a:xfrm>
      </p:grpSpPr>
      <p:sp>
        <p:nvSpPr>
          <p:cNvPr id="1802" name="Google Shape;1802;p133"/>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Color spaces: YCbCr</a:t>
            </a:r>
            <a:endParaRPr/>
          </a:p>
        </p:txBody>
      </p:sp>
      <p:pic>
        <p:nvPicPr>
          <p:cNvPr descr="C:\Users\Hoiem\Documents\Classes\Spring11 - Computer Vision\figs\color spaces\neighborhood6_ycbcr_cb.png" id="1803" name="Google Shape;1803;p133"/>
          <p:cNvPicPr preferRelativeResize="0"/>
          <p:nvPr/>
        </p:nvPicPr>
        <p:blipFill rotWithShape="1">
          <a:blip r:embed="rId3">
            <a:alphaModFix/>
          </a:blip>
          <a:srcRect b="0" l="0" r="0" t="0"/>
          <a:stretch/>
        </p:blipFill>
        <p:spPr>
          <a:xfrm>
            <a:off x="5486400" y="3162300"/>
            <a:ext cx="2286000" cy="1562100"/>
          </a:xfrm>
          <a:prstGeom prst="rect">
            <a:avLst/>
          </a:prstGeom>
          <a:noFill/>
          <a:ln>
            <a:noFill/>
          </a:ln>
        </p:spPr>
      </p:pic>
      <p:pic>
        <p:nvPicPr>
          <p:cNvPr descr="C:\Users\Hoiem\Documents\Classes\Spring11 - Computer Vision\figs\color spaces\neighborhood6_ycbcr_cr.png" id="1804" name="Google Shape;1804;p133"/>
          <p:cNvPicPr preferRelativeResize="0"/>
          <p:nvPr/>
        </p:nvPicPr>
        <p:blipFill rotWithShape="1">
          <a:blip r:embed="rId4">
            <a:alphaModFix/>
          </a:blip>
          <a:srcRect b="0" l="0" r="0" t="0"/>
          <a:stretch/>
        </p:blipFill>
        <p:spPr>
          <a:xfrm>
            <a:off x="5486400" y="4838700"/>
            <a:ext cx="2286000" cy="1562100"/>
          </a:xfrm>
          <a:prstGeom prst="rect">
            <a:avLst/>
          </a:prstGeom>
          <a:noFill/>
          <a:ln>
            <a:noFill/>
          </a:ln>
        </p:spPr>
      </p:pic>
      <p:pic>
        <p:nvPicPr>
          <p:cNvPr descr="C:\Users\Hoiem\Documents\Classes\Spring11 - Computer Vision\figs\color spaces\neighborhood6_ycbcr_y.png" id="1805" name="Google Shape;1805;p133"/>
          <p:cNvPicPr preferRelativeResize="0"/>
          <p:nvPr/>
        </p:nvPicPr>
        <p:blipFill rotWithShape="1">
          <a:blip r:embed="rId5">
            <a:alphaModFix/>
          </a:blip>
          <a:srcRect b="0" l="0" r="0" t="0"/>
          <a:stretch/>
        </p:blipFill>
        <p:spPr>
          <a:xfrm>
            <a:off x="5486400" y="1485900"/>
            <a:ext cx="2286000" cy="1562100"/>
          </a:xfrm>
          <a:prstGeom prst="rect">
            <a:avLst/>
          </a:prstGeom>
          <a:noFill/>
          <a:ln>
            <a:noFill/>
          </a:ln>
        </p:spPr>
      </p:pic>
      <p:sp>
        <p:nvSpPr>
          <p:cNvPr id="1806" name="Google Shape;1806;p133"/>
          <p:cNvSpPr txBox="1"/>
          <p:nvPr/>
        </p:nvSpPr>
        <p:spPr>
          <a:xfrm>
            <a:off x="7907338" y="2057400"/>
            <a:ext cx="1201737" cy="538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Y</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(Cb=0.5,Cr=0.5)</a:t>
            </a:r>
            <a:endParaRPr/>
          </a:p>
        </p:txBody>
      </p:sp>
      <p:sp>
        <p:nvSpPr>
          <p:cNvPr id="1807" name="Google Shape;1807;p133"/>
          <p:cNvSpPr txBox="1"/>
          <p:nvPr/>
        </p:nvSpPr>
        <p:spPr>
          <a:xfrm>
            <a:off x="7948613" y="3733800"/>
            <a:ext cx="1114425" cy="538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Cb</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(Y=0.5,Cr=0.5)</a:t>
            </a:r>
            <a:endParaRPr/>
          </a:p>
        </p:txBody>
      </p:sp>
      <p:sp>
        <p:nvSpPr>
          <p:cNvPr id="1808" name="Google Shape;1808;p133"/>
          <p:cNvSpPr txBox="1"/>
          <p:nvPr/>
        </p:nvSpPr>
        <p:spPr>
          <a:xfrm>
            <a:off x="7924800" y="5410200"/>
            <a:ext cx="1108075" cy="5381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Cr</a:t>
            </a:r>
            <a:endParaRPr/>
          </a:p>
          <a:p>
            <a:pPr indent="0" lvl="0" marL="0" marR="0" rtl="0" algn="l">
              <a:lnSpc>
                <a:spcPct val="100000"/>
              </a:lnSpc>
              <a:spcBef>
                <a:spcPts val="0"/>
              </a:spcBef>
              <a:spcAft>
                <a:spcPts val="0"/>
              </a:spcAft>
              <a:buClr>
                <a:srgbClr val="000000"/>
              </a:buClr>
              <a:buSzPts val="1100"/>
              <a:buFont typeface="Arial"/>
              <a:buNone/>
            </a:pPr>
            <a:r>
              <a:rPr b="0" i="0" lang="en-US" sz="1100" u="none" cap="none" strike="noStrike">
                <a:solidFill>
                  <a:srgbClr val="000000"/>
                </a:solidFill>
                <a:latin typeface="Arial"/>
                <a:ea typeface="Arial"/>
                <a:cs typeface="Arial"/>
                <a:sym typeface="Arial"/>
              </a:rPr>
              <a:t>(Y=0.5,Cb=05)</a:t>
            </a:r>
            <a:endParaRPr/>
          </a:p>
        </p:txBody>
      </p:sp>
      <p:pic>
        <p:nvPicPr>
          <p:cNvPr descr="C:\Users\Hoiem\Documents\Classes\Spring10 - Computer Vision\figs\nieghborhood6.jpg" id="1809" name="Google Shape;1809;p133"/>
          <p:cNvPicPr preferRelativeResize="0"/>
          <p:nvPr/>
        </p:nvPicPr>
        <p:blipFill rotWithShape="1">
          <a:blip r:embed="rId6">
            <a:alphaModFix/>
          </a:blip>
          <a:srcRect b="0" l="0" r="0" t="0"/>
          <a:stretch/>
        </p:blipFill>
        <p:spPr>
          <a:xfrm>
            <a:off x="7467600" y="0"/>
            <a:ext cx="1676400" cy="1146175"/>
          </a:xfrm>
          <a:prstGeom prst="rect">
            <a:avLst/>
          </a:prstGeom>
          <a:noFill/>
          <a:ln>
            <a:noFill/>
          </a:ln>
        </p:spPr>
      </p:pic>
      <p:pic>
        <p:nvPicPr>
          <p:cNvPr descr="http://upload.wikimedia.org/wikipedia/commons/thumb/5/53/YCbCr-CbCr_Y0.png/120px-YCbCr-CbCr_Y0.png" id="1810" name="Google Shape;1810;p133"/>
          <p:cNvPicPr preferRelativeResize="0"/>
          <p:nvPr/>
        </p:nvPicPr>
        <p:blipFill rotWithShape="1">
          <a:blip r:embed="rId7">
            <a:alphaModFix/>
          </a:blip>
          <a:srcRect b="0" l="0" r="0" t="0"/>
          <a:stretch/>
        </p:blipFill>
        <p:spPr>
          <a:xfrm>
            <a:off x="685800" y="2057400"/>
            <a:ext cx="1828800" cy="1828800"/>
          </a:xfrm>
          <a:prstGeom prst="rect">
            <a:avLst/>
          </a:prstGeom>
          <a:noFill/>
          <a:ln>
            <a:noFill/>
          </a:ln>
        </p:spPr>
      </p:pic>
      <p:pic>
        <p:nvPicPr>
          <p:cNvPr descr="http://upload.wikimedia.org/wikipedia/commons/thumb/9/91/YCbCr-CbCr_Y50.png/120px-YCbCr-CbCr_Y50.png" id="1811" name="Google Shape;1811;p133"/>
          <p:cNvPicPr preferRelativeResize="0"/>
          <p:nvPr/>
        </p:nvPicPr>
        <p:blipFill rotWithShape="1">
          <a:blip r:embed="rId8">
            <a:alphaModFix/>
          </a:blip>
          <a:srcRect b="0" l="0" r="0" t="0"/>
          <a:stretch/>
        </p:blipFill>
        <p:spPr>
          <a:xfrm>
            <a:off x="2895600" y="2057400"/>
            <a:ext cx="1828800" cy="1828800"/>
          </a:xfrm>
          <a:prstGeom prst="rect">
            <a:avLst/>
          </a:prstGeom>
          <a:noFill/>
          <a:ln>
            <a:noFill/>
          </a:ln>
        </p:spPr>
      </p:pic>
      <p:pic>
        <p:nvPicPr>
          <p:cNvPr descr="http://upload.wikimedia.org/wikipedia/commons/thumb/0/08/YCbCr-CbCr_Y100.png/120px-YCbCr-CbCr_Y100.png" id="1812" name="Google Shape;1812;p133"/>
          <p:cNvPicPr preferRelativeResize="0"/>
          <p:nvPr/>
        </p:nvPicPr>
        <p:blipFill rotWithShape="1">
          <a:blip r:embed="rId9">
            <a:alphaModFix/>
          </a:blip>
          <a:srcRect b="0" l="0" r="0" t="0"/>
          <a:stretch/>
        </p:blipFill>
        <p:spPr>
          <a:xfrm>
            <a:off x="1828800" y="4648200"/>
            <a:ext cx="1828800" cy="1828800"/>
          </a:xfrm>
          <a:prstGeom prst="rect">
            <a:avLst/>
          </a:prstGeom>
          <a:noFill/>
          <a:ln>
            <a:noFill/>
          </a:ln>
        </p:spPr>
      </p:pic>
      <p:sp>
        <p:nvSpPr>
          <p:cNvPr id="1813" name="Google Shape;1813;p133"/>
          <p:cNvSpPr txBox="1"/>
          <p:nvPr/>
        </p:nvSpPr>
        <p:spPr>
          <a:xfrm>
            <a:off x="1303338" y="1676400"/>
            <a:ext cx="601662"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Y=0</a:t>
            </a:r>
            <a:endParaRPr/>
          </a:p>
        </p:txBody>
      </p:sp>
      <p:sp>
        <p:nvSpPr>
          <p:cNvPr id="1814" name="Google Shape;1814;p133"/>
          <p:cNvSpPr txBox="1"/>
          <p:nvPr/>
        </p:nvSpPr>
        <p:spPr>
          <a:xfrm>
            <a:off x="3352800" y="1676400"/>
            <a:ext cx="793750"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Y=0.5</a:t>
            </a:r>
            <a:endParaRPr/>
          </a:p>
        </p:txBody>
      </p:sp>
      <p:sp>
        <p:nvSpPr>
          <p:cNvPr id="1815" name="Google Shape;1815;p133"/>
          <p:cNvSpPr txBox="1"/>
          <p:nvPr/>
        </p:nvSpPr>
        <p:spPr>
          <a:xfrm>
            <a:off x="2362200" y="4267200"/>
            <a:ext cx="601663"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Y=1</a:t>
            </a:r>
            <a:endParaRPr/>
          </a:p>
        </p:txBody>
      </p:sp>
      <p:cxnSp>
        <p:nvCxnSpPr>
          <p:cNvPr id="1816" name="Google Shape;1816;p133"/>
          <p:cNvCxnSpPr/>
          <p:nvPr/>
        </p:nvCxnSpPr>
        <p:spPr>
          <a:xfrm>
            <a:off x="685800" y="4038600"/>
            <a:ext cx="1752600" cy="1588"/>
          </a:xfrm>
          <a:prstGeom prst="straightConnector1">
            <a:avLst/>
          </a:prstGeom>
          <a:noFill/>
          <a:ln cap="flat" cmpd="sng" w="9525">
            <a:solidFill>
              <a:srgbClr val="4A7DBA"/>
            </a:solidFill>
            <a:prstDash val="solid"/>
            <a:round/>
            <a:headEnd len="sm" w="sm" type="none"/>
            <a:tailEnd len="med" w="med" type="stealth"/>
          </a:ln>
        </p:spPr>
      </p:cxnSp>
      <p:sp>
        <p:nvSpPr>
          <p:cNvPr id="1817" name="Google Shape;1817;p133"/>
          <p:cNvSpPr txBox="1"/>
          <p:nvPr/>
        </p:nvSpPr>
        <p:spPr>
          <a:xfrm>
            <a:off x="1295400" y="4038600"/>
            <a:ext cx="47942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Cb</a:t>
            </a:r>
            <a:endParaRPr/>
          </a:p>
        </p:txBody>
      </p:sp>
      <p:cxnSp>
        <p:nvCxnSpPr>
          <p:cNvPr id="1818" name="Google Shape;1818;p133"/>
          <p:cNvCxnSpPr/>
          <p:nvPr/>
        </p:nvCxnSpPr>
        <p:spPr>
          <a:xfrm rot="-5400000">
            <a:off x="-342106" y="2934494"/>
            <a:ext cx="1752600" cy="1588"/>
          </a:xfrm>
          <a:prstGeom prst="straightConnector1">
            <a:avLst/>
          </a:prstGeom>
          <a:noFill/>
          <a:ln cap="flat" cmpd="sng" w="9525">
            <a:solidFill>
              <a:srgbClr val="4A7DBA"/>
            </a:solidFill>
            <a:prstDash val="solid"/>
            <a:round/>
            <a:headEnd len="sm" w="sm" type="none"/>
            <a:tailEnd len="med" w="med" type="stealth"/>
          </a:ln>
        </p:spPr>
      </p:cxnSp>
      <p:sp>
        <p:nvSpPr>
          <p:cNvPr id="1819" name="Google Shape;1819;p133"/>
          <p:cNvSpPr txBox="1"/>
          <p:nvPr/>
        </p:nvSpPr>
        <p:spPr>
          <a:xfrm>
            <a:off x="104775" y="2819400"/>
            <a:ext cx="428625" cy="36988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Cr</a:t>
            </a:r>
            <a:endParaRPr/>
          </a:p>
        </p:txBody>
      </p:sp>
      <p:sp>
        <p:nvSpPr>
          <p:cNvPr id="1820" name="Google Shape;1820;p133"/>
          <p:cNvSpPr txBox="1"/>
          <p:nvPr/>
        </p:nvSpPr>
        <p:spPr>
          <a:xfrm>
            <a:off x="609600" y="838200"/>
            <a:ext cx="4572000" cy="830263"/>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2400"/>
              <a:buFont typeface="Arial"/>
              <a:buNone/>
            </a:pPr>
            <a:r>
              <a:rPr b="0" i="0" lang="en-US" sz="2400" u="none" cap="none" strike="noStrike">
                <a:solidFill>
                  <a:srgbClr val="000000"/>
                </a:solidFill>
                <a:latin typeface="Arial"/>
                <a:ea typeface="Arial"/>
                <a:cs typeface="Arial"/>
                <a:sym typeface="Arial"/>
              </a:rPr>
              <a:t>Fast to compute, good for compression, used by TV</a:t>
            </a:r>
            <a:endParaRPr/>
          </a:p>
        </p:txBody>
      </p:sp>
      <p:sp>
        <p:nvSpPr>
          <p:cNvPr id="1821" name="Google Shape;1821;p133"/>
          <p:cNvSpPr/>
          <p:nvPr/>
        </p:nvSpPr>
        <p:spPr>
          <a:xfrm>
            <a:off x="8236741" y="6629400"/>
            <a:ext cx="900118"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Calibri"/>
              <a:buNone/>
            </a:pPr>
            <a:r>
              <a:rPr b="0" i="0" lang="en-US" sz="1200" u="none" cap="none" strike="noStrike">
                <a:solidFill>
                  <a:srgbClr val="000000"/>
                </a:solidFill>
                <a:latin typeface="Calibri"/>
                <a:ea typeface="Calibri"/>
                <a:cs typeface="Calibri"/>
                <a:sym typeface="Calibri"/>
              </a:rPr>
              <a:t>James Hays</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26" name="Shape 1826"/>
        <p:cNvGrpSpPr/>
        <p:nvPr/>
      </p:nvGrpSpPr>
      <p:grpSpPr>
        <a:xfrm>
          <a:off x="0" y="0"/>
          <a:ext cx="0" cy="0"/>
          <a:chOff x="0" y="0"/>
          <a:chExt cx="0" cy="0"/>
        </a:xfrm>
      </p:grpSpPr>
      <p:sp>
        <p:nvSpPr>
          <p:cNvPr id="1827" name="Google Shape;1827;p134"/>
          <p:cNvSpPr txBox="1"/>
          <p:nvPr>
            <p:ph type="title"/>
          </p:nvPr>
        </p:nvSpPr>
        <p:spPr>
          <a:xfrm>
            <a:off x="1840908" y="914400"/>
            <a:ext cx="5486400" cy="914400"/>
          </a:xfrm>
          <a:prstGeom prst="rect">
            <a:avLst/>
          </a:prstGeom>
          <a:noFill/>
          <a:ln>
            <a:noFill/>
          </a:ln>
        </p:spPr>
        <p:txBody>
          <a:bodyPr anchorCtr="0" anchor="ctr" bIns="45700" lIns="91425" spcFirstLastPara="1" rIns="91425" wrap="square" tIns="45700">
            <a:normAutofit fontScale="90000"/>
          </a:bodyPr>
          <a:lstStyle/>
          <a:p>
            <a:pPr indent="0" lvl="0" marL="0" rtl="0" algn="ctr">
              <a:spcBef>
                <a:spcPts val="0"/>
              </a:spcBef>
              <a:spcAft>
                <a:spcPts val="0"/>
              </a:spcAft>
              <a:buNone/>
            </a:pPr>
            <a:r>
              <a:rPr lang="en-US"/>
              <a:t>Most JPEG images &amp; videos </a:t>
            </a:r>
            <a:br>
              <a:rPr lang="en-US"/>
            </a:br>
            <a:r>
              <a:rPr lang="en-US"/>
              <a:t>subsample chroma</a:t>
            </a:r>
            <a:endParaRPr/>
          </a:p>
        </p:txBody>
      </p:sp>
      <p:pic>
        <p:nvPicPr>
          <p:cNvPr id="1828" name="Google Shape;1828;p134"/>
          <p:cNvPicPr preferRelativeResize="0"/>
          <p:nvPr>
            <p:ph idx="1" type="body"/>
          </p:nvPr>
        </p:nvPicPr>
        <p:blipFill rotWithShape="1">
          <a:blip r:embed="rId3">
            <a:alphaModFix/>
          </a:blip>
          <a:srcRect b="0" l="0" r="33333" t="0"/>
          <a:stretch/>
        </p:blipFill>
        <p:spPr>
          <a:xfrm>
            <a:off x="1219200" y="2133600"/>
            <a:ext cx="6729816" cy="3200400"/>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2" name="Shape 1832"/>
        <p:cNvGrpSpPr/>
        <p:nvPr/>
      </p:nvGrpSpPr>
      <p:grpSpPr>
        <a:xfrm>
          <a:off x="0" y="0"/>
          <a:ext cx="0" cy="0"/>
          <a:chOff x="0" y="0"/>
          <a:chExt cx="0" cy="0"/>
        </a:xfrm>
      </p:grpSpPr>
      <p:sp>
        <p:nvSpPr>
          <p:cNvPr id="1833" name="Google Shape;1833;p135"/>
          <p:cNvSpPr txBox="1"/>
          <p:nvPr>
            <p:ph type="title"/>
          </p:nvPr>
        </p:nvSpPr>
        <p:spPr>
          <a:xfrm>
            <a:off x="457200" y="0"/>
            <a:ext cx="8229600" cy="914400"/>
          </a:xfrm>
          <a:prstGeom prst="rect">
            <a:avLst/>
          </a:prstGeom>
          <a:noFill/>
          <a:ln>
            <a:noFill/>
          </a:ln>
        </p:spPr>
        <p:txBody>
          <a:bodyPr anchorCtr="0" anchor="ctr" bIns="45700" lIns="91425" spcFirstLastPara="1" rIns="91425" wrap="square" tIns="45700">
            <a:normAutofit/>
          </a:bodyPr>
          <a:lstStyle/>
          <a:p>
            <a:pPr indent="0" lvl="0" marL="0" rtl="0" algn="l">
              <a:spcBef>
                <a:spcPts val="0"/>
              </a:spcBef>
              <a:spcAft>
                <a:spcPts val="0"/>
              </a:spcAft>
              <a:buNone/>
            </a:pPr>
            <a:r>
              <a:rPr lang="en-US"/>
              <a:t>JPEG Compression Summary</a:t>
            </a:r>
            <a:endParaRPr/>
          </a:p>
        </p:txBody>
      </p:sp>
      <p:sp>
        <p:nvSpPr>
          <p:cNvPr id="1834" name="Google Shape;1834;p135"/>
          <p:cNvSpPr txBox="1"/>
          <p:nvPr>
            <p:ph idx="1" type="body"/>
          </p:nvPr>
        </p:nvSpPr>
        <p:spPr>
          <a:xfrm>
            <a:off x="457200" y="990600"/>
            <a:ext cx="8229600" cy="5135563"/>
          </a:xfrm>
          <a:prstGeom prst="rect">
            <a:avLst/>
          </a:prstGeom>
          <a:noFill/>
          <a:ln>
            <a:noFill/>
          </a:ln>
        </p:spPr>
        <p:txBody>
          <a:bodyPr anchorCtr="0" anchor="t" bIns="45700" lIns="91425" spcFirstLastPara="1" rIns="91425" wrap="square" tIns="45700">
            <a:normAutofit lnSpcReduction="10000"/>
          </a:bodyPr>
          <a:lstStyle/>
          <a:p>
            <a:pPr indent="-514350" lvl="0" marL="514350" rtl="0" algn="l">
              <a:spcBef>
                <a:spcPts val="0"/>
              </a:spcBef>
              <a:spcAft>
                <a:spcPts val="0"/>
              </a:spcAft>
              <a:buClr>
                <a:schemeClr val="dk1"/>
              </a:buClr>
              <a:buSzPts val="3200"/>
              <a:buFont typeface="Calibri"/>
              <a:buAutoNum type="arabicPeriod"/>
            </a:pPr>
            <a:r>
              <a:rPr lang="en-US"/>
              <a:t>Convert image to YCrCb</a:t>
            </a:r>
            <a:endParaRPr/>
          </a:p>
          <a:p>
            <a:pPr indent="-514350" lvl="0" marL="514350" rtl="0" algn="l">
              <a:spcBef>
                <a:spcPts val="640"/>
              </a:spcBef>
              <a:spcAft>
                <a:spcPts val="0"/>
              </a:spcAft>
              <a:buClr>
                <a:schemeClr val="dk1"/>
              </a:buClr>
              <a:buSzPts val="3200"/>
              <a:buFont typeface="Calibri"/>
              <a:buAutoNum type="arabicPeriod"/>
            </a:pPr>
            <a:r>
              <a:rPr lang="en-US"/>
              <a:t>Subsample color by factor of 2</a:t>
            </a:r>
            <a:endParaRPr/>
          </a:p>
          <a:p>
            <a:pPr indent="-514350" lvl="1" marL="914400" rtl="0" algn="l">
              <a:spcBef>
                <a:spcPts val="560"/>
              </a:spcBef>
              <a:spcAft>
                <a:spcPts val="0"/>
              </a:spcAft>
              <a:buClr>
                <a:schemeClr val="dk1"/>
              </a:buClr>
              <a:buSzPts val="2800"/>
              <a:buChar char="–"/>
            </a:pPr>
            <a:r>
              <a:rPr lang="en-US"/>
              <a:t>People have bad resolution for color</a:t>
            </a:r>
            <a:endParaRPr/>
          </a:p>
          <a:p>
            <a:pPr indent="-514350" lvl="0" marL="514350" rtl="0" algn="l">
              <a:spcBef>
                <a:spcPts val="640"/>
              </a:spcBef>
              <a:spcAft>
                <a:spcPts val="0"/>
              </a:spcAft>
              <a:buClr>
                <a:schemeClr val="dk1"/>
              </a:buClr>
              <a:buSzPts val="3200"/>
              <a:buFont typeface="Calibri"/>
              <a:buAutoNum type="arabicPeriod"/>
            </a:pPr>
            <a:r>
              <a:rPr lang="en-US"/>
              <a:t>Split into blocks (8x8, typically), subtract 128</a:t>
            </a:r>
            <a:endParaRPr/>
          </a:p>
          <a:p>
            <a:pPr indent="-514350" lvl="0" marL="514350" rtl="0" algn="l">
              <a:spcBef>
                <a:spcPts val="640"/>
              </a:spcBef>
              <a:spcAft>
                <a:spcPts val="0"/>
              </a:spcAft>
              <a:buClr>
                <a:schemeClr val="dk1"/>
              </a:buClr>
              <a:buSzPts val="3200"/>
              <a:buFont typeface="Calibri"/>
              <a:buAutoNum type="arabicPeriod"/>
            </a:pPr>
            <a:r>
              <a:rPr lang="en-US"/>
              <a:t>For each block</a:t>
            </a:r>
            <a:endParaRPr/>
          </a:p>
          <a:p>
            <a:pPr indent="-514350" lvl="1" marL="914400" rtl="0" algn="l">
              <a:spcBef>
                <a:spcPts val="560"/>
              </a:spcBef>
              <a:spcAft>
                <a:spcPts val="0"/>
              </a:spcAft>
              <a:buClr>
                <a:schemeClr val="dk1"/>
              </a:buClr>
              <a:buSzPts val="2800"/>
              <a:buFont typeface="Calibri"/>
              <a:buAutoNum type="alphaLcPeriod"/>
            </a:pPr>
            <a:r>
              <a:rPr lang="en-US"/>
              <a:t>Compute DCT coefficients</a:t>
            </a:r>
            <a:endParaRPr/>
          </a:p>
          <a:p>
            <a:pPr indent="-514350" lvl="1" marL="914400" rtl="0" algn="l">
              <a:spcBef>
                <a:spcPts val="560"/>
              </a:spcBef>
              <a:spcAft>
                <a:spcPts val="0"/>
              </a:spcAft>
              <a:buClr>
                <a:schemeClr val="dk1"/>
              </a:buClr>
              <a:buSzPts val="2800"/>
              <a:buFont typeface="Calibri"/>
              <a:buAutoNum type="alphaLcPeriod"/>
            </a:pPr>
            <a:r>
              <a:rPr lang="en-US"/>
              <a:t>Coarsely quantize</a:t>
            </a:r>
            <a:endParaRPr/>
          </a:p>
          <a:p>
            <a:pPr indent="-514350" lvl="2" marL="1314450" rtl="0" algn="l">
              <a:spcBef>
                <a:spcPts val="480"/>
              </a:spcBef>
              <a:spcAft>
                <a:spcPts val="0"/>
              </a:spcAft>
              <a:buClr>
                <a:schemeClr val="dk1"/>
              </a:buClr>
              <a:buSzPts val="2400"/>
              <a:buChar char="•"/>
            </a:pPr>
            <a:r>
              <a:rPr lang="en-US"/>
              <a:t>Many high frequency components will become zero</a:t>
            </a:r>
            <a:endParaRPr/>
          </a:p>
          <a:p>
            <a:pPr indent="-514350" lvl="1" marL="914400" rtl="0" algn="l">
              <a:spcBef>
                <a:spcPts val="560"/>
              </a:spcBef>
              <a:spcAft>
                <a:spcPts val="0"/>
              </a:spcAft>
              <a:buClr>
                <a:schemeClr val="dk1"/>
              </a:buClr>
              <a:buSzPts val="2800"/>
              <a:buFont typeface="Calibri"/>
              <a:buAutoNum type="alphaLcPeriod"/>
            </a:pPr>
            <a:r>
              <a:rPr lang="en-US"/>
              <a:t>Encode (with run length encoding and then Huffman coding for leftovers)</a:t>
            </a:r>
            <a:endParaRPr/>
          </a:p>
          <a:p>
            <a:pPr indent="-311150" lvl="0" marL="514350" rtl="0" algn="l">
              <a:spcBef>
                <a:spcPts val="640"/>
              </a:spcBef>
              <a:spcAft>
                <a:spcPts val="0"/>
              </a:spcAft>
              <a:buClr>
                <a:schemeClr val="dk1"/>
              </a:buClr>
              <a:buSzPts val="3200"/>
              <a:buFont typeface="Calibri"/>
              <a:buNone/>
            </a:pPr>
            <a:r>
              <a:t/>
            </a:r>
            <a:endParaRPr/>
          </a:p>
        </p:txBody>
      </p:sp>
      <p:sp>
        <p:nvSpPr>
          <p:cNvPr id="1835" name="Google Shape;1835;p135"/>
          <p:cNvSpPr txBox="1"/>
          <p:nvPr/>
        </p:nvSpPr>
        <p:spPr>
          <a:xfrm>
            <a:off x="5510213" y="6211888"/>
            <a:ext cx="3633787" cy="64611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Arial"/>
                <a:ea typeface="Arial"/>
                <a:cs typeface="Arial"/>
                <a:sym typeface="Arial"/>
                <a:hlinkClick r:id="rId3">
                  <a:extLst>
                    <a:ext uri="{A12FA001-AC4F-418D-AE19-62706E023703}">
                      <ahyp:hlinkClr val="tx"/>
                    </a:ext>
                  </a:extLst>
                </a:hlinkClick>
              </a:rPr>
              <a:t>http://en.wikipedia.org/wiki/YCbCr</a:t>
            </a:r>
            <a:endParaRPr b="0" i="0" sz="18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800"/>
              <a:buFont typeface="Arial"/>
              <a:buNone/>
            </a:pPr>
            <a:r>
              <a:rPr b="0" i="0" lang="en-US" sz="1800" u="sng" cap="none" strike="noStrike">
                <a:solidFill>
                  <a:srgbClr val="000000"/>
                </a:solidFill>
                <a:latin typeface="Arial"/>
                <a:ea typeface="Arial"/>
                <a:cs typeface="Arial"/>
                <a:sym typeface="Arial"/>
                <a:hlinkClick r:id="rId4">
                  <a:extLst>
                    <a:ext uri="{A12FA001-AC4F-418D-AE19-62706E023703}">
                      <ahyp:hlinkClr val="tx"/>
                    </a:ext>
                  </a:extLst>
                </a:hlinkClick>
              </a:rPr>
              <a:t>http://en.wikipedia.org/wiki/JPEG</a:t>
            </a:r>
            <a:endParaRPr b="0" i="0" sz="1800" u="none" cap="none" strike="noStrike">
              <a:solidFill>
                <a:srgbClr val="000000"/>
              </a:solidFill>
              <a:latin typeface="Arial"/>
              <a:ea typeface="Arial"/>
              <a:cs typeface="Arial"/>
              <a:sym typeface="Arial"/>
            </a:endParaRPr>
          </a:p>
        </p:txBody>
      </p:sp>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1839" name="Shape 1839"/>
        <p:cNvGrpSpPr/>
        <p:nvPr/>
      </p:nvGrpSpPr>
      <p:grpSpPr>
        <a:xfrm>
          <a:off x="0" y="0"/>
          <a:ext cx="0" cy="0"/>
          <a:chOff x="0" y="0"/>
          <a:chExt cx="0" cy="0"/>
        </a:xfrm>
      </p:grpSpPr>
      <p:sp>
        <p:nvSpPr>
          <p:cNvPr id="1840" name="Google Shape;1840;p136"/>
          <p:cNvSpPr txBox="1"/>
          <p:nvPr>
            <p:ph type="title"/>
          </p:nvPr>
        </p:nvSpPr>
        <p:spPr>
          <a:xfrm>
            <a:off x="228600" y="76200"/>
            <a:ext cx="8229600" cy="9144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sz="3200"/>
              <a:t>JPEG compression comparison</a:t>
            </a:r>
            <a:endParaRPr/>
          </a:p>
        </p:txBody>
      </p:sp>
      <p:pic>
        <p:nvPicPr>
          <p:cNvPr id="1841" name="Google Shape;1841;p136"/>
          <p:cNvPicPr preferRelativeResize="0"/>
          <p:nvPr/>
        </p:nvPicPr>
        <p:blipFill rotWithShape="1">
          <a:blip r:embed="rId3">
            <a:alphaModFix/>
          </a:blip>
          <a:srcRect b="0" l="0" r="0" t="0"/>
          <a:stretch/>
        </p:blipFill>
        <p:spPr>
          <a:xfrm>
            <a:off x="0" y="1192158"/>
            <a:ext cx="4492300" cy="3227442"/>
          </a:xfrm>
          <a:prstGeom prst="rect">
            <a:avLst/>
          </a:prstGeom>
          <a:noFill/>
          <a:ln>
            <a:noFill/>
          </a:ln>
        </p:spPr>
      </p:pic>
      <p:pic>
        <p:nvPicPr>
          <p:cNvPr id="1842" name="Google Shape;1842;p136"/>
          <p:cNvPicPr preferRelativeResize="0"/>
          <p:nvPr/>
        </p:nvPicPr>
        <p:blipFill rotWithShape="1">
          <a:blip r:embed="rId4">
            <a:alphaModFix/>
          </a:blip>
          <a:srcRect b="0" l="0" r="0" t="0"/>
          <a:stretch/>
        </p:blipFill>
        <p:spPr>
          <a:xfrm>
            <a:off x="4651700" y="1192158"/>
            <a:ext cx="4492300" cy="3227442"/>
          </a:xfrm>
          <a:prstGeom prst="rect">
            <a:avLst/>
          </a:prstGeom>
          <a:noFill/>
          <a:ln>
            <a:noFill/>
          </a:ln>
        </p:spPr>
      </p:pic>
      <p:sp>
        <p:nvSpPr>
          <p:cNvPr id="1843" name="Google Shape;1843;p136"/>
          <p:cNvSpPr txBox="1"/>
          <p:nvPr/>
        </p:nvSpPr>
        <p:spPr>
          <a:xfrm>
            <a:off x="1871690" y="822826"/>
            <a:ext cx="748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89 kb</a:t>
            </a:r>
            <a:endParaRPr/>
          </a:p>
        </p:txBody>
      </p:sp>
      <p:sp>
        <p:nvSpPr>
          <p:cNvPr id="1844" name="Google Shape;1844;p136"/>
          <p:cNvSpPr txBox="1"/>
          <p:nvPr/>
        </p:nvSpPr>
        <p:spPr>
          <a:xfrm>
            <a:off x="6523388" y="822826"/>
            <a:ext cx="748923"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rial"/>
              <a:buNone/>
            </a:pPr>
            <a:r>
              <a:rPr b="0" i="0" lang="en-US" sz="1800" u="none" cap="none" strike="noStrike">
                <a:solidFill>
                  <a:srgbClr val="000000"/>
                </a:solidFill>
                <a:latin typeface="Arial"/>
                <a:ea typeface="Arial"/>
                <a:cs typeface="Arial"/>
                <a:sym typeface="Arial"/>
              </a:rPr>
              <a:t>12 kb</a:t>
            </a:r>
            <a:endParaRPr/>
          </a:p>
        </p:txBody>
      </p:sp>
      <p:pic>
        <p:nvPicPr>
          <p:cNvPr id="1845" name="Google Shape;1845;p136"/>
          <p:cNvPicPr preferRelativeResize="0"/>
          <p:nvPr/>
        </p:nvPicPr>
        <p:blipFill rotWithShape="1">
          <a:blip r:embed="rId3">
            <a:alphaModFix/>
          </a:blip>
          <a:srcRect b="63632" l="19256" r="58218" t="6377"/>
          <a:stretch/>
        </p:blipFill>
        <p:spPr>
          <a:xfrm>
            <a:off x="0" y="4461842"/>
            <a:ext cx="2505075" cy="2396159"/>
          </a:xfrm>
          <a:prstGeom prst="rect">
            <a:avLst/>
          </a:prstGeom>
          <a:noFill/>
          <a:ln>
            <a:noFill/>
          </a:ln>
        </p:spPr>
      </p:pic>
      <p:pic>
        <p:nvPicPr>
          <p:cNvPr id="1846" name="Google Shape;1846;p136"/>
          <p:cNvPicPr preferRelativeResize="0"/>
          <p:nvPr/>
        </p:nvPicPr>
        <p:blipFill rotWithShape="1">
          <a:blip r:embed="rId4">
            <a:alphaModFix/>
          </a:blip>
          <a:srcRect b="63192" l="19081" r="58348" t="6816"/>
          <a:stretch/>
        </p:blipFill>
        <p:spPr>
          <a:xfrm>
            <a:off x="6633923" y="4461841"/>
            <a:ext cx="2510077" cy="2396159"/>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1_Lecture1 - Introduction - CP Fall 2010">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Lecture1 - Introduction - CP Fall 2010">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3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xmlns:r="http://schemas.openxmlformats.org/officeDocument/2006/relationships" name="1_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2010-08-30T03:58:01Z</dcterms:created>
  <dc:creator>Derek Hoiem</dc:creator>
</cp:coreProperties>
</file>