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55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</p:sldIdLst>
  <p:sldSz cy="6858000" cx="12192000"/>
  <p:notesSz cx="7315200" cy="9601200"/>
  <p:embeddedFontLst>
    <p:embeddedFont>
      <p:font typeface="Noto Sans Symbols"/>
      <p:regular r:id="rId39"/>
      <p:bold r:id="rId40"/>
    </p:embeddedFont>
    <p:embeddedFont>
      <p:font typeface="Gill Sans"/>
      <p:regular r:id="rId41"/>
      <p:bold r:id="rId4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43" roundtripDataSignature="AMtx7mhu8sYcMrWKEi5h0KaZJPSbEkmfW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NotoSansSymbols-bold.fntdata"/><Relationship Id="rId20" Type="http://schemas.openxmlformats.org/officeDocument/2006/relationships/slide" Target="slides/slide15.xml"/><Relationship Id="rId42" Type="http://schemas.openxmlformats.org/officeDocument/2006/relationships/font" Target="fonts/GillSans-bold.fntdata"/><Relationship Id="rId41" Type="http://schemas.openxmlformats.org/officeDocument/2006/relationships/font" Target="fonts/GillSans-regular.fnt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43" Type="http://customschemas.google.com/relationships/presentationmetadata" Target="metadata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font" Target="fonts/NotoSansSymbols-regular.fntdata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0" y="812520"/>
            <a:ext cx="0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" name="Google Shape;5;n"/>
          <p:cNvSpPr txBox="1"/>
          <p:nvPr>
            <p:ph idx="3"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6" name="Google Shape;6;n"/>
          <p:cNvSpPr txBox="1"/>
          <p:nvPr>
            <p:ph idx="10"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:notes"/>
          <p:cNvSpPr/>
          <p:nvPr>
            <p:ph idx="2" type="sldImg"/>
          </p:nvPr>
        </p:nvSpPr>
        <p:spPr>
          <a:xfrm>
            <a:off x="112680" y="895320"/>
            <a:ext cx="7089480" cy="39891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5" name="Google Shape;195;p1:notes"/>
          <p:cNvSpPr txBox="1"/>
          <p:nvPr>
            <p:ph idx="1" type="body"/>
          </p:nvPr>
        </p:nvSpPr>
        <p:spPr>
          <a:xfrm>
            <a:off x="112320" y="5178960"/>
            <a:ext cx="7090200" cy="3221640"/>
          </a:xfrm>
          <a:prstGeom prst="rect">
            <a:avLst/>
          </a:prstGeom>
          <a:noFill/>
          <a:ln>
            <a:noFill/>
          </a:ln>
        </p:spPr>
        <p:txBody>
          <a:bodyPr anchorCtr="0" anchor="t" bIns="48225" lIns="96825" spcFirstLastPara="1" rIns="96825" wrap="square" tIns="482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lang="en-U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Sampling refers to turning a continuous signal into a discrete signal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1:notes"/>
          <p:cNvSpPr txBox="1"/>
          <p:nvPr>
            <p:ph idx="12" type="sldNum"/>
          </p:nvPr>
        </p:nvSpPr>
        <p:spPr>
          <a:xfrm>
            <a:off x="4143600" y="9119520"/>
            <a:ext cx="3169440" cy="481320"/>
          </a:xfrm>
          <a:prstGeom prst="rect">
            <a:avLst/>
          </a:prstGeom>
          <a:noFill/>
          <a:ln>
            <a:noFill/>
          </a:ln>
        </p:spPr>
        <p:txBody>
          <a:bodyPr anchorCtr="0" anchor="b" bIns="48225" lIns="96825" spcFirstLastPara="1" rIns="96825" wrap="square" tIns="482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Times New Roman"/>
              <a:buNone/>
            </a:pPr>
            <a:fld id="{00000000-1234-1234-1234-123412341234}" type="slidenum">
              <a:rPr b="0" i="0" lang="en-US" sz="13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3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:notes"/>
          <p:cNvSpPr/>
          <p:nvPr>
            <p:ph idx="2" type="sldImg"/>
          </p:nvPr>
        </p:nvSpPr>
        <p:spPr>
          <a:xfrm>
            <a:off x="112680" y="895320"/>
            <a:ext cx="7089480" cy="39891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2" name="Google Shape;202;p2:notes"/>
          <p:cNvSpPr txBox="1"/>
          <p:nvPr>
            <p:ph idx="1" type="body"/>
          </p:nvPr>
        </p:nvSpPr>
        <p:spPr>
          <a:xfrm>
            <a:off x="112320" y="5178960"/>
            <a:ext cx="7090200" cy="3221640"/>
          </a:xfrm>
          <a:prstGeom prst="rect">
            <a:avLst/>
          </a:prstGeom>
          <a:noFill/>
          <a:ln>
            <a:noFill/>
          </a:ln>
        </p:spPr>
        <p:txBody>
          <a:bodyPr anchorCtr="0" anchor="t" bIns="48225" lIns="96825" spcFirstLastPara="1" rIns="96825" wrap="square" tIns="482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lang="en-U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Reminder: 3R’s of computer vision are Reconstruction, Recognition, and (Re-)organization.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2:notes"/>
          <p:cNvSpPr txBox="1"/>
          <p:nvPr>
            <p:ph idx="12" type="sldNum"/>
          </p:nvPr>
        </p:nvSpPr>
        <p:spPr>
          <a:xfrm>
            <a:off x="4143600" y="9119520"/>
            <a:ext cx="3169440" cy="481320"/>
          </a:xfrm>
          <a:prstGeom prst="rect">
            <a:avLst/>
          </a:prstGeom>
          <a:noFill/>
          <a:ln>
            <a:noFill/>
          </a:ln>
        </p:spPr>
        <p:txBody>
          <a:bodyPr anchorCtr="0" anchor="b" bIns="48225" lIns="96825" spcFirstLastPara="1" rIns="96825" wrap="square" tIns="482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Times New Roman"/>
              <a:buNone/>
            </a:pPr>
            <a:fld id="{00000000-1234-1234-1234-123412341234}" type="slidenum">
              <a:rPr b="0" i="0" lang="en-US" sz="13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3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:notes"/>
          <p:cNvSpPr/>
          <p:nvPr>
            <p:ph idx="2" type="sldImg"/>
          </p:nvPr>
        </p:nvSpPr>
        <p:spPr>
          <a:xfrm>
            <a:off x="112680" y="895320"/>
            <a:ext cx="7089480" cy="39891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8" name="Google Shape;208;p3:notes"/>
          <p:cNvSpPr txBox="1"/>
          <p:nvPr>
            <p:ph idx="1" type="body"/>
          </p:nvPr>
        </p:nvSpPr>
        <p:spPr>
          <a:xfrm>
            <a:off x="112320" y="5178960"/>
            <a:ext cx="7090200" cy="3221640"/>
          </a:xfrm>
          <a:prstGeom prst="rect">
            <a:avLst/>
          </a:prstGeom>
          <a:noFill/>
          <a:ln>
            <a:noFill/>
          </a:ln>
        </p:spPr>
        <p:txBody>
          <a:bodyPr anchorCtr="0" anchor="t" bIns="48225" lIns="96825" spcFirstLastPara="1" rIns="96825" wrap="square" tIns="482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lang="en-U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Downsampling is useful when we need to reduce storage space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3:notes"/>
          <p:cNvSpPr txBox="1"/>
          <p:nvPr>
            <p:ph idx="12" type="sldNum"/>
          </p:nvPr>
        </p:nvSpPr>
        <p:spPr>
          <a:xfrm>
            <a:off x="4143600" y="9119520"/>
            <a:ext cx="3169440" cy="481320"/>
          </a:xfrm>
          <a:prstGeom prst="rect">
            <a:avLst/>
          </a:prstGeom>
          <a:noFill/>
          <a:ln>
            <a:noFill/>
          </a:ln>
        </p:spPr>
        <p:txBody>
          <a:bodyPr anchorCtr="0" anchor="b" bIns="48225" lIns="96825" spcFirstLastPara="1" rIns="96825" wrap="square" tIns="482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Times New Roman"/>
              <a:buNone/>
            </a:pPr>
            <a:fld id="{00000000-1234-1234-1234-123412341234}" type="slidenum">
              <a:rPr b="0" lang="en-US" sz="130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1300" u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4:notes"/>
          <p:cNvSpPr/>
          <p:nvPr>
            <p:ph idx="2" type="sldImg"/>
          </p:nvPr>
        </p:nvSpPr>
        <p:spPr>
          <a:xfrm>
            <a:off x="112680" y="895320"/>
            <a:ext cx="7089480" cy="39891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8" name="Google Shape;218;p4:notes"/>
          <p:cNvSpPr txBox="1"/>
          <p:nvPr>
            <p:ph idx="1" type="body"/>
          </p:nvPr>
        </p:nvSpPr>
        <p:spPr>
          <a:xfrm>
            <a:off x="112320" y="5178960"/>
            <a:ext cx="7090200" cy="3221640"/>
          </a:xfrm>
          <a:prstGeom prst="rect">
            <a:avLst/>
          </a:prstGeom>
          <a:noFill/>
          <a:ln>
            <a:noFill/>
          </a:ln>
        </p:spPr>
        <p:txBody>
          <a:bodyPr anchorCtr="0" anchor="t" bIns="48225" lIns="96825" spcFirstLastPara="1" rIns="96825" wrap="square" tIns="482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lang="en-U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higher the subsampling factor, the more pixels are skipped, resulting in smaller images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4:notes"/>
          <p:cNvSpPr txBox="1"/>
          <p:nvPr>
            <p:ph idx="12" type="sldNum"/>
          </p:nvPr>
        </p:nvSpPr>
        <p:spPr>
          <a:xfrm>
            <a:off x="4143600" y="9119520"/>
            <a:ext cx="3169440" cy="481320"/>
          </a:xfrm>
          <a:prstGeom prst="rect">
            <a:avLst/>
          </a:prstGeom>
          <a:noFill/>
          <a:ln>
            <a:noFill/>
          </a:ln>
        </p:spPr>
        <p:txBody>
          <a:bodyPr anchorCtr="0" anchor="b" bIns="48225" lIns="96825" spcFirstLastPara="1" rIns="96825" wrap="square" tIns="482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Times New Roman"/>
              <a:buNone/>
            </a:pPr>
            <a:fld id="{00000000-1234-1234-1234-123412341234}" type="slidenum">
              <a:rPr b="0" lang="en-US" sz="130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1300" u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5:notes"/>
          <p:cNvSpPr/>
          <p:nvPr>
            <p:ph idx="2" type="sldImg"/>
          </p:nvPr>
        </p:nvSpPr>
        <p:spPr>
          <a:xfrm>
            <a:off x="112680" y="895320"/>
            <a:ext cx="7089480" cy="39891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7" name="Google Shape;227;p5:notes"/>
          <p:cNvSpPr txBox="1"/>
          <p:nvPr>
            <p:ph idx="1" type="body"/>
          </p:nvPr>
        </p:nvSpPr>
        <p:spPr>
          <a:xfrm>
            <a:off x="112320" y="5178960"/>
            <a:ext cx="7090200" cy="3221640"/>
          </a:xfrm>
          <a:prstGeom prst="rect">
            <a:avLst/>
          </a:prstGeom>
          <a:noFill/>
          <a:ln>
            <a:noFill/>
          </a:ln>
        </p:spPr>
        <p:txBody>
          <a:bodyPr anchorCtr="0" anchor="t" bIns="48225" lIns="96825" spcFirstLastPara="1" rIns="96825" wrap="square" tIns="482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lang="en-U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higher the subsampling factor, the more pixels are skipped, resulting in smaller images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5:notes"/>
          <p:cNvSpPr txBox="1"/>
          <p:nvPr>
            <p:ph idx="12" type="sldNum"/>
          </p:nvPr>
        </p:nvSpPr>
        <p:spPr>
          <a:xfrm>
            <a:off x="4143600" y="9119520"/>
            <a:ext cx="3169440" cy="481320"/>
          </a:xfrm>
          <a:prstGeom prst="rect">
            <a:avLst/>
          </a:prstGeom>
          <a:noFill/>
          <a:ln>
            <a:noFill/>
          </a:ln>
        </p:spPr>
        <p:txBody>
          <a:bodyPr anchorCtr="0" anchor="b" bIns="48225" lIns="96825" spcFirstLastPara="1" rIns="96825" wrap="square" tIns="482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Times New Roman"/>
              <a:buNone/>
            </a:pPr>
            <a:fld id="{00000000-1234-1234-1234-123412341234}" type="slidenum">
              <a:rPr b="0" lang="en-US" sz="130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1300" u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6:notes"/>
          <p:cNvSpPr/>
          <p:nvPr>
            <p:ph idx="2" type="sldImg"/>
          </p:nvPr>
        </p:nvSpPr>
        <p:spPr>
          <a:xfrm>
            <a:off x="112680" y="895320"/>
            <a:ext cx="7089480" cy="39891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69" name="Google Shape;369;p6:notes"/>
          <p:cNvSpPr txBox="1"/>
          <p:nvPr>
            <p:ph idx="1" type="body"/>
          </p:nvPr>
        </p:nvSpPr>
        <p:spPr>
          <a:xfrm>
            <a:off x="112320" y="5178960"/>
            <a:ext cx="7090200" cy="3221640"/>
          </a:xfrm>
          <a:prstGeom prst="rect">
            <a:avLst/>
          </a:prstGeom>
          <a:noFill/>
          <a:ln>
            <a:noFill/>
          </a:ln>
        </p:spPr>
        <p:txBody>
          <a:bodyPr anchorCtr="0" anchor="t" bIns="48225" lIns="96825" spcFirstLastPara="1" rIns="96825" wrap="square" tIns="482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lang="en-U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Downsampling repeatedly results in an ‘image pyramid’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0" name="Google Shape;370;p6:notes"/>
          <p:cNvSpPr txBox="1"/>
          <p:nvPr>
            <p:ph idx="12" type="sldNum"/>
          </p:nvPr>
        </p:nvSpPr>
        <p:spPr>
          <a:xfrm>
            <a:off x="4143600" y="9119520"/>
            <a:ext cx="3169440" cy="481320"/>
          </a:xfrm>
          <a:prstGeom prst="rect">
            <a:avLst/>
          </a:prstGeom>
          <a:noFill/>
          <a:ln>
            <a:noFill/>
          </a:ln>
        </p:spPr>
        <p:txBody>
          <a:bodyPr anchorCtr="0" anchor="b" bIns="48225" lIns="96825" spcFirstLastPara="1" rIns="96825" wrap="square" tIns="482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Times New Roman"/>
              <a:buNone/>
            </a:pPr>
            <a:fld id="{00000000-1234-1234-1234-123412341234}" type="slidenum">
              <a:rPr b="0" lang="en-US" sz="130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1300" u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7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7:notes"/>
          <p:cNvSpPr/>
          <p:nvPr>
            <p:ph idx="2" type="sldImg"/>
          </p:nvPr>
        </p:nvSpPr>
        <p:spPr>
          <a:xfrm>
            <a:off x="0" y="812520"/>
            <a:ext cx="0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8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8:notes"/>
          <p:cNvSpPr/>
          <p:nvPr>
            <p:ph idx="2" type="sldImg"/>
          </p:nvPr>
        </p:nvSpPr>
        <p:spPr>
          <a:xfrm>
            <a:off x="0" y="812520"/>
            <a:ext cx="0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9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9:notes"/>
          <p:cNvSpPr/>
          <p:nvPr>
            <p:ph idx="2" type="sldImg"/>
          </p:nvPr>
        </p:nvSpPr>
        <p:spPr>
          <a:xfrm>
            <a:off x="0" y="812520"/>
            <a:ext cx="0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10:notes"/>
          <p:cNvSpPr/>
          <p:nvPr>
            <p:ph idx="2" type="sldImg"/>
          </p:nvPr>
        </p:nvSpPr>
        <p:spPr>
          <a:xfrm>
            <a:off x="112680" y="895320"/>
            <a:ext cx="7089480" cy="39891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09" name="Google Shape;409;p10:notes"/>
          <p:cNvSpPr txBox="1"/>
          <p:nvPr>
            <p:ph idx="1" type="body"/>
          </p:nvPr>
        </p:nvSpPr>
        <p:spPr>
          <a:xfrm>
            <a:off x="112320" y="5178960"/>
            <a:ext cx="7090200" cy="3221640"/>
          </a:xfrm>
          <a:prstGeom prst="rect">
            <a:avLst/>
          </a:prstGeom>
          <a:noFill/>
          <a:ln>
            <a:noFill/>
          </a:ln>
        </p:spPr>
        <p:txBody>
          <a:bodyPr anchorCtr="0" anchor="t" bIns="48225" lIns="96825" spcFirstLastPara="1" rIns="96825" wrap="square" tIns="482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lang="en-U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Issue with naïve downsampling: we start to see artifacts (e.g. white pixels not present in original image, jagged edges)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0" name="Google Shape;410;p10:notes"/>
          <p:cNvSpPr txBox="1"/>
          <p:nvPr>
            <p:ph idx="12" type="sldNum"/>
          </p:nvPr>
        </p:nvSpPr>
        <p:spPr>
          <a:xfrm>
            <a:off x="4143600" y="9119520"/>
            <a:ext cx="3169440" cy="481320"/>
          </a:xfrm>
          <a:prstGeom prst="rect">
            <a:avLst/>
          </a:prstGeom>
          <a:noFill/>
          <a:ln>
            <a:noFill/>
          </a:ln>
        </p:spPr>
        <p:txBody>
          <a:bodyPr anchorCtr="0" anchor="b" bIns="48225" lIns="96825" spcFirstLastPara="1" rIns="96825" wrap="square" tIns="482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Times New Roman"/>
              <a:buNone/>
            </a:pPr>
            <a:fld id="{00000000-1234-1234-1234-123412341234}" type="slidenum">
              <a:rPr b="0" lang="en-US" sz="130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1300" u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11:notes"/>
          <p:cNvSpPr txBox="1"/>
          <p:nvPr>
            <p:ph idx="12" type="sldNum"/>
          </p:nvPr>
        </p:nvSpPr>
        <p:spPr>
          <a:xfrm>
            <a:off x="4143600" y="9119520"/>
            <a:ext cx="3169440" cy="481320"/>
          </a:xfrm>
          <a:prstGeom prst="rect">
            <a:avLst/>
          </a:prstGeom>
          <a:noFill/>
          <a:ln>
            <a:noFill/>
          </a:ln>
        </p:spPr>
        <p:txBody>
          <a:bodyPr anchorCtr="0" anchor="b" bIns="48225" lIns="96825" spcFirstLastPara="1" rIns="96825" wrap="square" tIns="482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lang="en-US" sz="120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sz="1200" u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23" name="Google Shape;423;p11:notes"/>
          <p:cNvSpPr/>
          <p:nvPr>
            <p:ph idx="2" type="sldImg"/>
          </p:nvPr>
        </p:nvSpPr>
        <p:spPr>
          <a:xfrm>
            <a:off x="382680" y="685800"/>
            <a:ext cx="6094080" cy="342864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24" name="Google Shape;424;p11:notes"/>
          <p:cNvSpPr txBox="1"/>
          <p:nvPr>
            <p:ph idx="1" type="body"/>
          </p:nvPr>
        </p:nvSpPr>
        <p:spPr>
          <a:xfrm>
            <a:off x="914400" y="4343400"/>
            <a:ext cx="5028840" cy="4114440"/>
          </a:xfrm>
          <a:prstGeom prst="rect">
            <a:avLst/>
          </a:prstGeom>
          <a:noFill/>
          <a:ln>
            <a:noFill/>
          </a:ln>
        </p:spPr>
        <p:txBody>
          <a:bodyPr anchorCtr="0" anchor="t" bIns="48225" lIns="96825" spcFirstLastPara="1" rIns="96825" wrap="square" tIns="482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lang="en-U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Aliasing occurs when we sample a signal at a frequency that is too low such that we can’t properly reconstruct the original signal (more in a few slides). 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lang="en-U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If we reconstructed the signal using just the sampled points (black dots above), we’d get a completely different-looking reconstruction than the original signal (see next slide).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lang="en-U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Intuitively, we don’t have enough information about the signal because we sampled it too infrequently.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12:notes"/>
          <p:cNvSpPr txBox="1"/>
          <p:nvPr>
            <p:ph idx="12" type="sldNum"/>
          </p:nvPr>
        </p:nvSpPr>
        <p:spPr>
          <a:xfrm>
            <a:off x="4143600" y="9119520"/>
            <a:ext cx="3169440" cy="481320"/>
          </a:xfrm>
          <a:prstGeom prst="rect">
            <a:avLst/>
          </a:prstGeom>
          <a:noFill/>
          <a:ln>
            <a:noFill/>
          </a:ln>
        </p:spPr>
        <p:txBody>
          <a:bodyPr anchorCtr="0" anchor="b" bIns="48225" lIns="96825" spcFirstLastPara="1" rIns="96825" wrap="square" tIns="482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lang="en-US" sz="120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sz="1200" u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31" name="Google Shape;431;p12:notes"/>
          <p:cNvSpPr/>
          <p:nvPr>
            <p:ph idx="2" type="sldImg"/>
          </p:nvPr>
        </p:nvSpPr>
        <p:spPr>
          <a:xfrm>
            <a:off x="382680" y="685800"/>
            <a:ext cx="6094080" cy="342864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32" name="Google Shape;432;p12:notes"/>
          <p:cNvSpPr txBox="1"/>
          <p:nvPr>
            <p:ph idx="1" type="body"/>
          </p:nvPr>
        </p:nvSpPr>
        <p:spPr>
          <a:xfrm>
            <a:off x="914400" y="4343400"/>
            <a:ext cx="5028840" cy="4114440"/>
          </a:xfrm>
          <a:prstGeom prst="rect">
            <a:avLst/>
          </a:prstGeom>
          <a:noFill/>
          <a:ln>
            <a:noFill/>
          </a:ln>
        </p:spPr>
        <p:txBody>
          <a:bodyPr anchorCtr="0" anchor="t" bIns="48225" lIns="96825" spcFirstLastPara="1" rIns="96825" wrap="square" tIns="482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13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p13:notes"/>
          <p:cNvSpPr/>
          <p:nvPr>
            <p:ph idx="2" type="sldImg"/>
          </p:nvPr>
        </p:nvSpPr>
        <p:spPr>
          <a:xfrm>
            <a:off x="0" y="812520"/>
            <a:ext cx="0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14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8" name="Google Shape;448;p14:notes"/>
          <p:cNvSpPr/>
          <p:nvPr>
            <p:ph idx="2" type="sldImg"/>
          </p:nvPr>
        </p:nvSpPr>
        <p:spPr>
          <a:xfrm>
            <a:off x="0" y="812520"/>
            <a:ext cx="0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15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0" name="Google Shape;460;p15:notes"/>
          <p:cNvSpPr/>
          <p:nvPr>
            <p:ph idx="2" type="sldImg"/>
          </p:nvPr>
        </p:nvSpPr>
        <p:spPr>
          <a:xfrm>
            <a:off x="0" y="812520"/>
            <a:ext cx="0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16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6" name="Google Shape;476;p16:notes"/>
          <p:cNvSpPr/>
          <p:nvPr>
            <p:ph idx="2" type="sldImg"/>
          </p:nvPr>
        </p:nvSpPr>
        <p:spPr>
          <a:xfrm>
            <a:off x="0" y="812520"/>
            <a:ext cx="0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17:notes"/>
          <p:cNvSpPr txBox="1"/>
          <p:nvPr>
            <p:ph idx="1" type="body"/>
          </p:nvPr>
        </p:nvSpPr>
        <p:spPr>
          <a:xfrm>
            <a:off x="112320" y="5178960"/>
            <a:ext cx="7090200" cy="3221640"/>
          </a:xfrm>
          <a:prstGeom prst="rect">
            <a:avLst/>
          </a:prstGeom>
          <a:noFill/>
          <a:ln>
            <a:noFill/>
          </a:ln>
        </p:spPr>
        <p:txBody>
          <a:bodyPr anchorCtr="0" anchor="t" bIns="48225" lIns="96825" spcFirstLastPara="1" rIns="96825" wrap="square" tIns="482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lang="en-U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https://www.youtube.com/watch?v=Y1yHMy0-4TM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lang="en-U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https://www.youtube.com/watch?v=jQDjJRYmeWg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3" name="Google Shape;493;p17:notes"/>
          <p:cNvSpPr/>
          <p:nvPr>
            <p:ph idx="2" type="sldImg"/>
          </p:nvPr>
        </p:nvSpPr>
        <p:spPr>
          <a:xfrm>
            <a:off x="0" y="812520"/>
            <a:ext cx="0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18:notes"/>
          <p:cNvSpPr txBox="1"/>
          <p:nvPr>
            <p:ph idx="1" type="body"/>
          </p:nvPr>
        </p:nvSpPr>
        <p:spPr>
          <a:xfrm>
            <a:off x="112320" y="5178960"/>
            <a:ext cx="7090200" cy="3221640"/>
          </a:xfrm>
          <a:prstGeom prst="rect">
            <a:avLst/>
          </a:prstGeom>
          <a:noFill/>
          <a:ln>
            <a:noFill/>
          </a:ln>
        </p:spPr>
        <p:txBody>
          <a:bodyPr anchorCtr="0" anchor="t" bIns="48225" lIns="96825" spcFirstLastPara="1" rIns="96825" wrap="square" tIns="482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lang="en-U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https://www.youtube.com/watch?v=Y1yHMy0-4TM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lang="en-U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https://www.youtube.com/watch?v=jQDjJRYmeWg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0" name="Google Shape;500;p18:notes"/>
          <p:cNvSpPr/>
          <p:nvPr>
            <p:ph idx="2" type="sldImg"/>
          </p:nvPr>
        </p:nvSpPr>
        <p:spPr>
          <a:xfrm>
            <a:off x="0" y="812520"/>
            <a:ext cx="0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19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8" name="Google Shape;508;p19:notes"/>
          <p:cNvSpPr/>
          <p:nvPr>
            <p:ph idx="2" type="sldImg"/>
          </p:nvPr>
        </p:nvSpPr>
        <p:spPr>
          <a:xfrm>
            <a:off x="0" y="812520"/>
            <a:ext cx="0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20:notes"/>
          <p:cNvSpPr txBox="1"/>
          <p:nvPr>
            <p:ph idx="12" type="sldNum"/>
          </p:nvPr>
        </p:nvSpPr>
        <p:spPr>
          <a:xfrm>
            <a:off x="4143600" y="9119520"/>
            <a:ext cx="3169440" cy="481320"/>
          </a:xfrm>
          <a:prstGeom prst="rect">
            <a:avLst/>
          </a:prstGeom>
          <a:noFill/>
          <a:ln>
            <a:noFill/>
          </a:ln>
        </p:spPr>
        <p:txBody>
          <a:bodyPr anchorCtr="0" anchor="b" bIns="48225" lIns="96825" spcFirstLastPara="1" rIns="96825" wrap="square" tIns="482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lang="en-US" sz="120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sz="1200" u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16" name="Google Shape;516;p20:notes"/>
          <p:cNvSpPr/>
          <p:nvPr>
            <p:ph idx="2" type="sldImg"/>
          </p:nvPr>
        </p:nvSpPr>
        <p:spPr>
          <a:xfrm>
            <a:off x="382680" y="685800"/>
            <a:ext cx="6094080" cy="342864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17" name="Google Shape;517;p20:notes"/>
          <p:cNvSpPr txBox="1"/>
          <p:nvPr>
            <p:ph idx="1" type="body"/>
          </p:nvPr>
        </p:nvSpPr>
        <p:spPr>
          <a:xfrm>
            <a:off x="112320" y="5178960"/>
            <a:ext cx="7090200" cy="3221640"/>
          </a:xfrm>
          <a:prstGeom prst="rect">
            <a:avLst/>
          </a:prstGeom>
          <a:noFill/>
          <a:ln>
            <a:noFill/>
          </a:ln>
        </p:spPr>
        <p:txBody>
          <a:bodyPr anchorCtr="0" anchor="t" bIns="48225" lIns="96825" spcFirstLastPara="1" rIns="96825" wrap="square" tIns="482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lang="en-U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Nyquist-Shannon sampling theorem tells us how frequently we need to sample the continuous signal so that we are guaranteed a perfect reconstruction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21:notes"/>
          <p:cNvSpPr txBox="1"/>
          <p:nvPr>
            <p:ph idx="12" type="sldNum"/>
          </p:nvPr>
        </p:nvSpPr>
        <p:spPr>
          <a:xfrm>
            <a:off x="4143600" y="9119520"/>
            <a:ext cx="3169440" cy="481320"/>
          </a:xfrm>
          <a:prstGeom prst="rect">
            <a:avLst/>
          </a:prstGeom>
          <a:noFill/>
          <a:ln>
            <a:noFill/>
          </a:ln>
        </p:spPr>
        <p:txBody>
          <a:bodyPr anchorCtr="0" anchor="b" bIns="48225" lIns="96825" spcFirstLastPara="1" rIns="96825" wrap="square" tIns="482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lang="en-US" sz="120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sz="1200" u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63" name="Google Shape;563;p21:notes"/>
          <p:cNvSpPr/>
          <p:nvPr>
            <p:ph idx="2" type="sldImg"/>
          </p:nvPr>
        </p:nvSpPr>
        <p:spPr>
          <a:xfrm>
            <a:off x="382680" y="685800"/>
            <a:ext cx="6094080" cy="342864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64" name="Google Shape;564;p21:notes"/>
          <p:cNvSpPr txBox="1"/>
          <p:nvPr>
            <p:ph idx="1" type="body"/>
          </p:nvPr>
        </p:nvSpPr>
        <p:spPr>
          <a:xfrm>
            <a:off x="914400" y="4343400"/>
            <a:ext cx="5028840" cy="4114440"/>
          </a:xfrm>
          <a:prstGeom prst="rect">
            <a:avLst/>
          </a:prstGeom>
          <a:noFill/>
          <a:ln>
            <a:noFill/>
          </a:ln>
        </p:spPr>
        <p:txBody>
          <a:bodyPr anchorCtr="0" anchor="t" bIns="48225" lIns="96825" spcFirstLastPara="1" rIns="96825" wrap="square" tIns="482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22:notes"/>
          <p:cNvSpPr/>
          <p:nvPr>
            <p:ph idx="2" type="sldImg"/>
          </p:nvPr>
        </p:nvSpPr>
        <p:spPr>
          <a:xfrm>
            <a:off x="112680" y="895320"/>
            <a:ext cx="7089480" cy="39891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71" name="Google Shape;571;p22:notes"/>
          <p:cNvSpPr txBox="1"/>
          <p:nvPr>
            <p:ph idx="1" type="body"/>
          </p:nvPr>
        </p:nvSpPr>
        <p:spPr>
          <a:xfrm>
            <a:off x="112320" y="5178960"/>
            <a:ext cx="7090200" cy="3221640"/>
          </a:xfrm>
          <a:prstGeom prst="rect">
            <a:avLst/>
          </a:prstGeom>
          <a:noFill/>
          <a:ln>
            <a:noFill/>
          </a:ln>
        </p:spPr>
        <p:txBody>
          <a:bodyPr anchorCtr="0" anchor="t" bIns="48225" lIns="96825" spcFirstLastPara="1" rIns="96825" wrap="square" tIns="482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2" name="Google Shape;572;p22:notes"/>
          <p:cNvSpPr txBox="1"/>
          <p:nvPr>
            <p:ph idx="12" type="sldNum"/>
          </p:nvPr>
        </p:nvSpPr>
        <p:spPr>
          <a:xfrm>
            <a:off x="4143600" y="9119520"/>
            <a:ext cx="3169440" cy="481320"/>
          </a:xfrm>
          <a:prstGeom prst="rect">
            <a:avLst/>
          </a:prstGeom>
          <a:noFill/>
          <a:ln>
            <a:noFill/>
          </a:ln>
        </p:spPr>
        <p:txBody>
          <a:bodyPr anchorCtr="0" anchor="b" bIns="48225" lIns="96825" spcFirstLastPara="1" rIns="96825" wrap="square" tIns="482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fld id="{00000000-1234-1234-1234-123412341234}" type="slidenum">
              <a:rPr b="0" lang="en-US" sz="130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300" u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23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0" name="Google Shape;580;p23:notes"/>
          <p:cNvSpPr/>
          <p:nvPr>
            <p:ph idx="2" type="sldImg"/>
          </p:nvPr>
        </p:nvSpPr>
        <p:spPr>
          <a:xfrm>
            <a:off x="0" y="812520"/>
            <a:ext cx="0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24:notes"/>
          <p:cNvSpPr/>
          <p:nvPr>
            <p:ph idx="2" type="sldImg"/>
          </p:nvPr>
        </p:nvSpPr>
        <p:spPr>
          <a:xfrm>
            <a:off x="112680" y="895320"/>
            <a:ext cx="7089480" cy="39891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88" name="Google Shape;588;p24:notes"/>
          <p:cNvSpPr txBox="1"/>
          <p:nvPr>
            <p:ph idx="1" type="body"/>
          </p:nvPr>
        </p:nvSpPr>
        <p:spPr>
          <a:xfrm>
            <a:off x="112320" y="5178960"/>
            <a:ext cx="7090200" cy="3221640"/>
          </a:xfrm>
          <a:prstGeom prst="rect">
            <a:avLst/>
          </a:prstGeom>
          <a:noFill/>
          <a:ln>
            <a:noFill/>
          </a:ln>
        </p:spPr>
        <p:txBody>
          <a:bodyPr anchorCtr="0" anchor="t" bIns="48225" lIns="96825" spcFirstLastPara="1" rIns="96825" wrap="square" tIns="482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9" name="Google Shape;589;p24:notes"/>
          <p:cNvSpPr txBox="1"/>
          <p:nvPr>
            <p:ph idx="12" type="sldNum"/>
          </p:nvPr>
        </p:nvSpPr>
        <p:spPr>
          <a:xfrm>
            <a:off x="4143600" y="9119520"/>
            <a:ext cx="3169440" cy="481320"/>
          </a:xfrm>
          <a:prstGeom prst="rect">
            <a:avLst/>
          </a:prstGeom>
          <a:noFill/>
          <a:ln>
            <a:noFill/>
          </a:ln>
        </p:spPr>
        <p:txBody>
          <a:bodyPr anchorCtr="0" anchor="b" bIns="48225" lIns="96825" spcFirstLastPara="1" rIns="96825" wrap="square" tIns="482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Times New Roman"/>
              <a:buNone/>
            </a:pPr>
            <a:fld id="{00000000-1234-1234-1234-123412341234}" type="slidenum">
              <a:rPr b="0" lang="en-US" sz="130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1300" u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26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7" name="Google Shape;597;p26:notes"/>
          <p:cNvSpPr/>
          <p:nvPr>
            <p:ph idx="2" type="sldImg"/>
          </p:nvPr>
        </p:nvSpPr>
        <p:spPr>
          <a:xfrm>
            <a:off x="0" y="812520"/>
            <a:ext cx="0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27:notes"/>
          <p:cNvSpPr/>
          <p:nvPr>
            <p:ph idx="2" type="sldImg"/>
          </p:nvPr>
        </p:nvSpPr>
        <p:spPr>
          <a:xfrm>
            <a:off x="112680" y="895320"/>
            <a:ext cx="7089480" cy="39891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04" name="Google Shape;604;p27:notes"/>
          <p:cNvSpPr txBox="1"/>
          <p:nvPr>
            <p:ph idx="1" type="body"/>
          </p:nvPr>
        </p:nvSpPr>
        <p:spPr>
          <a:xfrm>
            <a:off x="112320" y="5178960"/>
            <a:ext cx="7090200" cy="3221640"/>
          </a:xfrm>
          <a:prstGeom prst="rect">
            <a:avLst/>
          </a:prstGeom>
          <a:noFill/>
          <a:ln>
            <a:noFill/>
          </a:ln>
        </p:spPr>
        <p:txBody>
          <a:bodyPr anchorCtr="0" anchor="t" bIns="48225" lIns="96825" spcFirstLastPara="1" rIns="96825" wrap="square" tIns="482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5" name="Google Shape;605;p27:notes"/>
          <p:cNvSpPr txBox="1"/>
          <p:nvPr>
            <p:ph idx="12" type="sldNum"/>
          </p:nvPr>
        </p:nvSpPr>
        <p:spPr>
          <a:xfrm>
            <a:off x="4143600" y="9119520"/>
            <a:ext cx="3169440" cy="481320"/>
          </a:xfrm>
          <a:prstGeom prst="rect">
            <a:avLst/>
          </a:prstGeom>
          <a:noFill/>
          <a:ln>
            <a:noFill/>
          </a:ln>
        </p:spPr>
        <p:txBody>
          <a:bodyPr anchorCtr="0" anchor="b" bIns="48225" lIns="96825" spcFirstLastPara="1" rIns="96825" wrap="square" tIns="482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lang="en-US" sz="120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sz="1200" u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28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3" name="Google Shape;613;p28:notes"/>
          <p:cNvSpPr/>
          <p:nvPr>
            <p:ph idx="2" type="sldImg"/>
          </p:nvPr>
        </p:nvSpPr>
        <p:spPr>
          <a:xfrm>
            <a:off x="0" y="812520"/>
            <a:ext cx="0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29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9" name="Google Shape;619;p29:notes"/>
          <p:cNvSpPr/>
          <p:nvPr>
            <p:ph idx="2" type="sldImg"/>
          </p:nvPr>
        </p:nvSpPr>
        <p:spPr>
          <a:xfrm>
            <a:off x="0" y="812520"/>
            <a:ext cx="0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30:notes"/>
          <p:cNvSpPr/>
          <p:nvPr>
            <p:ph idx="2" type="sldImg"/>
          </p:nvPr>
        </p:nvSpPr>
        <p:spPr>
          <a:xfrm>
            <a:off x="112680" y="895320"/>
            <a:ext cx="7089480" cy="39891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26" name="Google Shape;626;p30:notes"/>
          <p:cNvSpPr txBox="1"/>
          <p:nvPr>
            <p:ph idx="1" type="body"/>
          </p:nvPr>
        </p:nvSpPr>
        <p:spPr>
          <a:xfrm>
            <a:off x="112320" y="5178960"/>
            <a:ext cx="7090200" cy="3221640"/>
          </a:xfrm>
          <a:prstGeom prst="rect">
            <a:avLst/>
          </a:prstGeom>
          <a:noFill/>
          <a:ln>
            <a:noFill/>
          </a:ln>
        </p:spPr>
        <p:txBody>
          <a:bodyPr anchorCtr="0" anchor="t" bIns="48225" lIns="96825" spcFirstLastPara="1" rIns="96825" wrap="square" tIns="482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7" name="Google Shape;627;p30:notes"/>
          <p:cNvSpPr txBox="1"/>
          <p:nvPr>
            <p:ph idx="12" type="sldNum"/>
          </p:nvPr>
        </p:nvSpPr>
        <p:spPr>
          <a:xfrm>
            <a:off x="4143600" y="9119520"/>
            <a:ext cx="3169440" cy="481320"/>
          </a:xfrm>
          <a:prstGeom prst="rect">
            <a:avLst/>
          </a:prstGeom>
          <a:noFill/>
          <a:ln>
            <a:noFill/>
          </a:ln>
        </p:spPr>
        <p:txBody>
          <a:bodyPr anchorCtr="0" anchor="b" bIns="48225" lIns="96825" spcFirstLastPara="1" rIns="96825" wrap="square" tIns="482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Times New Roman"/>
              <a:buNone/>
            </a:pPr>
            <a:fld id="{00000000-1234-1234-1234-123412341234}" type="slidenum">
              <a:rPr b="0" lang="en-US" sz="130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1300" u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7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31:notes"/>
          <p:cNvSpPr/>
          <p:nvPr>
            <p:ph idx="2" type="sldImg"/>
          </p:nvPr>
        </p:nvSpPr>
        <p:spPr>
          <a:xfrm>
            <a:off x="112680" y="895320"/>
            <a:ext cx="7089480" cy="39891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39" name="Google Shape;639;p31:notes"/>
          <p:cNvSpPr txBox="1"/>
          <p:nvPr>
            <p:ph idx="1" type="body"/>
          </p:nvPr>
        </p:nvSpPr>
        <p:spPr>
          <a:xfrm>
            <a:off x="112320" y="5178960"/>
            <a:ext cx="7090200" cy="3221640"/>
          </a:xfrm>
          <a:prstGeom prst="rect">
            <a:avLst/>
          </a:prstGeom>
          <a:noFill/>
          <a:ln>
            <a:noFill/>
          </a:ln>
        </p:spPr>
        <p:txBody>
          <a:bodyPr anchorCtr="0" anchor="t" bIns="48225" lIns="96825" spcFirstLastPara="1" rIns="96825" wrap="square" tIns="482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0" name="Google Shape;640;p31:notes"/>
          <p:cNvSpPr txBox="1"/>
          <p:nvPr>
            <p:ph idx="12" type="sldNum"/>
          </p:nvPr>
        </p:nvSpPr>
        <p:spPr>
          <a:xfrm>
            <a:off x="4143600" y="9119520"/>
            <a:ext cx="3169440" cy="481320"/>
          </a:xfrm>
          <a:prstGeom prst="rect">
            <a:avLst/>
          </a:prstGeom>
          <a:noFill/>
          <a:ln>
            <a:noFill/>
          </a:ln>
        </p:spPr>
        <p:txBody>
          <a:bodyPr anchorCtr="0" anchor="b" bIns="48225" lIns="96825" spcFirstLastPara="1" rIns="96825" wrap="square" tIns="482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Times New Roman"/>
              <a:buNone/>
            </a:pPr>
            <a:fld id="{00000000-1234-1234-1234-123412341234}" type="slidenum">
              <a:rPr b="0" lang="en-US" sz="130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1300" u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32:notes"/>
          <p:cNvSpPr/>
          <p:nvPr>
            <p:ph idx="2" type="sldImg"/>
          </p:nvPr>
        </p:nvSpPr>
        <p:spPr>
          <a:xfrm>
            <a:off x="112680" y="895320"/>
            <a:ext cx="7089480" cy="39891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54" name="Google Shape;654;p32:notes"/>
          <p:cNvSpPr txBox="1"/>
          <p:nvPr>
            <p:ph idx="1" type="body"/>
          </p:nvPr>
        </p:nvSpPr>
        <p:spPr>
          <a:xfrm>
            <a:off x="112320" y="5178960"/>
            <a:ext cx="7090200" cy="3221640"/>
          </a:xfrm>
          <a:prstGeom prst="rect">
            <a:avLst/>
          </a:prstGeom>
          <a:noFill/>
          <a:ln>
            <a:noFill/>
          </a:ln>
        </p:spPr>
        <p:txBody>
          <a:bodyPr anchorCtr="0" anchor="t" bIns="48225" lIns="96825" spcFirstLastPara="1" rIns="96825" wrap="square" tIns="482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5" name="Google Shape;655;p32:notes"/>
          <p:cNvSpPr txBox="1"/>
          <p:nvPr>
            <p:ph idx="12" type="sldNum"/>
          </p:nvPr>
        </p:nvSpPr>
        <p:spPr>
          <a:xfrm>
            <a:off x="4143600" y="9119520"/>
            <a:ext cx="3169440" cy="481320"/>
          </a:xfrm>
          <a:prstGeom prst="rect">
            <a:avLst/>
          </a:prstGeom>
          <a:noFill/>
          <a:ln>
            <a:noFill/>
          </a:ln>
        </p:spPr>
        <p:txBody>
          <a:bodyPr anchorCtr="0" anchor="b" bIns="48225" lIns="96825" spcFirstLastPara="1" rIns="96825" wrap="square" tIns="482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Times New Roman"/>
              <a:buNone/>
            </a:pPr>
            <a:fld id="{00000000-1234-1234-1234-123412341234}" type="slidenum">
              <a:rPr b="0" lang="en-US" sz="130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1300" u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6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33:notes"/>
          <p:cNvSpPr/>
          <p:nvPr>
            <p:ph idx="2" type="sldImg"/>
          </p:nvPr>
        </p:nvSpPr>
        <p:spPr>
          <a:xfrm>
            <a:off x="112680" y="895320"/>
            <a:ext cx="7089480" cy="39891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68" name="Google Shape;668;p33:notes"/>
          <p:cNvSpPr txBox="1"/>
          <p:nvPr>
            <p:ph idx="1" type="body"/>
          </p:nvPr>
        </p:nvSpPr>
        <p:spPr>
          <a:xfrm>
            <a:off x="112320" y="5178960"/>
            <a:ext cx="7090200" cy="3221640"/>
          </a:xfrm>
          <a:prstGeom prst="rect">
            <a:avLst/>
          </a:prstGeom>
          <a:noFill/>
          <a:ln>
            <a:noFill/>
          </a:ln>
        </p:spPr>
        <p:txBody>
          <a:bodyPr anchorCtr="0" anchor="t" bIns="48225" lIns="96825" spcFirstLastPara="1" rIns="96825" wrap="square" tIns="482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9" name="Google Shape;669;p33:notes"/>
          <p:cNvSpPr txBox="1"/>
          <p:nvPr>
            <p:ph idx="12" type="sldNum"/>
          </p:nvPr>
        </p:nvSpPr>
        <p:spPr>
          <a:xfrm>
            <a:off x="4143600" y="9119520"/>
            <a:ext cx="3169440" cy="481320"/>
          </a:xfrm>
          <a:prstGeom prst="rect">
            <a:avLst/>
          </a:prstGeom>
          <a:noFill/>
          <a:ln>
            <a:noFill/>
          </a:ln>
        </p:spPr>
        <p:txBody>
          <a:bodyPr anchorCtr="0" anchor="b" bIns="48225" lIns="96825" spcFirstLastPara="1" rIns="96825" wrap="square" tIns="482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fld id="{00000000-1234-1234-1234-123412341234}" type="slidenum">
              <a:rPr b="0" lang="en-US" sz="120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sz="1200" u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4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p34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6" name="Google Shape;676;p34:notes"/>
          <p:cNvSpPr/>
          <p:nvPr>
            <p:ph idx="2" type="sldImg"/>
          </p:nvPr>
        </p:nvSpPr>
        <p:spPr>
          <a:xfrm>
            <a:off x="0" y="812520"/>
            <a:ext cx="0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jp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4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g"/><Relationship Id="rId3" Type="http://schemas.openxmlformats.org/officeDocument/2006/relationships/image" Target="../media/image3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g"/><Relationship Id="rId3" Type="http://schemas.openxmlformats.org/officeDocument/2006/relationships/image" Target="../media/image3.png"/><Relationship Id="rId4" Type="http://schemas.openxmlformats.org/officeDocument/2006/relationships/image" Target="../media/image16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g"/><Relationship Id="rId3" Type="http://schemas.openxmlformats.org/officeDocument/2006/relationships/image" Target="../media/image15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g"/><Relationship Id="rId3" Type="http://schemas.openxmlformats.org/officeDocument/2006/relationships/image" Target="../media/image18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g"/><Relationship Id="rId3" Type="http://schemas.openxmlformats.org/officeDocument/2006/relationships/image" Target="../media/image1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SCI 1430: Title" type="blank">
  <p:cSld name="BLANK">
    <p:bg>
      <p:bgPr>
        <a:solidFill>
          <a:srgbClr val="FFFFFF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text, outdoor, person, person&#10;&#10;Description automatically generated" id="11" name="Google Shape;11;p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36"/>
          <p:cNvSpPr/>
          <p:nvPr/>
        </p:nvSpPr>
        <p:spPr>
          <a:xfrm>
            <a:off x="10076040" y="6611760"/>
            <a:ext cx="2115720" cy="245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0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Image Credit: Pixar Animation Studios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3;p36"/>
          <p:cNvSpPr txBox="1"/>
          <p:nvPr>
            <p:ph type="title"/>
          </p:nvPr>
        </p:nvSpPr>
        <p:spPr>
          <a:xfrm>
            <a:off x="1343520" y="1224720"/>
            <a:ext cx="5197680" cy="1795680"/>
          </a:xfrm>
          <a:prstGeom prst="rect">
            <a:avLst/>
          </a:prstGeom>
          <a:noFill/>
          <a:ln>
            <a:noFill/>
          </a:ln>
        </p:spPr>
        <p:txBody>
          <a:bodyPr anchorCtr="0" anchor="b" bIns="45000" lIns="90000" spcFirstLastPara="1" rIns="90000" wrap="square" tIns="450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ill Sans"/>
              <a:buNone/>
              <a:defRPr b="1" i="0" sz="44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4" name="Google Shape;14;p36"/>
          <p:cNvSpPr txBox="1"/>
          <p:nvPr>
            <p:ph idx="1" type="body"/>
          </p:nvPr>
        </p:nvSpPr>
        <p:spPr>
          <a:xfrm>
            <a:off x="1343520" y="5373360"/>
            <a:ext cx="10003320" cy="1347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ill Sans"/>
              <a:buNone/>
              <a:defRPr b="0" i="1" sz="24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ill Sans"/>
              <a:buNone/>
              <a:defRPr b="0" i="1" sz="24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ill Sans"/>
              <a:buNone/>
              <a:defRPr b="0" i="1" sz="24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5" name="Google Shape;15;p36"/>
          <p:cNvSpPr/>
          <p:nvPr/>
        </p:nvSpPr>
        <p:spPr>
          <a:xfrm>
            <a:off x="0" y="0"/>
            <a:ext cx="8246880" cy="1552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CS 322: Image Processing and Computer Vision</a:t>
            </a:r>
            <a:endParaRPr b="0" i="0" sz="4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SCI 1430: This Episode">
  <p:cSld name="1_CSCI 1430: This Episode">
    <p:bg>
      <p:bgPr>
        <a:solidFill>
          <a:srgbClr val="FFFFFF"/>
        </a:solid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text, outdoor, person, person&#10;&#10;Description automatically generated" id="17" name="Google Shape;17;p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37"/>
          <p:cNvSpPr/>
          <p:nvPr/>
        </p:nvSpPr>
        <p:spPr>
          <a:xfrm>
            <a:off x="10076040" y="6611760"/>
            <a:ext cx="2115720" cy="245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0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Image Credit: Pixar Animation Studios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ixar Animation Studios" id="19" name="Google Shape;19;p37"/>
          <p:cNvPicPr preferRelativeResize="0"/>
          <p:nvPr/>
        </p:nvPicPr>
        <p:blipFill rotWithShape="1">
          <a:blip r:embed="rId3">
            <a:alphaModFix/>
          </a:blip>
          <a:srcRect b="13560" l="3946" r="11841" t="0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37"/>
          <p:cNvSpPr/>
          <p:nvPr/>
        </p:nvSpPr>
        <p:spPr>
          <a:xfrm>
            <a:off x="0" y="0"/>
            <a:ext cx="8246880" cy="1552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CS 322: Image Processing and Computer Vision</a:t>
            </a:r>
            <a:endParaRPr b="0" i="0" sz="4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37"/>
          <p:cNvSpPr txBox="1"/>
          <p:nvPr>
            <p:ph idx="1" type="body"/>
          </p:nvPr>
        </p:nvSpPr>
        <p:spPr>
          <a:xfrm>
            <a:off x="1343160" y="2863440"/>
            <a:ext cx="5198760" cy="32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indent="-431800" lvl="0" marL="457200" marR="0" rtl="0" algn="l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-381000" lvl="2" marL="1371600" marR="0" rtl="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2" name="Google Shape;22;p37"/>
          <p:cNvSpPr/>
          <p:nvPr/>
        </p:nvSpPr>
        <p:spPr>
          <a:xfrm>
            <a:off x="1343160" y="1462320"/>
            <a:ext cx="5198760" cy="768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4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Last lecture</a:t>
            </a:r>
            <a:endParaRPr b="0" i="0" sz="4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p37"/>
          <p:cNvSpPr/>
          <p:nvPr/>
        </p:nvSpPr>
        <p:spPr>
          <a:xfrm>
            <a:off x="10076040" y="6611760"/>
            <a:ext cx="2115720" cy="245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0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Image Credit: Pixar Animation Studios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4;p37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SCI 1430: Next Episode">
  <p:cSld name="CSCI 1430: Next Episode">
    <p:bg>
      <p:bgPr>
        <a:solidFill>
          <a:srgbClr val="FFFFFF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text, outdoor, person, person&#10;&#10;Description automatically generated" id="26" name="Google Shape;26;p4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47"/>
          <p:cNvSpPr/>
          <p:nvPr/>
        </p:nvSpPr>
        <p:spPr>
          <a:xfrm>
            <a:off x="10076040" y="6611760"/>
            <a:ext cx="2115720" cy="245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000" u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Image Credit: Pixar Animation Studios</a:t>
            </a:r>
            <a:endParaRPr b="0" sz="1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picture containing transport, yellow&#10;&#10;Description automatically generated" id="28" name="Google Shape;28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47"/>
          <p:cNvSpPr/>
          <p:nvPr/>
        </p:nvSpPr>
        <p:spPr>
          <a:xfrm>
            <a:off x="6095880" y="844560"/>
            <a:ext cx="5198760" cy="768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 u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Next episode...</a:t>
            </a:r>
            <a:endParaRPr b="0" sz="44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47"/>
          <p:cNvSpPr/>
          <p:nvPr/>
        </p:nvSpPr>
        <p:spPr>
          <a:xfrm>
            <a:off x="0" y="0"/>
            <a:ext cx="8246880" cy="1552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480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CS 322: Image Processing and Computer Vision</a:t>
            </a:r>
            <a:endParaRPr b="0" sz="4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31;p47"/>
          <p:cNvSpPr txBox="1"/>
          <p:nvPr>
            <p:ph idx="1" type="body"/>
          </p:nvPr>
        </p:nvSpPr>
        <p:spPr>
          <a:xfrm>
            <a:off x="6095880" y="1809720"/>
            <a:ext cx="5198760" cy="32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indent="-431800" lvl="0" marL="457200" marR="0" rtl="0" algn="l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-381000" lvl="2" marL="1371600" marR="0" rtl="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2" name="Google Shape;32;p47"/>
          <p:cNvSpPr/>
          <p:nvPr/>
        </p:nvSpPr>
        <p:spPr>
          <a:xfrm>
            <a:off x="10076040" y="6611760"/>
            <a:ext cx="2115720" cy="245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000" u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Image Credit: Wallpapercrafter.com</a:t>
            </a:r>
            <a:endParaRPr b="0" sz="1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SCI 1430: This Episode">
  <p:cSld name="CSCI 1430: This Episode">
    <p:bg>
      <p:bgPr>
        <a:solidFill>
          <a:srgbClr val="FFFFFF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text, outdoor, person, person&#10;&#10;Description automatically generated" id="34" name="Google Shape;34;p5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57"/>
          <p:cNvSpPr/>
          <p:nvPr/>
        </p:nvSpPr>
        <p:spPr>
          <a:xfrm>
            <a:off x="10076040" y="6611760"/>
            <a:ext cx="2115720" cy="245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000" u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Image Credit: Pixar Animation Studios</a:t>
            </a:r>
            <a:endParaRPr b="0" sz="1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57"/>
          <p:cNvSpPr/>
          <p:nvPr/>
        </p:nvSpPr>
        <p:spPr>
          <a:xfrm>
            <a:off x="0" y="0"/>
            <a:ext cx="8246880" cy="1552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480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CS 322: Image Processing and Computer Vision</a:t>
            </a:r>
            <a:endParaRPr b="0" sz="4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57"/>
          <p:cNvSpPr txBox="1"/>
          <p:nvPr>
            <p:ph idx="1" type="body"/>
          </p:nvPr>
        </p:nvSpPr>
        <p:spPr>
          <a:xfrm>
            <a:off x="1343160" y="2171880"/>
            <a:ext cx="5198760" cy="32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indent="-431800" lvl="0" marL="457200" marR="0" rtl="0" algn="l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-381000" lvl="2" marL="1371600" marR="0" rtl="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8" name="Google Shape;38;p57"/>
          <p:cNvSpPr/>
          <p:nvPr/>
        </p:nvSpPr>
        <p:spPr>
          <a:xfrm>
            <a:off x="1343160" y="1206360"/>
            <a:ext cx="5198760" cy="768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 u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This lecture</a:t>
            </a:r>
            <a:endParaRPr b="0" sz="44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rgbClr val="FFFFFF"/>
        </a:solidFill>
      </p:bgPr>
    </p:bg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text, outdoor, person, person&#10;&#10;Description automatically generated" id="40" name="Google Shape;40;p5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58"/>
          <p:cNvSpPr/>
          <p:nvPr/>
        </p:nvSpPr>
        <p:spPr>
          <a:xfrm>
            <a:off x="10076040" y="6611760"/>
            <a:ext cx="2115720" cy="245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000" u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Image Credit: Pixar Animation Studios</a:t>
            </a:r>
            <a:endParaRPr b="0" sz="1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p58"/>
          <p:cNvSpPr txBox="1"/>
          <p:nvPr>
            <p:ph type="title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0000" spcFirstLastPara="1" rIns="9000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ill Sans"/>
              <a:buNone/>
              <a:defRPr b="1" i="0" sz="4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3" name="Google Shape;43;p58"/>
          <p:cNvSpPr txBox="1"/>
          <p:nvPr>
            <p:ph idx="12" type="sldNum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0000" spcFirstLastPara="1" rIns="90000" wrap="square" tIns="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1800"/>
              <a:buFont typeface="Gill Sans"/>
              <a:buNone/>
              <a:defRPr b="0" sz="1800" u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1800"/>
              <a:buFont typeface="Gill Sans"/>
              <a:buNone/>
              <a:defRPr b="0" sz="1800" u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1800"/>
              <a:buFont typeface="Gill Sans"/>
              <a:buNone/>
              <a:defRPr b="0" sz="1800" u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1800"/>
              <a:buFont typeface="Gill Sans"/>
              <a:buNone/>
              <a:defRPr b="0" sz="1800" u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1800"/>
              <a:buFont typeface="Gill Sans"/>
              <a:buNone/>
              <a:defRPr b="0" sz="1800" u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1800"/>
              <a:buFont typeface="Gill Sans"/>
              <a:buNone/>
              <a:defRPr b="0" sz="1800" u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1800"/>
              <a:buFont typeface="Gill Sans"/>
              <a:buNone/>
              <a:defRPr b="0" sz="1800" u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1800"/>
              <a:buFont typeface="Gill Sans"/>
              <a:buNone/>
              <a:defRPr b="0" sz="1800" u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1800"/>
              <a:buFont typeface="Gill Sans"/>
              <a:buNone/>
              <a:defRPr b="0" sz="1800" u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4" name="Google Shape;44;p58"/>
          <p:cNvSpPr txBox="1"/>
          <p:nvPr>
            <p:ph idx="1" type="body"/>
          </p:nvPr>
        </p:nvSpPr>
        <p:spPr>
          <a:xfrm>
            <a:off x="0" y="6647040"/>
            <a:ext cx="9448560" cy="2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Gill Sans"/>
              <a:buNone/>
              <a:defRPr b="0" i="0" sz="1200" u="none" cap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 1" type="obj">
  <p:cSld name="OBJECT">
    <p:bg>
      <p:bgPr>
        <a:solidFill>
          <a:srgbClr val="FFFFFF"/>
        </a:solidFill>
      </p:bgPr>
    </p:bg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text, outdoor, person, person&#10;&#10;Description automatically generated" id="46" name="Google Shape;46;p5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59"/>
          <p:cNvSpPr/>
          <p:nvPr/>
        </p:nvSpPr>
        <p:spPr>
          <a:xfrm>
            <a:off x="10076040" y="6611760"/>
            <a:ext cx="2115720" cy="245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000" u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Image Credit: Pixar Animation Studios</a:t>
            </a:r>
            <a:endParaRPr b="0" sz="1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59"/>
          <p:cNvSpPr txBox="1"/>
          <p:nvPr>
            <p:ph type="title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0000" spcFirstLastPara="1" rIns="9000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ill Sans"/>
              <a:buNone/>
              <a:defRPr b="1" i="0" sz="4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9" name="Google Shape;49;p59"/>
          <p:cNvSpPr txBox="1"/>
          <p:nvPr>
            <p:ph idx="1"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0000" spcFirstLastPara="1" rIns="90000" wrap="square" tIns="0">
            <a:noAutofit/>
          </a:bodyPr>
          <a:lstStyle>
            <a:lvl1pPr indent="-431800" lvl="0" marL="457200" marR="0" rtl="0" algn="l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-381000" lvl="2" marL="1371600" marR="0" rtl="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0" name="Google Shape;50;p59"/>
          <p:cNvSpPr txBox="1"/>
          <p:nvPr>
            <p:ph idx="10" type="dt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0000" spcFirstLastPara="1" rIns="9000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sz="140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1" name="Google Shape;51;p59"/>
          <p:cNvSpPr txBox="1"/>
          <p:nvPr>
            <p:ph idx="11" type="ftr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0000" spcFirstLastPara="1" rIns="90000" wrap="square" tIns="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sz="140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2" name="Google Shape;52;p59"/>
          <p:cNvSpPr txBox="1"/>
          <p:nvPr>
            <p:ph idx="12" type="sldNum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0000" spcFirstLastPara="1" rIns="90000" wrap="square" tIns="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1800"/>
              <a:buFont typeface="Gill Sans"/>
              <a:buNone/>
              <a:defRPr b="0" sz="1800" u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1800"/>
              <a:buFont typeface="Gill Sans"/>
              <a:buNone/>
              <a:defRPr b="0" sz="1800" u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1800"/>
              <a:buFont typeface="Gill Sans"/>
              <a:buNone/>
              <a:defRPr b="0" sz="1800" u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1800"/>
              <a:buFont typeface="Gill Sans"/>
              <a:buNone/>
              <a:defRPr b="0" sz="1800" u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1800"/>
              <a:buFont typeface="Gill Sans"/>
              <a:buNone/>
              <a:defRPr b="0" sz="1800" u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1800"/>
              <a:buFont typeface="Gill Sans"/>
              <a:buNone/>
              <a:defRPr b="0" sz="1800" u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1800"/>
              <a:buFont typeface="Gill Sans"/>
              <a:buNone/>
              <a:defRPr b="0" sz="1800" u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1800"/>
              <a:buFont typeface="Gill Sans"/>
              <a:buNone/>
              <a:defRPr b="0" sz="1800" u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1800"/>
              <a:buFont typeface="Gill Sans"/>
              <a:buNone/>
              <a:defRPr b="0" sz="1800" u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lt1">
            <a:alpha val="14902"/>
          </a:schemeClr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text, outdoor, person, person&#10;&#10;Description automatically generated" id="55" name="Google Shape;55;p39"/>
          <p:cNvPicPr preferRelativeResize="0"/>
          <p:nvPr/>
        </p:nvPicPr>
        <p:blipFill rotWithShape="1">
          <a:blip r:embed="rId2">
            <a:alphaModFix/>
          </a:blip>
          <a:srcRect b="73636" l="39" r="-39" t="20884"/>
          <a:stretch/>
        </p:blipFill>
        <p:spPr>
          <a:xfrm>
            <a:off x="2203920" y="0"/>
            <a:ext cx="9992520" cy="36468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39"/>
          <p:cNvSpPr/>
          <p:nvPr/>
        </p:nvSpPr>
        <p:spPr>
          <a:xfrm>
            <a:off x="9168480" y="-4320"/>
            <a:ext cx="3030120" cy="364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CS 322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39"/>
          <p:cNvSpPr/>
          <p:nvPr/>
        </p:nvSpPr>
        <p:spPr>
          <a:xfrm>
            <a:off x="0" y="0"/>
            <a:ext cx="2244600" cy="364680"/>
          </a:xfrm>
          <a:prstGeom prst="rect">
            <a:avLst/>
          </a:prstGeom>
          <a:gradFill>
            <a:gsLst>
              <a:gs pos="0">
                <a:srgbClr val="C1868A"/>
              </a:gs>
              <a:gs pos="52000">
                <a:srgbClr val="5C467D"/>
              </a:gs>
              <a:gs pos="83000">
                <a:srgbClr val="18256E"/>
              </a:gs>
              <a:gs pos="100000">
                <a:srgbClr val="211952"/>
              </a:gs>
            </a:gsLst>
            <a:lin ang="0" scaled="0"/>
          </a:gradFill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8" name="Google Shape;58;p39"/>
          <p:cNvSpPr txBox="1"/>
          <p:nvPr>
            <p:ph idx="12" type="sldNum"/>
          </p:nvPr>
        </p:nvSpPr>
        <p:spPr>
          <a:xfrm>
            <a:off x="9448920" y="6647040"/>
            <a:ext cx="2742840" cy="21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9" name="Google Shape;59;p39"/>
          <p:cNvSpPr txBox="1"/>
          <p:nvPr>
            <p:ph idx="1" type="body"/>
          </p:nvPr>
        </p:nvSpPr>
        <p:spPr>
          <a:xfrm>
            <a:off x="0" y="6647040"/>
            <a:ext cx="9448560" cy="2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Gill Sans"/>
              <a:buNone/>
              <a:defRPr b="0" i="0" sz="1200" u="none" cap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60" name="Google Shape;60;p39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ill Sans"/>
              <a:buNone/>
              <a:defRPr b="1" i="0" sz="4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efinition">
  <p:cSld name="1_Definition">
    <p:bg>
      <p:bgPr>
        <a:solidFill>
          <a:schemeClr val="lt1">
            <a:alpha val="14902"/>
          </a:schemeClr>
        </a:soli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text, outdoor, person, person&#10;&#10;Description automatically generated" id="62" name="Google Shape;62;p40"/>
          <p:cNvPicPr preferRelativeResize="0"/>
          <p:nvPr/>
        </p:nvPicPr>
        <p:blipFill rotWithShape="1">
          <a:blip r:embed="rId2">
            <a:alphaModFix/>
          </a:blip>
          <a:srcRect b="73636" l="39" r="-39" t="20884"/>
          <a:stretch/>
        </p:blipFill>
        <p:spPr>
          <a:xfrm>
            <a:off x="2203920" y="0"/>
            <a:ext cx="9992520" cy="36468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40"/>
          <p:cNvSpPr/>
          <p:nvPr/>
        </p:nvSpPr>
        <p:spPr>
          <a:xfrm>
            <a:off x="9168480" y="-4320"/>
            <a:ext cx="3030120" cy="364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CS 322</a:t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40"/>
          <p:cNvSpPr/>
          <p:nvPr/>
        </p:nvSpPr>
        <p:spPr>
          <a:xfrm>
            <a:off x="0" y="0"/>
            <a:ext cx="2244600" cy="364680"/>
          </a:xfrm>
          <a:prstGeom prst="rect">
            <a:avLst/>
          </a:prstGeom>
          <a:gradFill>
            <a:gsLst>
              <a:gs pos="0">
                <a:srgbClr val="C1868A"/>
              </a:gs>
              <a:gs pos="52000">
                <a:srgbClr val="5C467D"/>
              </a:gs>
              <a:gs pos="83000">
                <a:srgbClr val="18256E"/>
              </a:gs>
              <a:gs pos="100000">
                <a:srgbClr val="211952"/>
              </a:gs>
            </a:gsLst>
            <a:lin ang="0" scaled="0"/>
          </a:gradFill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5" name="Google Shape;65;p40"/>
          <p:cNvSpPr txBox="1"/>
          <p:nvPr>
            <p:ph idx="1" type="body"/>
          </p:nvPr>
        </p:nvSpPr>
        <p:spPr>
          <a:xfrm>
            <a:off x="324000" y="1779480"/>
            <a:ext cx="11541960" cy="4712760"/>
          </a:xfrm>
          <a:prstGeom prst="rect">
            <a:avLst/>
          </a:prstGeom>
          <a:solidFill>
            <a:srgbClr val="BF858A">
              <a:alpha val="40000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Gill Sans"/>
              <a:buAutoNum type="arabicPeriod"/>
              <a:defRPr b="0" i="0" sz="3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Gill Sans"/>
              <a:buAutoNum type="alphaLcPeriod"/>
              <a:defRPr b="0" i="0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-381000" lvl="2" marL="1371600" marR="0" rtl="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Gill Sans"/>
              <a:buAutoNum type="romanLcPeriod"/>
              <a:defRPr b="0" i="0" sz="2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ill Sans"/>
              <a:buAutoNum type="alphaLcParenR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ill Sans"/>
              <a:buAutoNum type="romanUcPeriod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66" name="Google Shape;66;p40"/>
          <p:cNvSpPr txBox="1"/>
          <p:nvPr>
            <p:ph type="title"/>
          </p:nvPr>
        </p:nvSpPr>
        <p:spPr>
          <a:xfrm>
            <a:off x="324720" y="365040"/>
            <a:ext cx="11541960" cy="79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ill Sans"/>
              <a:buNone/>
              <a:defRPr b="1" i="0" sz="4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67" name="Google Shape;67;p40"/>
          <p:cNvSpPr txBox="1"/>
          <p:nvPr>
            <p:ph idx="12" type="sldNum"/>
          </p:nvPr>
        </p:nvSpPr>
        <p:spPr>
          <a:xfrm>
            <a:off x="9448920" y="6647040"/>
            <a:ext cx="2742840" cy="21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8" name="Google Shape;68;p40"/>
          <p:cNvSpPr/>
          <p:nvPr/>
        </p:nvSpPr>
        <p:spPr>
          <a:xfrm>
            <a:off x="324360" y="1317240"/>
            <a:ext cx="11541960" cy="461160"/>
          </a:xfrm>
          <a:prstGeom prst="rect">
            <a:avLst/>
          </a:prstGeom>
          <a:solidFill>
            <a:srgbClr val="BF858A"/>
          </a:solidFill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 u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Algorithm</a:t>
            </a:r>
            <a:endParaRPr b="0" sz="2400" u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40"/>
          <p:cNvSpPr txBox="1"/>
          <p:nvPr>
            <p:ph idx="2" type="body"/>
          </p:nvPr>
        </p:nvSpPr>
        <p:spPr>
          <a:xfrm>
            <a:off x="0" y="6647040"/>
            <a:ext cx="9448560" cy="2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Gill Sans"/>
              <a:buNone/>
              <a:defRPr b="0" i="0" sz="1200" u="none" cap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bg>
      <p:bgPr>
        <a:solidFill>
          <a:schemeClr val="lt1">
            <a:alpha val="14902"/>
          </a:schemeClr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text, outdoor, person, person&#10;&#10;Description automatically generated" id="71" name="Google Shape;71;p41"/>
          <p:cNvPicPr preferRelativeResize="0"/>
          <p:nvPr/>
        </p:nvPicPr>
        <p:blipFill rotWithShape="1">
          <a:blip r:embed="rId2">
            <a:alphaModFix/>
          </a:blip>
          <a:srcRect b="73636" l="39" r="-39" t="20884"/>
          <a:stretch/>
        </p:blipFill>
        <p:spPr>
          <a:xfrm>
            <a:off x="2203920" y="0"/>
            <a:ext cx="9992520" cy="36468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41"/>
          <p:cNvSpPr/>
          <p:nvPr/>
        </p:nvSpPr>
        <p:spPr>
          <a:xfrm>
            <a:off x="9168480" y="-4320"/>
            <a:ext cx="3030120" cy="364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CS 322</a:t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41"/>
          <p:cNvSpPr/>
          <p:nvPr/>
        </p:nvSpPr>
        <p:spPr>
          <a:xfrm>
            <a:off x="0" y="0"/>
            <a:ext cx="2244600" cy="364680"/>
          </a:xfrm>
          <a:prstGeom prst="rect">
            <a:avLst/>
          </a:prstGeom>
          <a:gradFill>
            <a:gsLst>
              <a:gs pos="0">
                <a:srgbClr val="C1868A"/>
              </a:gs>
              <a:gs pos="52000">
                <a:srgbClr val="5C467D"/>
              </a:gs>
              <a:gs pos="83000">
                <a:srgbClr val="18256E"/>
              </a:gs>
              <a:gs pos="100000">
                <a:srgbClr val="211952"/>
              </a:gs>
            </a:gsLst>
            <a:lin ang="0" scaled="0"/>
          </a:gradFill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4" name="Google Shape;74;p41"/>
          <p:cNvSpPr txBox="1"/>
          <p:nvPr>
            <p:ph type="title"/>
          </p:nvPr>
        </p:nvSpPr>
        <p:spPr>
          <a:xfrm>
            <a:off x="324720" y="365040"/>
            <a:ext cx="11541960" cy="79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ill Sans"/>
              <a:buNone/>
              <a:defRPr b="1" i="0" sz="4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5" name="Google Shape;75;p41"/>
          <p:cNvSpPr txBox="1"/>
          <p:nvPr>
            <p:ph idx="12" type="sldNum"/>
          </p:nvPr>
        </p:nvSpPr>
        <p:spPr>
          <a:xfrm>
            <a:off x="9448920" y="6647040"/>
            <a:ext cx="2742840" cy="21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6" name="Google Shape;76;p41"/>
          <p:cNvSpPr txBox="1"/>
          <p:nvPr>
            <p:ph idx="1" type="body"/>
          </p:nvPr>
        </p:nvSpPr>
        <p:spPr>
          <a:xfrm>
            <a:off x="0" y="6647040"/>
            <a:ext cx="9448560" cy="2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Gill Sans"/>
              <a:buNone/>
              <a:defRPr b="0" i="0" sz="1200" u="none" cap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dditional Info">
  <p:cSld name="Additional Info">
    <p:bg>
      <p:bgPr>
        <a:solidFill>
          <a:schemeClr val="lt1">
            <a:alpha val="14902"/>
          </a:schemeClr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text, outdoor, person, person&#10;&#10;Description automatically generated" id="78" name="Google Shape;78;p42"/>
          <p:cNvPicPr preferRelativeResize="0"/>
          <p:nvPr/>
        </p:nvPicPr>
        <p:blipFill rotWithShape="1">
          <a:blip r:embed="rId2">
            <a:alphaModFix/>
          </a:blip>
          <a:srcRect b="73636" l="39" r="-39" t="20884"/>
          <a:stretch/>
        </p:blipFill>
        <p:spPr>
          <a:xfrm>
            <a:off x="2203920" y="0"/>
            <a:ext cx="9992520" cy="36468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42"/>
          <p:cNvSpPr/>
          <p:nvPr/>
        </p:nvSpPr>
        <p:spPr>
          <a:xfrm>
            <a:off x="9168480" y="-4320"/>
            <a:ext cx="3030120" cy="364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CS 322</a:t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42"/>
          <p:cNvSpPr/>
          <p:nvPr/>
        </p:nvSpPr>
        <p:spPr>
          <a:xfrm>
            <a:off x="0" y="0"/>
            <a:ext cx="2244600" cy="364680"/>
          </a:xfrm>
          <a:prstGeom prst="rect">
            <a:avLst/>
          </a:prstGeom>
          <a:gradFill>
            <a:gsLst>
              <a:gs pos="0">
                <a:srgbClr val="C1868A"/>
              </a:gs>
              <a:gs pos="52000">
                <a:srgbClr val="5C467D"/>
              </a:gs>
              <a:gs pos="83000">
                <a:srgbClr val="18256E"/>
              </a:gs>
              <a:gs pos="100000">
                <a:srgbClr val="211952"/>
              </a:gs>
            </a:gsLst>
            <a:lin ang="0" scaled="0"/>
          </a:gradFill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1" name="Google Shape;81;p42"/>
          <p:cNvSpPr txBox="1"/>
          <p:nvPr>
            <p:ph type="title"/>
          </p:nvPr>
        </p:nvSpPr>
        <p:spPr>
          <a:xfrm>
            <a:off x="324720" y="365040"/>
            <a:ext cx="11541960" cy="79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ill Sans"/>
              <a:buNone/>
              <a:defRPr b="1" i="0" sz="4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2" name="Google Shape;82;p42"/>
          <p:cNvSpPr txBox="1"/>
          <p:nvPr>
            <p:ph idx="1" type="body"/>
          </p:nvPr>
        </p:nvSpPr>
        <p:spPr>
          <a:xfrm>
            <a:off x="324720" y="1333440"/>
            <a:ext cx="11541960" cy="5159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-381000" lvl="2" marL="1371600" marR="0" rtl="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3" name="Google Shape;83;p42"/>
          <p:cNvSpPr txBox="1"/>
          <p:nvPr>
            <p:ph idx="12" type="sldNum"/>
          </p:nvPr>
        </p:nvSpPr>
        <p:spPr>
          <a:xfrm>
            <a:off x="9448920" y="6647040"/>
            <a:ext cx="2742840" cy="21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4" name="Google Shape;84;p42"/>
          <p:cNvSpPr txBox="1"/>
          <p:nvPr>
            <p:ph idx="2" type="body"/>
          </p:nvPr>
        </p:nvSpPr>
        <p:spPr>
          <a:xfrm>
            <a:off x="0" y="6647040"/>
            <a:ext cx="9448560" cy="2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Gill Sans"/>
              <a:buNone/>
              <a:defRPr b="0" i="0" sz="1200" u="none" cap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5" name="Google Shape;85;p42"/>
          <p:cNvSpPr/>
          <p:nvPr/>
        </p:nvSpPr>
        <p:spPr>
          <a:xfrm>
            <a:off x="81720" y="-4320"/>
            <a:ext cx="4366080" cy="36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Additional Information (not in lecture)</a:t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bg>
      <p:bgPr>
        <a:solidFill>
          <a:schemeClr val="lt1">
            <a:alpha val="14902"/>
          </a:schemeClr>
        </a:solid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text, outdoor, person, person&#10;&#10;Description automatically generated" id="87" name="Google Shape;87;p43"/>
          <p:cNvPicPr preferRelativeResize="0"/>
          <p:nvPr/>
        </p:nvPicPr>
        <p:blipFill rotWithShape="1">
          <a:blip r:embed="rId2">
            <a:alphaModFix/>
          </a:blip>
          <a:srcRect b="73636" l="39" r="-39" t="20884"/>
          <a:stretch/>
        </p:blipFill>
        <p:spPr>
          <a:xfrm>
            <a:off x="2203920" y="0"/>
            <a:ext cx="9992520" cy="36468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43"/>
          <p:cNvSpPr/>
          <p:nvPr/>
        </p:nvSpPr>
        <p:spPr>
          <a:xfrm>
            <a:off x="9168480" y="-4320"/>
            <a:ext cx="3030120" cy="36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CSCI 1430: COMPUTER VISION</a:t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43"/>
          <p:cNvSpPr/>
          <p:nvPr/>
        </p:nvSpPr>
        <p:spPr>
          <a:xfrm>
            <a:off x="0" y="0"/>
            <a:ext cx="2244600" cy="364680"/>
          </a:xfrm>
          <a:prstGeom prst="rect">
            <a:avLst/>
          </a:prstGeom>
          <a:gradFill>
            <a:gsLst>
              <a:gs pos="0">
                <a:srgbClr val="C1868A"/>
              </a:gs>
              <a:gs pos="52000">
                <a:srgbClr val="5C467D"/>
              </a:gs>
              <a:gs pos="83000">
                <a:srgbClr val="18256E"/>
              </a:gs>
              <a:gs pos="100000">
                <a:srgbClr val="211952"/>
              </a:gs>
            </a:gsLst>
            <a:lin ang="0" scaled="0"/>
          </a:gradFill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A picture containing drawing&#10;&#10;Description automatically generated" id="90" name="Google Shape;90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000" y="45720"/>
            <a:ext cx="234720" cy="27360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43"/>
          <p:cNvSpPr txBox="1"/>
          <p:nvPr>
            <p:ph type="title"/>
          </p:nvPr>
        </p:nvSpPr>
        <p:spPr>
          <a:xfrm>
            <a:off x="324720" y="365040"/>
            <a:ext cx="11541960" cy="79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ill Sans"/>
              <a:buNone/>
              <a:defRPr b="1" i="0" sz="4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92" name="Google Shape;92;p43"/>
          <p:cNvSpPr txBox="1"/>
          <p:nvPr>
            <p:ph idx="1" type="body"/>
          </p:nvPr>
        </p:nvSpPr>
        <p:spPr>
          <a:xfrm>
            <a:off x="324720" y="1333440"/>
            <a:ext cx="11541960" cy="5159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-381000" lvl="2" marL="1371600" marR="0" rtl="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93" name="Google Shape;93;p43"/>
          <p:cNvSpPr txBox="1"/>
          <p:nvPr>
            <p:ph idx="12" type="sldNum"/>
          </p:nvPr>
        </p:nvSpPr>
        <p:spPr>
          <a:xfrm>
            <a:off x="9448920" y="6647040"/>
            <a:ext cx="2742840" cy="21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4" name="Google Shape;94;p43"/>
          <p:cNvSpPr txBox="1"/>
          <p:nvPr>
            <p:ph idx="2" type="body"/>
          </p:nvPr>
        </p:nvSpPr>
        <p:spPr>
          <a:xfrm>
            <a:off x="0" y="6647040"/>
            <a:ext cx="9448560" cy="2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Gill Sans"/>
              <a:buNone/>
              <a:defRPr b="0" i="0" sz="1200" u="none" cap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and Content">
  <p:cSld name="1_Title and Content">
    <p:bg>
      <p:bgPr>
        <a:solidFill>
          <a:schemeClr val="lt1">
            <a:alpha val="14902"/>
          </a:schemeClr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text, outdoor, person, person&#10;&#10;Description automatically generated" id="96" name="Google Shape;96;p44"/>
          <p:cNvPicPr preferRelativeResize="0"/>
          <p:nvPr/>
        </p:nvPicPr>
        <p:blipFill rotWithShape="1">
          <a:blip r:embed="rId2">
            <a:alphaModFix/>
          </a:blip>
          <a:srcRect b="73636" l="39" r="-39" t="20884"/>
          <a:stretch/>
        </p:blipFill>
        <p:spPr>
          <a:xfrm>
            <a:off x="2203920" y="0"/>
            <a:ext cx="9992520" cy="36468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44"/>
          <p:cNvSpPr/>
          <p:nvPr/>
        </p:nvSpPr>
        <p:spPr>
          <a:xfrm>
            <a:off x="9168480" y="-4320"/>
            <a:ext cx="3030120" cy="364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CS 322</a:t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44"/>
          <p:cNvSpPr/>
          <p:nvPr/>
        </p:nvSpPr>
        <p:spPr>
          <a:xfrm>
            <a:off x="0" y="0"/>
            <a:ext cx="2244600" cy="364680"/>
          </a:xfrm>
          <a:prstGeom prst="rect">
            <a:avLst/>
          </a:prstGeom>
          <a:gradFill>
            <a:gsLst>
              <a:gs pos="0">
                <a:srgbClr val="C1868A"/>
              </a:gs>
              <a:gs pos="52000">
                <a:srgbClr val="5C467D"/>
              </a:gs>
              <a:gs pos="83000">
                <a:srgbClr val="18256E"/>
              </a:gs>
              <a:gs pos="100000">
                <a:srgbClr val="211952"/>
              </a:gs>
            </a:gsLst>
            <a:lin ang="0" scaled="0"/>
          </a:gradFill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9" name="Google Shape;99;p44"/>
          <p:cNvSpPr txBox="1"/>
          <p:nvPr>
            <p:ph type="title"/>
          </p:nvPr>
        </p:nvSpPr>
        <p:spPr>
          <a:xfrm>
            <a:off x="609480" y="0"/>
            <a:ext cx="10972440" cy="914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ill Sans"/>
              <a:buNone/>
              <a:defRPr b="1" i="0" sz="4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00" name="Google Shape;100;p44"/>
          <p:cNvSpPr txBox="1"/>
          <p:nvPr>
            <p:ph idx="1" type="body"/>
          </p:nvPr>
        </p:nvSpPr>
        <p:spPr>
          <a:xfrm>
            <a:off x="609480" y="990720"/>
            <a:ext cx="10972440" cy="5135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-381000" lvl="2" marL="1371600" marR="0" rtl="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-355600" lvl="3" marL="1828800" marR="0" rtl="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-355600" lvl="4" marL="2286000" marR="0" rtl="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01" name="Google Shape;101;p44"/>
          <p:cNvSpPr txBox="1"/>
          <p:nvPr>
            <p:ph idx="10" type="dt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0000" spcFirstLastPara="1" rIns="9000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  <a:defRPr b="0" sz="1800" u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02" name="Google Shape;102;p44"/>
          <p:cNvSpPr txBox="1"/>
          <p:nvPr>
            <p:ph idx="11" type="ftr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0000" spcFirstLastPara="1" rIns="90000" wrap="square" tIns="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sz="140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03" name="Google Shape;103;p44"/>
          <p:cNvSpPr txBox="1"/>
          <p:nvPr>
            <p:ph idx="12" type="sldNum"/>
          </p:nvPr>
        </p:nvSpPr>
        <p:spPr>
          <a:xfrm>
            <a:off x="9448920" y="6647040"/>
            <a:ext cx="2742840" cy="21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and Content" type="obj">
  <p:cSld name="OBJECT">
    <p:bg>
      <p:bgPr>
        <a:solidFill>
          <a:schemeClr val="lt1">
            <a:alpha val="14902"/>
          </a:schemeClr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text, outdoor, person, person&#10;&#10;Description automatically generated" id="105" name="Google Shape;105;p45"/>
          <p:cNvPicPr preferRelativeResize="0"/>
          <p:nvPr/>
        </p:nvPicPr>
        <p:blipFill rotWithShape="1">
          <a:blip r:embed="rId2">
            <a:alphaModFix/>
          </a:blip>
          <a:srcRect b="73636" l="39" r="-39" t="20884"/>
          <a:stretch/>
        </p:blipFill>
        <p:spPr>
          <a:xfrm>
            <a:off x="2203920" y="0"/>
            <a:ext cx="9992520" cy="36468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45"/>
          <p:cNvSpPr/>
          <p:nvPr/>
        </p:nvSpPr>
        <p:spPr>
          <a:xfrm>
            <a:off x="9168480" y="-4320"/>
            <a:ext cx="3030120" cy="364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CS 322</a:t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45"/>
          <p:cNvSpPr/>
          <p:nvPr/>
        </p:nvSpPr>
        <p:spPr>
          <a:xfrm>
            <a:off x="0" y="0"/>
            <a:ext cx="2244600" cy="364680"/>
          </a:xfrm>
          <a:prstGeom prst="rect">
            <a:avLst/>
          </a:prstGeom>
          <a:gradFill>
            <a:gsLst>
              <a:gs pos="0">
                <a:srgbClr val="C1868A"/>
              </a:gs>
              <a:gs pos="52000">
                <a:srgbClr val="5C467D"/>
              </a:gs>
              <a:gs pos="83000">
                <a:srgbClr val="18256E"/>
              </a:gs>
              <a:gs pos="100000">
                <a:srgbClr val="211952"/>
              </a:gs>
            </a:gsLst>
            <a:lin ang="0" scaled="0"/>
          </a:gradFill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08" name="Google Shape;108;p45"/>
          <p:cNvSpPr txBox="1"/>
          <p:nvPr>
            <p:ph type="title"/>
          </p:nvPr>
        </p:nvSpPr>
        <p:spPr>
          <a:xfrm>
            <a:off x="609480" y="0"/>
            <a:ext cx="10972440" cy="914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ill Sans"/>
              <a:buNone/>
              <a:defRPr b="1" i="0" sz="4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09" name="Google Shape;109;p45"/>
          <p:cNvSpPr txBox="1"/>
          <p:nvPr>
            <p:ph idx="1" type="body"/>
          </p:nvPr>
        </p:nvSpPr>
        <p:spPr>
          <a:xfrm>
            <a:off x="609480" y="990720"/>
            <a:ext cx="10972440" cy="5135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-381000" lvl="2" marL="1371600" marR="0" rtl="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-355600" lvl="3" marL="1828800" marR="0" rtl="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-355600" lvl="4" marL="2286000" marR="0" rtl="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10" name="Google Shape;110;p45"/>
          <p:cNvSpPr txBox="1"/>
          <p:nvPr>
            <p:ph idx="10" type="dt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0000" spcFirstLastPara="1" rIns="9000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  <a:defRPr b="0" sz="1800" u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11" name="Google Shape;111;p45"/>
          <p:cNvSpPr txBox="1"/>
          <p:nvPr>
            <p:ph idx="11" type="ftr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0000" spcFirstLastPara="1" rIns="90000" wrap="square" tIns="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sz="140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12" name="Google Shape;112;p45"/>
          <p:cNvSpPr txBox="1"/>
          <p:nvPr>
            <p:ph idx="12" type="sldNum"/>
          </p:nvPr>
        </p:nvSpPr>
        <p:spPr>
          <a:xfrm>
            <a:off x="9448920" y="6647040"/>
            <a:ext cx="2742840" cy="21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Only" type="titleOnly">
  <p:cSld name="TITLE_ONLY">
    <p:bg>
      <p:bgPr>
        <a:solidFill>
          <a:schemeClr val="lt1">
            <a:alpha val="14902"/>
          </a:schemeClr>
        </a:solid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text, outdoor, person, person&#10;&#10;Description automatically generated" id="114" name="Google Shape;114;p46"/>
          <p:cNvPicPr preferRelativeResize="0"/>
          <p:nvPr/>
        </p:nvPicPr>
        <p:blipFill rotWithShape="1">
          <a:blip r:embed="rId2">
            <a:alphaModFix/>
          </a:blip>
          <a:srcRect b="73636" l="39" r="-39" t="20884"/>
          <a:stretch/>
        </p:blipFill>
        <p:spPr>
          <a:xfrm>
            <a:off x="2203920" y="0"/>
            <a:ext cx="9992520" cy="36468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46"/>
          <p:cNvSpPr/>
          <p:nvPr/>
        </p:nvSpPr>
        <p:spPr>
          <a:xfrm>
            <a:off x="9168480" y="-4320"/>
            <a:ext cx="3030120" cy="364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CS 322</a:t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46"/>
          <p:cNvSpPr/>
          <p:nvPr/>
        </p:nvSpPr>
        <p:spPr>
          <a:xfrm>
            <a:off x="0" y="0"/>
            <a:ext cx="2244600" cy="364680"/>
          </a:xfrm>
          <a:prstGeom prst="rect">
            <a:avLst/>
          </a:prstGeom>
          <a:gradFill>
            <a:gsLst>
              <a:gs pos="0">
                <a:srgbClr val="C1868A"/>
              </a:gs>
              <a:gs pos="52000">
                <a:srgbClr val="5C467D"/>
              </a:gs>
              <a:gs pos="83000">
                <a:srgbClr val="18256E"/>
              </a:gs>
              <a:gs pos="100000">
                <a:srgbClr val="211952"/>
              </a:gs>
            </a:gsLst>
            <a:lin ang="0" scaled="0"/>
          </a:gradFill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17" name="Google Shape;117;p46"/>
          <p:cNvSpPr txBox="1"/>
          <p:nvPr>
            <p:ph type="title"/>
          </p:nvPr>
        </p:nvSpPr>
        <p:spPr>
          <a:xfrm>
            <a:off x="324720" y="365040"/>
            <a:ext cx="11541960" cy="79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ill Sans"/>
              <a:buNone/>
              <a:defRPr b="1" i="0" sz="4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18" name="Google Shape;118;p46"/>
          <p:cNvSpPr txBox="1"/>
          <p:nvPr>
            <p:ph idx="10" type="dt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0000" spcFirstLastPara="1" rIns="9000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  <a:defRPr b="0" sz="1800" u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19" name="Google Shape;119;p46"/>
          <p:cNvSpPr txBox="1"/>
          <p:nvPr>
            <p:ph idx="11" type="ftr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0000" spcFirstLastPara="1" rIns="90000" wrap="square" tIns="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sz="140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20" name="Google Shape;120;p46"/>
          <p:cNvSpPr txBox="1"/>
          <p:nvPr>
            <p:ph idx="12" type="sldNum"/>
          </p:nvPr>
        </p:nvSpPr>
        <p:spPr>
          <a:xfrm>
            <a:off x="9448920" y="6647040"/>
            <a:ext cx="2742840" cy="21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1" name="Google Shape;121;p46"/>
          <p:cNvSpPr txBox="1"/>
          <p:nvPr>
            <p:ph idx="1"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431800" lvl="0" marL="457200" marR="0" rtl="0" algn="l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-361950" lvl="1" marL="914400" marR="0" rtl="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Noto Sans Symbols"/>
              <a:buChar char="−"/>
              <a:defRPr b="0" i="0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-297180" lvl="2" marL="1371600" marR="0" rtl="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ts val="1080"/>
              <a:buFont typeface="Noto Sans Symbols"/>
              <a:buChar char="●"/>
              <a:defRPr b="0" i="0" sz="2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-314325" lvl="3" marL="1828800" marR="0" rtl="0" algn="l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Noto Sans Symbols"/>
              <a:buChar char="−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-285750" lvl="4" marL="2286000" marR="0" rtl="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rgbClr val="000000"/>
              </a:buClr>
              <a:buSzPts val="9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-285750" lvl="5" marL="2743200" marR="0" rtl="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rgbClr val="000000"/>
              </a:buClr>
              <a:buSzPts val="9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-285750" lvl="6" marL="3200400" marR="0" rtl="0" algn="l">
              <a:lnSpc>
                <a:spcPct val="90000"/>
              </a:lnSpc>
              <a:spcBef>
                <a:spcPts val="283"/>
              </a:spcBef>
              <a:spcAft>
                <a:spcPts val="0"/>
              </a:spcAft>
              <a:buClr>
                <a:srgbClr val="000000"/>
              </a:buClr>
              <a:buSzPts val="9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estions 2">
  <p:cSld name="Questions 2">
    <p:bg>
      <p:bgPr>
        <a:solidFill>
          <a:schemeClr val="lt1">
            <a:alpha val="14902"/>
          </a:schemeClr>
        </a:solidFill>
      </p:bgPr>
    </p:bg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text, outdoor, person, person&#10;&#10;Description automatically generated" id="123" name="Google Shape;123;p48"/>
          <p:cNvPicPr preferRelativeResize="0"/>
          <p:nvPr/>
        </p:nvPicPr>
        <p:blipFill rotWithShape="1">
          <a:blip r:embed="rId2">
            <a:alphaModFix/>
          </a:blip>
          <a:srcRect b="73636" l="39" r="-39" t="20884"/>
          <a:stretch/>
        </p:blipFill>
        <p:spPr>
          <a:xfrm>
            <a:off x="2203920" y="0"/>
            <a:ext cx="9992520" cy="36468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48"/>
          <p:cNvSpPr/>
          <p:nvPr/>
        </p:nvSpPr>
        <p:spPr>
          <a:xfrm>
            <a:off x="9168480" y="-4320"/>
            <a:ext cx="3030120" cy="36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CSCI 1430: COMPUTER VISION</a:t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48"/>
          <p:cNvSpPr/>
          <p:nvPr/>
        </p:nvSpPr>
        <p:spPr>
          <a:xfrm>
            <a:off x="0" y="0"/>
            <a:ext cx="2244600" cy="364680"/>
          </a:xfrm>
          <a:prstGeom prst="rect">
            <a:avLst/>
          </a:prstGeom>
          <a:gradFill>
            <a:gsLst>
              <a:gs pos="0">
                <a:srgbClr val="C1868A"/>
              </a:gs>
              <a:gs pos="52000">
                <a:srgbClr val="5C467D"/>
              </a:gs>
              <a:gs pos="83000">
                <a:srgbClr val="18256E"/>
              </a:gs>
              <a:gs pos="100000">
                <a:srgbClr val="211952"/>
              </a:gs>
            </a:gsLst>
            <a:lin ang="0" scaled="0"/>
          </a:gradFill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A picture containing drawing&#10;&#10;Description automatically generated" id="126" name="Google Shape;126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000" y="45720"/>
            <a:ext cx="234720" cy="273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robot on a table&#10;&#10;Description automatically generated with low confidence" id="127" name="Google Shape;127;p4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97320" y="1214280"/>
            <a:ext cx="5397120" cy="539712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48"/>
          <p:cNvSpPr/>
          <p:nvPr/>
        </p:nvSpPr>
        <p:spPr>
          <a:xfrm>
            <a:off x="0" y="0"/>
            <a:ext cx="4081320" cy="1027080"/>
          </a:xfrm>
          <a:prstGeom prst="rect">
            <a:avLst/>
          </a:prstGeom>
          <a:noFill/>
          <a:ln>
            <a:noFill/>
          </a:ln>
        </p:spPr>
        <p:txBody>
          <a:bodyPr anchorCtr="0" anchor="b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 u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Questions?</a:t>
            </a:r>
            <a:endParaRPr b="0" sz="44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48"/>
          <p:cNvSpPr/>
          <p:nvPr/>
        </p:nvSpPr>
        <p:spPr>
          <a:xfrm>
            <a:off x="9011160" y="6611760"/>
            <a:ext cx="3180600" cy="245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000" u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Dall-E: “wall-e answering questions at a press conference”</a:t>
            </a:r>
            <a:endParaRPr b="0" sz="1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estions 3">
  <p:cSld name="Questions 3">
    <p:bg>
      <p:bgPr>
        <a:solidFill>
          <a:schemeClr val="lt1">
            <a:alpha val="14902"/>
          </a:schemeClr>
        </a:solid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text, outdoor, person, person&#10;&#10;Description automatically generated" id="131" name="Google Shape;131;p49"/>
          <p:cNvPicPr preferRelativeResize="0"/>
          <p:nvPr/>
        </p:nvPicPr>
        <p:blipFill rotWithShape="1">
          <a:blip r:embed="rId2">
            <a:alphaModFix/>
          </a:blip>
          <a:srcRect b="73636" l="39" r="-39" t="20884"/>
          <a:stretch/>
        </p:blipFill>
        <p:spPr>
          <a:xfrm>
            <a:off x="2203920" y="0"/>
            <a:ext cx="9992520" cy="36468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49"/>
          <p:cNvSpPr/>
          <p:nvPr/>
        </p:nvSpPr>
        <p:spPr>
          <a:xfrm>
            <a:off x="9168480" y="-4320"/>
            <a:ext cx="3030120" cy="364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CS 322</a:t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49"/>
          <p:cNvSpPr/>
          <p:nvPr/>
        </p:nvSpPr>
        <p:spPr>
          <a:xfrm>
            <a:off x="0" y="0"/>
            <a:ext cx="2244600" cy="364680"/>
          </a:xfrm>
          <a:prstGeom prst="rect">
            <a:avLst/>
          </a:prstGeom>
          <a:gradFill>
            <a:gsLst>
              <a:gs pos="0">
                <a:srgbClr val="C1868A"/>
              </a:gs>
              <a:gs pos="52000">
                <a:srgbClr val="5C467D"/>
              </a:gs>
              <a:gs pos="83000">
                <a:srgbClr val="18256E"/>
              </a:gs>
              <a:gs pos="100000">
                <a:srgbClr val="211952"/>
              </a:gs>
            </a:gsLst>
            <a:lin ang="0" scaled="0"/>
          </a:gradFill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A picture containing text, indoor&#10;&#10;Description automatically generated" id="134" name="Google Shape;134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97320" y="1214280"/>
            <a:ext cx="5397120" cy="539712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49"/>
          <p:cNvSpPr/>
          <p:nvPr/>
        </p:nvSpPr>
        <p:spPr>
          <a:xfrm>
            <a:off x="0" y="0"/>
            <a:ext cx="4081320" cy="1027080"/>
          </a:xfrm>
          <a:prstGeom prst="rect">
            <a:avLst/>
          </a:prstGeom>
          <a:noFill/>
          <a:ln>
            <a:noFill/>
          </a:ln>
        </p:spPr>
        <p:txBody>
          <a:bodyPr anchorCtr="0" anchor="b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 u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Questions?</a:t>
            </a:r>
            <a:endParaRPr b="0" sz="44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49"/>
          <p:cNvSpPr/>
          <p:nvPr/>
        </p:nvSpPr>
        <p:spPr>
          <a:xfrm>
            <a:off x="9011160" y="6611760"/>
            <a:ext cx="3180600" cy="245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000" u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Dall-E: “wall-e answering questions at a press conference”</a:t>
            </a:r>
            <a:endParaRPr b="0" sz="1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inkPairShare">
  <p:cSld name="ThinkPairShare">
    <p:bg>
      <p:bgPr>
        <a:solidFill>
          <a:schemeClr val="lt1">
            <a:alpha val="14902"/>
          </a:schemeClr>
        </a:solidFill>
      </p:bgPr>
    </p:bg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text, outdoor, person, person&#10;&#10;Description automatically generated" id="138" name="Google Shape;138;p50"/>
          <p:cNvPicPr preferRelativeResize="0"/>
          <p:nvPr/>
        </p:nvPicPr>
        <p:blipFill rotWithShape="1">
          <a:blip r:embed="rId2">
            <a:alphaModFix/>
          </a:blip>
          <a:srcRect b="73636" l="39" r="-39" t="20884"/>
          <a:stretch/>
        </p:blipFill>
        <p:spPr>
          <a:xfrm>
            <a:off x="2203920" y="0"/>
            <a:ext cx="9992520" cy="36468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50"/>
          <p:cNvSpPr/>
          <p:nvPr/>
        </p:nvSpPr>
        <p:spPr>
          <a:xfrm>
            <a:off x="9168480" y="-4320"/>
            <a:ext cx="3030120" cy="364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CS 322</a:t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50"/>
          <p:cNvSpPr/>
          <p:nvPr/>
        </p:nvSpPr>
        <p:spPr>
          <a:xfrm>
            <a:off x="0" y="0"/>
            <a:ext cx="2244600" cy="364680"/>
          </a:xfrm>
          <a:prstGeom prst="rect">
            <a:avLst/>
          </a:prstGeom>
          <a:gradFill>
            <a:gsLst>
              <a:gs pos="0">
                <a:srgbClr val="C1868A"/>
              </a:gs>
              <a:gs pos="52000">
                <a:srgbClr val="5C467D"/>
              </a:gs>
              <a:gs pos="83000">
                <a:srgbClr val="18256E"/>
              </a:gs>
              <a:gs pos="100000">
                <a:srgbClr val="211952"/>
              </a:gs>
            </a:gsLst>
            <a:lin ang="0" scaled="0"/>
          </a:gradFill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A picture containing yellow, camera&#10;&#10;Description automatically generated" id="141" name="Google Shape;141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97320" y="1214280"/>
            <a:ext cx="5397120" cy="539712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50"/>
          <p:cNvSpPr/>
          <p:nvPr/>
        </p:nvSpPr>
        <p:spPr>
          <a:xfrm>
            <a:off x="0" y="0"/>
            <a:ext cx="5000040" cy="1027080"/>
          </a:xfrm>
          <a:prstGeom prst="rect">
            <a:avLst/>
          </a:prstGeom>
          <a:noFill/>
          <a:ln>
            <a:noFill/>
          </a:ln>
        </p:spPr>
        <p:txBody>
          <a:bodyPr anchorCtr="0" anchor="b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 u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Think-Pair-Share</a:t>
            </a:r>
            <a:endParaRPr b="0" sz="44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50"/>
          <p:cNvSpPr/>
          <p:nvPr/>
        </p:nvSpPr>
        <p:spPr>
          <a:xfrm>
            <a:off x="9011160" y="6611760"/>
            <a:ext cx="3180600" cy="245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000" u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Dall-E: “wall-e having a discussion with another wall-e”</a:t>
            </a:r>
            <a:endParaRPr b="0" sz="1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lt1">
            <a:alpha val="14902"/>
          </a:schemeClr>
        </a:solidFill>
      </p:bgPr>
    </p:bg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text, outdoor, person, person&#10;&#10;Description automatically generated" id="145" name="Google Shape;145;p51"/>
          <p:cNvPicPr preferRelativeResize="0"/>
          <p:nvPr/>
        </p:nvPicPr>
        <p:blipFill rotWithShape="1">
          <a:blip r:embed="rId2">
            <a:alphaModFix/>
          </a:blip>
          <a:srcRect b="73636" l="39" r="-39" t="20884"/>
          <a:stretch/>
        </p:blipFill>
        <p:spPr>
          <a:xfrm>
            <a:off x="2203920" y="0"/>
            <a:ext cx="9992520" cy="36468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51"/>
          <p:cNvSpPr/>
          <p:nvPr/>
        </p:nvSpPr>
        <p:spPr>
          <a:xfrm>
            <a:off x="9168480" y="-4320"/>
            <a:ext cx="3030120" cy="364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CS 322</a:t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51"/>
          <p:cNvSpPr/>
          <p:nvPr/>
        </p:nvSpPr>
        <p:spPr>
          <a:xfrm>
            <a:off x="0" y="0"/>
            <a:ext cx="2244600" cy="364680"/>
          </a:xfrm>
          <a:prstGeom prst="rect">
            <a:avLst/>
          </a:prstGeom>
          <a:gradFill>
            <a:gsLst>
              <a:gs pos="0">
                <a:srgbClr val="C1868A"/>
              </a:gs>
              <a:gs pos="52000">
                <a:srgbClr val="5C467D"/>
              </a:gs>
              <a:gs pos="83000">
                <a:srgbClr val="18256E"/>
              </a:gs>
              <a:gs pos="100000">
                <a:srgbClr val="211952"/>
              </a:gs>
            </a:gsLst>
            <a:lin ang="0" scaled="0"/>
          </a:gradFill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48" name="Google Shape;148;p51"/>
          <p:cNvSpPr txBox="1"/>
          <p:nvPr>
            <p:ph type="title"/>
          </p:nvPr>
        </p:nvSpPr>
        <p:spPr>
          <a:xfrm>
            <a:off x="914400" y="1600200"/>
            <a:ext cx="10362960" cy="1469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ill Sans"/>
              <a:buNone/>
              <a:defRPr b="1" i="0" sz="4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49" name="Google Shape;149;p51"/>
          <p:cNvSpPr txBox="1"/>
          <p:nvPr>
            <p:ph idx="10" type="dt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0000" spcFirstLastPara="1" rIns="9000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  <a:defRPr b="0" sz="1800" u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50" name="Google Shape;150;p51"/>
          <p:cNvSpPr txBox="1"/>
          <p:nvPr>
            <p:ph idx="11" type="ftr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0000" spcFirstLastPara="1" rIns="90000" wrap="square" tIns="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sz="140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51" name="Google Shape;151;p51"/>
          <p:cNvSpPr txBox="1"/>
          <p:nvPr>
            <p:ph idx="12" type="sldNum"/>
          </p:nvPr>
        </p:nvSpPr>
        <p:spPr>
          <a:xfrm>
            <a:off x="9448920" y="6647040"/>
            <a:ext cx="2742840" cy="21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ly Content">
  <p:cSld name="Only Content">
    <p:bg>
      <p:bgPr>
        <a:solidFill>
          <a:schemeClr val="lt1">
            <a:alpha val="14902"/>
          </a:schemeClr>
        </a:solidFill>
      </p:bgPr>
    </p:bg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text, outdoor, person, person&#10;&#10;Description automatically generated" id="153" name="Google Shape;153;p52"/>
          <p:cNvPicPr preferRelativeResize="0"/>
          <p:nvPr/>
        </p:nvPicPr>
        <p:blipFill rotWithShape="1">
          <a:blip r:embed="rId2">
            <a:alphaModFix/>
          </a:blip>
          <a:srcRect b="73636" l="39" r="-39" t="20884"/>
          <a:stretch/>
        </p:blipFill>
        <p:spPr>
          <a:xfrm>
            <a:off x="2203920" y="0"/>
            <a:ext cx="9992520" cy="36468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52"/>
          <p:cNvSpPr/>
          <p:nvPr/>
        </p:nvSpPr>
        <p:spPr>
          <a:xfrm>
            <a:off x="9168480" y="-4320"/>
            <a:ext cx="3030120" cy="364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CS 322</a:t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52"/>
          <p:cNvSpPr/>
          <p:nvPr/>
        </p:nvSpPr>
        <p:spPr>
          <a:xfrm>
            <a:off x="0" y="0"/>
            <a:ext cx="2244600" cy="364680"/>
          </a:xfrm>
          <a:prstGeom prst="rect">
            <a:avLst/>
          </a:prstGeom>
          <a:gradFill>
            <a:gsLst>
              <a:gs pos="0">
                <a:srgbClr val="C1868A"/>
              </a:gs>
              <a:gs pos="52000">
                <a:srgbClr val="5C467D"/>
              </a:gs>
              <a:gs pos="83000">
                <a:srgbClr val="18256E"/>
              </a:gs>
              <a:gs pos="100000">
                <a:srgbClr val="211952"/>
              </a:gs>
            </a:gsLst>
            <a:lin ang="0" scaled="0"/>
          </a:gradFill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56" name="Google Shape;156;p52"/>
          <p:cNvSpPr txBox="1"/>
          <p:nvPr>
            <p:ph idx="1" type="body"/>
          </p:nvPr>
        </p:nvSpPr>
        <p:spPr>
          <a:xfrm>
            <a:off x="324720" y="597960"/>
            <a:ext cx="11541960" cy="5894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-381000" lvl="2" marL="1371600" marR="0" rtl="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57" name="Google Shape;157;p52"/>
          <p:cNvSpPr txBox="1"/>
          <p:nvPr>
            <p:ph idx="12" type="sldNum"/>
          </p:nvPr>
        </p:nvSpPr>
        <p:spPr>
          <a:xfrm>
            <a:off x="9448920" y="6647040"/>
            <a:ext cx="2742840" cy="21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8" name="Google Shape;158;p52"/>
          <p:cNvSpPr txBox="1"/>
          <p:nvPr>
            <p:ph idx="2" type="body"/>
          </p:nvPr>
        </p:nvSpPr>
        <p:spPr>
          <a:xfrm>
            <a:off x="0" y="6647040"/>
            <a:ext cx="9448560" cy="2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Gill Sans"/>
              <a:buNone/>
              <a:defRPr b="0" i="0" sz="1200" u="none" cap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 Header">
    <p:bg>
      <p:bgPr>
        <a:solidFill>
          <a:schemeClr val="lt1">
            <a:alpha val="14902"/>
          </a:schemeClr>
        </a:solidFill>
      </p:bgPr>
    </p:bg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text, outdoor, person, person&#10;&#10;Description automatically generated" id="160" name="Google Shape;160;p53"/>
          <p:cNvPicPr preferRelativeResize="0"/>
          <p:nvPr/>
        </p:nvPicPr>
        <p:blipFill rotWithShape="1">
          <a:blip r:embed="rId2">
            <a:alphaModFix/>
          </a:blip>
          <a:srcRect b="73636" l="39" r="-39" t="20884"/>
          <a:stretch/>
        </p:blipFill>
        <p:spPr>
          <a:xfrm>
            <a:off x="2203920" y="0"/>
            <a:ext cx="9992520" cy="36468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53"/>
          <p:cNvSpPr/>
          <p:nvPr/>
        </p:nvSpPr>
        <p:spPr>
          <a:xfrm>
            <a:off x="9168480" y="-4320"/>
            <a:ext cx="3030120" cy="364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CS 322</a:t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53"/>
          <p:cNvSpPr/>
          <p:nvPr/>
        </p:nvSpPr>
        <p:spPr>
          <a:xfrm>
            <a:off x="0" y="0"/>
            <a:ext cx="2244600" cy="364680"/>
          </a:xfrm>
          <a:prstGeom prst="rect">
            <a:avLst/>
          </a:prstGeom>
          <a:gradFill>
            <a:gsLst>
              <a:gs pos="0">
                <a:srgbClr val="C1868A"/>
              </a:gs>
              <a:gs pos="52000">
                <a:srgbClr val="5C467D"/>
              </a:gs>
              <a:gs pos="83000">
                <a:srgbClr val="18256E"/>
              </a:gs>
              <a:gs pos="100000">
                <a:srgbClr val="211952"/>
              </a:gs>
            </a:gsLst>
            <a:lin ang="0" scaled="0"/>
          </a:gradFill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63" name="Google Shape;163;p53"/>
          <p:cNvSpPr txBox="1"/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Gill Sans"/>
              <a:buNone/>
              <a:defRPr b="1" i="0" sz="6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64" name="Google Shape;164;p53"/>
          <p:cNvSpPr txBox="1"/>
          <p:nvPr>
            <p:ph idx="1" type="body"/>
          </p:nvPr>
        </p:nvSpPr>
        <p:spPr>
          <a:xfrm>
            <a:off x="831960" y="4589640"/>
            <a:ext cx="10515240" cy="1499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Gill Sans"/>
              <a:buNone/>
              <a:defRPr b="0" i="0" sz="2400" u="none" cap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65" name="Google Shape;165;p53"/>
          <p:cNvSpPr txBox="1"/>
          <p:nvPr>
            <p:ph idx="12" type="sldNum"/>
          </p:nvPr>
        </p:nvSpPr>
        <p:spPr>
          <a:xfrm>
            <a:off x="9448920" y="6647040"/>
            <a:ext cx="2742840" cy="21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Title and Content">
  <p:cSld name="Two Title and Content">
    <p:bg>
      <p:bgPr>
        <a:solidFill>
          <a:schemeClr val="lt1">
            <a:alpha val="14902"/>
          </a:schemeClr>
        </a:solidFill>
      </p:bgPr>
    </p:bg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text, outdoor, person, person&#10;&#10;Description automatically generated" id="167" name="Google Shape;167;p54"/>
          <p:cNvPicPr preferRelativeResize="0"/>
          <p:nvPr/>
        </p:nvPicPr>
        <p:blipFill rotWithShape="1">
          <a:blip r:embed="rId2">
            <a:alphaModFix/>
          </a:blip>
          <a:srcRect b="73636" l="39" r="-39" t="20884"/>
          <a:stretch/>
        </p:blipFill>
        <p:spPr>
          <a:xfrm>
            <a:off x="2203920" y="0"/>
            <a:ext cx="9992520" cy="36468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54"/>
          <p:cNvSpPr/>
          <p:nvPr/>
        </p:nvSpPr>
        <p:spPr>
          <a:xfrm>
            <a:off x="9168480" y="-4320"/>
            <a:ext cx="3030120" cy="364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CS 322</a:t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54"/>
          <p:cNvSpPr/>
          <p:nvPr/>
        </p:nvSpPr>
        <p:spPr>
          <a:xfrm>
            <a:off x="0" y="0"/>
            <a:ext cx="2244600" cy="364680"/>
          </a:xfrm>
          <a:prstGeom prst="rect">
            <a:avLst/>
          </a:prstGeom>
          <a:gradFill>
            <a:gsLst>
              <a:gs pos="0">
                <a:srgbClr val="C1868A"/>
              </a:gs>
              <a:gs pos="52000">
                <a:srgbClr val="5C467D"/>
              </a:gs>
              <a:gs pos="83000">
                <a:srgbClr val="18256E"/>
              </a:gs>
              <a:gs pos="100000">
                <a:srgbClr val="211952"/>
              </a:gs>
            </a:gsLst>
            <a:lin ang="0" scaled="0"/>
          </a:gradFill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70" name="Google Shape;170;p54"/>
          <p:cNvSpPr txBox="1"/>
          <p:nvPr>
            <p:ph type="title"/>
          </p:nvPr>
        </p:nvSpPr>
        <p:spPr>
          <a:xfrm>
            <a:off x="324720" y="365040"/>
            <a:ext cx="11541960" cy="79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ill Sans"/>
              <a:buNone/>
              <a:defRPr b="1" i="0" sz="4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71" name="Google Shape;171;p54"/>
          <p:cNvSpPr txBox="1"/>
          <p:nvPr>
            <p:ph idx="1" type="body"/>
          </p:nvPr>
        </p:nvSpPr>
        <p:spPr>
          <a:xfrm>
            <a:off x="324720" y="1825560"/>
            <a:ext cx="5694480" cy="4350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-381000" lvl="2" marL="1371600" marR="0" rtl="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72" name="Google Shape;172;p54"/>
          <p:cNvSpPr txBox="1"/>
          <p:nvPr>
            <p:ph idx="2" type="body"/>
          </p:nvPr>
        </p:nvSpPr>
        <p:spPr>
          <a:xfrm>
            <a:off x="6172200" y="1825560"/>
            <a:ext cx="5694480" cy="4350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-381000" lvl="2" marL="1371600" marR="0" rtl="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73" name="Google Shape;173;p54"/>
          <p:cNvSpPr txBox="1"/>
          <p:nvPr>
            <p:ph idx="12" type="sldNum"/>
          </p:nvPr>
        </p:nvSpPr>
        <p:spPr>
          <a:xfrm>
            <a:off x="9448920" y="6647040"/>
            <a:ext cx="2742840" cy="21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4" name="Google Shape;174;p54"/>
          <p:cNvSpPr txBox="1"/>
          <p:nvPr>
            <p:ph idx="3" type="body"/>
          </p:nvPr>
        </p:nvSpPr>
        <p:spPr>
          <a:xfrm>
            <a:off x="0" y="6647040"/>
            <a:ext cx="9448560" cy="2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Gill Sans"/>
              <a:buNone/>
              <a:defRPr b="0" i="0" sz="1200" u="none" cap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inition">
  <p:cSld name="Definition">
    <p:bg>
      <p:bgPr>
        <a:solidFill>
          <a:schemeClr val="lt1">
            <a:alpha val="14902"/>
          </a:schemeClr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text, outdoor, person, person&#10;&#10;Description automatically generated" id="176" name="Google Shape;176;p55"/>
          <p:cNvPicPr preferRelativeResize="0"/>
          <p:nvPr/>
        </p:nvPicPr>
        <p:blipFill rotWithShape="1">
          <a:blip r:embed="rId2">
            <a:alphaModFix/>
          </a:blip>
          <a:srcRect b="73636" l="39" r="-39" t="20884"/>
          <a:stretch/>
        </p:blipFill>
        <p:spPr>
          <a:xfrm>
            <a:off x="2203920" y="0"/>
            <a:ext cx="9992520" cy="364680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55"/>
          <p:cNvSpPr/>
          <p:nvPr/>
        </p:nvSpPr>
        <p:spPr>
          <a:xfrm>
            <a:off x="9168480" y="-4320"/>
            <a:ext cx="3030120" cy="364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CS 322</a:t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55"/>
          <p:cNvSpPr/>
          <p:nvPr/>
        </p:nvSpPr>
        <p:spPr>
          <a:xfrm>
            <a:off x="0" y="0"/>
            <a:ext cx="2244600" cy="364680"/>
          </a:xfrm>
          <a:prstGeom prst="rect">
            <a:avLst/>
          </a:prstGeom>
          <a:gradFill>
            <a:gsLst>
              <a:gs pos="0">
                <a:srgbClr val="C1868A"/>
              </a:gs>
              <a:gs pos="52000">
                <a:srgbClr val="5C467D"/>
              </a:gs>
              <a:gs pos="83000">
                <a:srgbClr val="18256E"/>
              </a:gs>
              <a:gs pos="100000">
                <a:srgbClr val="211952"/>
              </a:gs>
            </a:gsLst>
            <a:lin ang="0" scaled="0"/>
          </a:gradFill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79" name="Google Shape;179;p55"/>
          <p:cNvSpPr txBox="1"/>
          <p:nvPr>
            <p:ph type="title"/>
          </p:nvPr>
        </p:nvSpPr>
        <p:spPr>
          <a:xfrm>
            <a:off x="324720" y="365040"/>
            <a:ext cx="11541960" cy="79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ill Sans"/>
              <a:buNone/>
              <a:defRPr b="1" i="0" sz="4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80" name="Google Shape;180;p55"/>
          <p:cNvSpPr txBox="1"/>
          <p:nvPr>
            <p:ph idx="12" type="sldNum"/>
          </p:nvPr>
        </p:nvSpPr>
        <p:spPr>
          <a:xfrm>
            <a:off x="9448920" y="6647040"/>
            <a:ext cx="2742840" cy="21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Gill Sans"/>
              <a:buNone/>
              <a:defRPr b="0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1" name="Google Shape;181;p55"/>
          <p:cNvSpPr txBox="1"/>
          <p:nvPr>
            <p:ph idx="1" type="body"/>
          </p:nvPr>
        </p:nvSpPr>
        <p:spPr>
          <a:xfrm>
            <a:off x="324720" y="3558600"/>
            <a:ext cx="5694480" cy="29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-330200" lvl="3" marL="1828800" marR="0" rtl="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-330200" lvl="4" marL="2286000" marR="0" rtl="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82" name="Google Shape;182;p55"/>
          <p:cNvSpPr txBox="1"/>
          <p:nvPr>
            <p:ph idx="2" type="body"/>
          </p:nvPr>
        </p:nvSpPr>
        <p:spPr>
          <a:xfrm>
            <a:off x="6172200" y="3558600"/>
            <a:ext cx="5694480" cy="29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-330200" lvl="3" marL="1828800" marR="0" rtl="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-330200" lvl="4" marL="2286000" marR="0" rtl="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83" name="Google Shape;183;p55"/>
          <p:cNvSpPr txBox="1"/>
          <p:nvPr>
            <p:ph idx="3" type="body"/>
          </p:nvPr>
        </p:nvSpPr>
        <p:spPr>
          <a:xfrm>
            <a:off x="324360" y="1778760"/>
            <a:ext cx="11541960" cy="1649880"/>
          </a:xfrm>
          <a:prstGeom prst="rect">
            <a:avLst/>
          </a:prstGeom>
          <a:solidFill>
            <a:srgbClr val="473C78">
              <a:alpha val="30196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ill Sans"/>
              <a:buNone/>
              <a:defRPr b="0" i="0" sz="2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84" name="Google Shape;184;p55"/>
          <p:cNvSpPr/>
          <p:nvPr/>
        </p:nvSpPr>
        <p:spPr>
          <a:xfrm>
            <a:off x="324360" y="1317240"/>
            <a:ext cx="11541960" cy="461160"/>
          </a:xfrm>
          <a:prstGeom prst="rect">
            <a:avLst/>
          </a:prstGeom>
          <a:solidFill>
            <a:srgbClr val="473C78"/>
          </a:solidFill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 u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Definition</a:t>
            </a:r>
            <a:endParaRPr b="0" sz="2400" u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55"/>
          <p:cNvSpPr txBox="1"/>
          <p:nvPr>
            <p:ph idx="4" type="body"/>
          </p:nvPr>
        </p:nvSpPr>
        <p:spPr>
          <a:xfrm>
            <a:off x="0" y="6647040"/>
            <a:ext cx="9448560" cy="2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Gill Sans"/>
              <a:buNone/>
              <a:defRPr b="0" i="0" sz="1200" u="none" cap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estions 1">
  <p:cSld name="Questions 1">
    <p:bg>
      <p:bgPr>
        <a:solidFill>
          <a:schemeClr val="lt1">
            <a:alpha val="14902"/>
          </a:schemeClr>
        </a:solidFill>
      </p:bgPr>
    </p:bg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text, outdoor, person, person&#10;&#10;Description automatically generated" id="187" name="Google Shape;187;p56"/>
          <p:cNvPicPr preferRelativeResize="0"/>
          <p:nvPr/>
        </p:nvPicPr>
        <p:blipFill rotWithShape="1">
          <a:blip r:embed="rId2">
            <a:alphaModFix/>
          </a:blip>
          <a:srcRect b="73636" l="39" r="-39" t="20884"/>
          <a:stretch/>
        </p:blipFill>
        <p:spPr>
          <a:xfrm>
            <a:off x="2203920" y="0"/>
            <a:ext cx="9992520" cy="364680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56"/>
          <p:cNvSpPr/>
          <p:nvPr/>
        </p:nvSpPr>
        <p:spPr>
          <a:xfrm>
            <a:off x="9168480" y="-4320"/>
            <a:ext cx="3030120" cy="364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CS 322</a:t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56"/>
          <p:cNvSpPr/>
          <p:nvPr/>
        </p:nvSpPr>
        <p:spPr>
          <a:xfrm>
            <a:off x="0" y="0"/>
            <a:ext cx="2244600" cy="364680"/>
          </a:xfrm>
          <a:prstGeom prst="rect">
            <a:avLst/>
          </a:prstGeom>
          <a:gradFill>
            <a:gsLst>
              <a:gs pos="0">
                <a:srgbClr val="C1868A"/>
              </a:gs>
              <a:gs pos="52000">
                <a:srgbClr val="5C467D"/>
              </a:gs>
              <a:gs pos="83000">
                <a:srgbClr val="18256E"/>
              </a:gs>
              <a:gs pos="100000">
                <a:srgbClr val="211952"/>
              </a:gs>
            </a:gsLst>
            <a:lin ang="0" scaled="0"/>
          </a:gradFill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90" name="Google Shape;190;p56"/>
          <p:cNvSpPr/>
          <p:nvPr/>
        </p:nvSpPr>
        <p:spPr>
          <a:xfrm>
            <a:off x="0" y="0"/>
            <a:ext cx="4081320" cy="1027080"/>
          </a:xfrm>
          <a:prstGeom prst="rect">
            <a:avLst/>
          </a:prstGeom>
          <a:noFill/>
          <a:ln>
            <a:noFill/>
          </a:ln>
        </p:spPr>
        <p:txBody>
          <a:bodyPr anchorCtr="0" anchor="b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 u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Questions?</a:t>
            </a:r>
            <a:endParaRPr b="0" sz="44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56"/>
          <p:cNvSpPr/>
          <p:nvPr/>
        </p:nvSpPr>
        <p:spPr>
          <a:xfrm>
            <a:off x="9011160" y="6611760"/>
            <a:ext cx="3180600" cy="245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000" u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Dall-E: “wall-e answering questions at a press conference”</a:t>
            </a:r>
            <a:endParaRPr b="0" sz="1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picture containing text, yellow, transport, school&#10;&#10;Description automatically generated" id="192" name="Google Shape;192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97320" y="1214280"/>
            <a:ext cx="5397120" cy="53971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3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7.xml"/><Relationship Id="rId2" Type="http://schemas.openxmlformats.org/officeDocument/2006/relationships/slideLayout" Target="../slideLayouts/slideLayout8.xml"/><Relationship Id="rId3" Type="http://schemas.openxmlformats.org/officeDocument/2006/relationships/slideLayout" Target="../slideLayouts/slideLayout9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5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2.xml"/><Relationship Id="rId18" Type="http://schemas.openxmlformats.org/officeDocument/2006/relationships/theme" Target="../theme/theme1.xml"/><Relationship Id="rId7" Type="http://schemas.openxmlformats.org/officeDocument/2006/relationships/slideLayout" Target="../slideLayouts/slideLayout13.xml"/><Relationship Id="rId8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7" r:id="rId12"/>
    <p:sldLayoutId id="2147483668" r:id="rId13"/>
    <p:sldLayoutId id="2147483669" r:id="rId14"/>
    <p:sldLayoutId id="2147483670" r:id="rId15"/>
    <p:sldLayoutId id="2147483671" r:id="rId16"/>
    <p:sldLayoutId id="2147483672" r:id="rId1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hyperlink" Target="http://www.flickr.com/photos/igorms/136916757/" TargetMode="External"/><Relationship Id="rId4" Type="http://schemas.openxmlformats.org/officeDocument/2006/relationships/image" Target="../media/image5.jpg"/><Relationship Id="rId5" Type="http://schemas.openxmlformats.org/officeDocument/2006/relationships/image" Target="../media/image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jpg"/><Relationship Id="rId4" Type="http://schemas.openxmlformats.org/officeDocument/2006/relationships/image" Target="../media/image13.jpg"/><Relationship Id="rId5" Type="http://schemas.openxmlformats.org/officeDocument/2006/relationships/image" Target="../media/image31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jpg"/><Relationship Id="rId4" Type="http://schemas.openxmlformats.org/officeDocument/2006/relationships/image" Target="../media/image8.png"/><Relationship Id="rId5" Type="http://schemas.openxmlformats.org/officeDocument/2006/relationships/image" Target="../media/image1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9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8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png"/><Relationship Id="rId4" Type="http://schemas.openxmlformats.org/officeDocument/2006/relationships/image" Target="../media/image3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4.png"/><Relationship Id="rId4" Type="http://schemas.openxmlformats.org/officeDocument/2006/relationships/image" Target="../media/image3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4.png"/><Relationship Id="rId4" Type="http://schemas.openxmlformats.org/officeDocument/2006/relationships/image" Target="../media/image3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6.png"/><Relationship Id="rId4" Type="http://schemas.openxmlformats.org/officeDocument/2006/relationships/image" Target="../media/image29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0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9.jpg"/><Relationship Id="rId4" Type="http://schemas.openxmlformats.org/officeDocument/2006/relationships/image" Target="../media/image28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3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0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3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8.png"/><Relationship Id="rId4" Type="http://schemas.openxmlformats.org/officeDocument/2006/relationships/image" Target="../media/image17.png"/><Relationship Id="rId5" Type="http://schemas.openxmlformats.org/officeDocument/2006/relationships/image" Target="../media/image10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7.png"/><Relationship Id="rId4" Type="http://schemas.openxmlformats.org/officeDocument/2006/relationships/image" Target="../media/image22.jpg"/><Relationship Id="rId5" Type="http://schemas.openxmlformats.org/officeDocument/2006/relationships/image" Target="../media/image25.jpg"/><Relationship Id="rId6" Type="http://schemas.openxmlformats.org/officeDocument/2006/relationships/image" Target="../media/image32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7.png"/><Relationship Id="rId4" Type="http://schemas.openxmlformats.org/officeDocument/2006/relationships/image" Target="../media/image22.jpg"/><Relationship Id="rId5" Type="http://schemas.openxmlformats.org/officeDocument/2006/relationships/image" Target="../media/image25.jpg"/><Relationship Id="rId6" Type="http://schemas.openxmlformats.org/officeDocument/2006/relationships/image" Target="../media/image32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7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"/>
          <p:cNvSpPr txBox="1"/>
          <p:nvPr>
            <p:ph type="title"/>
          </p:nvPr>
        </p:nvSpPr>
        <p:spPr>
          <a:xfrm>
            <a:off x="1343520" y="1224720"/>
            <a:ext cx="5197680" cy="1795680"/>
          </a:xfrm>
          <a:prstGeom prst="rect">
            <a:avLst/>
          </a:prstGeom>
          <a:noFill/>
          <a:ln>
            <a:noFill/>
          </a:ln>
        </p:spPr>
        <p:txBody>
          <a:bodyPr anchorCtr="0" anchor="b" bIns="45000" lIns="90000" spcFirstLastPara="1" rIns="90000" wrap="square" tIns="450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ill Sans"/>
              <a:buNone/>
            </a:pPr>
            <a:r>
              <a:rPr b="1" lang="en-US" sz="4400" u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Sampling and Aliasing</a:t>
            </a:r>
            <a:endParaRPr b="1" sz="4400" u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99" name="Google Shape;199;p1"/>
          <p:cNvSpPr txBox="1"/>
          <p:nvPr>
            <p:ph idx="1" type="body"/>
          </p:nvPr>
        </p:nvSpPr>
        <p:spPr>
          <a:xfrm>
            <a:off x="1343520" y="5373360"/>
            <a:ext cx="10003320" cy="1347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ill Sans"/>
              <a:buNone/>
            </a:pPr>
            <a:r>
              <a:t/>
            </a:r>
            <a:endParaRPr b="0" i="1" sz="24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"/>
          <p:cNvSpPr txBox="1"/>
          <p:nvPr>
            <p:ph idx="1" type="body"/>
          </p:nvPr>
        </p:nvSpPr>
        <p:spPr>
          <a:xfrm>
            <a:off x="614520" y="2791800"/>
            <a:ext cx="5971680" cy="32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b="0" lang="en-US" sz="3200" u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Filtering</a:t>
            </a:r>
            <a:endParaRPr b="0" sz="3200" u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b="0" lang="en-US" sz="3200" u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Filtering Properties</a:t>
            </a:r>
            <a:endParaRPr b="0" sz="3200" u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b="0" lang="en-US" sz="3200" u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Correlation &amp; Convolution</a:t>
            </a:r>
            <a:endParaRPr b="0" sz="3200" u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b="0" lang="en-US" sz="3200" u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Non-linear Filters</a:t>
            </a:r>
            <a:endParaRPr b="0" sz="3200" u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"/>
          <p:cNvSpPr txBox="1"/>
          <p:nvPr>
            <p:ph idx="1" type="body"/>
          </p:nvPr>
        </p:nvSpPr>
        <p:spPr>
          <a:xfrm>
            <a:off x="0" y="6647040"/>
            <a:ext cx="9448560" cy="2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Gill Sans"/>
              <a:buNone/>
            </a:pPr>
            <a:r>
              <a:rPr b="0" lang="en-US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rPr>
              <a:t>Slide: Derek Hoiem, Image: </a:t>
            </a:r>
            <a:r>
              <a:rPr b="0" lang="en-US" sz="1200" u="sng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http://www.flickr.com/photos/igorms/136916757/</a:t>
            </a:r>
            <a:endParaRPr b="0" sz="1200" u="none" strike="noStrike">
              <a:solidFill>
                <a:srgbClr val="888888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7010280" y="4191120"/>
            <a:ext cx="609120" cy="38052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4472C4"/>
          </a:solidFill>
          <a:ln cap="flat" cmpd="sng" w="12700">
            <a:solidFill>
              <a:srgbClr val="32549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http://farm1.static.flickr.com/47/136916757_8237b4a9fb.jpg" id="213" name="Google Shape;213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81080" y="2666880"/>
            <a:ext cx="4762080" cy="316188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farm1.static.flickr.com/47/136916757_8237b4a9fb.jpg" id="214" name="Google Shape;214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24680" y="3657600"/>
            <a:ext cx="2007720" cy="1333080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3"/>
          <p:cNvSpPr/>
          <p:nvPr/>
        </p:nvSpPr>
        <p:spPr>
          <a:xfrm>
            <a:off x="3034440" y="873360"/>
            <a:ext cx="6122520" cy="13845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 u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Why does a lower resolution image still make sense to us?  </a:t>
            </a:r>
            <a:br>
              <a:rPr lang="en-US" sz="2800">
                <a:latin typeface="Gill Sans"/>
                <a:ea typeface="Gill Sans"/>
                <a:cs typeface="Gill Sans"/>
                <a:sym typeface="Gill Sans"/>
              </a:rPr>
            </a:br>
            <a:r>
              <a:rPr b="1" lang="en-US" sz="2800" u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What information do we lose?</a:t>
            </a:r>
            <a:endParaRPr b="0" sz="2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4"/>
          <p:cNvSpPr/>
          <p:nvPr/>
        </p:nvSpPr>
        <p:spPr>
          <a:xfrm>
            <a:off x="1828800" y="5715000"/>
            <a:ext cx="4462200" cy="101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000" u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Throw away every other row and column to create a </a:t>
            </a:r>
            <a:r>
              <a:rPr b="0" lang="en-US" sz="1800" u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1/2</a:t>
            </a:r>
            <a:r>
              <a:rPr b="0" lang="en-US" sz="2000" u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 size image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2" name="Google Shape;22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09800" y="1676520"/>
            <a:ext cx="4490640" cy="388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4"/>
          <p:cNvSpPr/>
          <p:nvPr/>
        </p:nvSpPr>
        <p:spPr>
          <a:xfrm>
            <a:off x="1828800" y="553320"/>
            <a:ext cx="8229240" cy="914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4000" u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Making lower resolution images:</a:t>
            </a:r>
            <a:br>
              <a:rPr lang="en-US" sz="4000">
                <a:latin typeface="Gill Sans"/>
                <a:ea typeface="Gill Sans"/>
                <a:cs typeface="Gill Sans"/>
                <a:sym typeface="Gill Sans"/>
              </a:rPr>
            </a:br>
            <a:r>
              <a:rPr b="0" lang="en-US" sz="4000" u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Subsampling by a factor of 2</a:t>
            </a:r>
            <a:endParaRPr b="0" sz="4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4"/>
          <p:cNvSpPr txBox="1"/>
          <p:nvPr>
            <p:ph idx="1" type="body"/>
          </p:nvPr>
        </p:nvSpPr>
        <p:spPr>
          <a:xfrm>
            <a:off x="0" y="6647040"/>
            <a:ext cx="9448560" cy="2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Gill Sans"/>
              <a:buNone/>
            </a:pPr>
            <a:r>
              <a:t/>
            </a:r>
            <a:endParaRPr b="0" sz="1200" u="none" strike="noStrike">
              <a:solidFill>
                <a:srgbClr val="888888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5"/>
          <p:cNvSpPr/>
          <p:nvPr/>
        </p:nvSpPr>
        <p:spPr>
          <a:xfrm>
            <a:off x="1828800" y="5715000"/>
            <a:ext cx="4462200" cy="101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000" u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Throw away every other row and column to create a </a:t>
            </a:r>
            <a:r>
              <a:rPr b="0" lang="en-US" sz="1800" u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1/2</a:t>
            </a:r>
            <a:r>
              <a:rPr b="0" lang="en-US" sz="2000" u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 size image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1" name="Google Shape;231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09800" y="1676520"/>
            <a:ext cx="4490640" cy="388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89960" y="2590920"/>
            <a:ext cx="2444400" cy="211428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3" name="Google Shape;233;p5"/>
          <p:cNvGrpSpPr/>
          <p:nvPr/>
        </p:nvGrpSpPr>
        <p:grpSpPr>
          <a:xfrm>
            <a:off x="1916280" y="1676520"/>
            <a:ext cx="4342680" cy="3580920"/>
            <a:chOff x="1916280" y="1676520"/>
            <a:chExt cx="4342680" cy="3580920"/>
          </a:xfrm>
        </p:grpSpPr>
        <p:grpSp>
          <p:nvGrpSpPr>
            <p:cNvPr id="234" name="Google Shape;234;p5"/>
            <p:cNvGrpSpPr/>
            <p:nvPr/>
          </p:nvGrpSpPr>
          <p:grpSpPr>
            <a:xfrm>
              <a:off x="1916280" y="1676520"/>
              <a:ext cx="4342680" cy="151920"/>
              <a:chOff x="1916280" y="1676520"/>
              <a:chExt cx="4342680" cy="151920"/>
            </a:xfrm>
          </p:grpSpPr>
          <p:sp>
            <p:nvSpPr>
              <p:cNvPr id="235" name="Google Shape;235;p5"/>
              <p:cNvSpPr/>
              <p:nvPr/>
            </p:nvSpPr>
            <p:spPr>
              <a:xfrm>
                <a:off x="1916280" y="167652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36" name="Google Shape;236;p5"/>
              <p:cNvSpPr/>
              <p:nvPr/>
            </p:nvSpPr>
            <p:spPr>
              <a:xfrm>
                <a:off x="2297160" y="167652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37" name="Google Shape;237;p5"/>
              <p:cNvSpPr/>
              <p:nvPr/>
            </p:nvSpPr>
            <p:spPr>
              <a:xfrm>
                <a:off x="2678040" y="167652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38" name="Google Shape;238;p5"/>
              <p:cNvSpPr/>
              <p:nvPr/>
            </p:nvSpPr>
            <p:spPr>
              <a:xfrm>
                <a:off x="3059280" y="167652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39" name="Google Shape;239;p5"/>
              <p:cNvSpPr/>
              <p:nvPr/>
            </p:nvSpPr>
            <p:spPr>
              <a:xfrm>
                <a:off x="3440160" y="167652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40" name="Google Shape;240;p5"/>
              <p:cNvSpPr/>
              <p:nvPr/>
            </p:nvSpPr>
            <p:spPr>
              <a:xfrm>
                <a:off x="3821040" y="167652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41" name="Google Shape;241;p5"/>
              <p:cNvSpPr/>
              <p:nvPr/>
            </p:nvSpPr>
            <p:spPr>
              <a:xfrm>
                <a:off x="4202280" y="167652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42" name="Google Shape;242;p5"/>
              <p:cNvSpPr/>
              <p:nvPr/>
            </p:nvSpPr>
            <p:spPr>
              <a:xfrm>
                <a:off x="4583160" y="167652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43" name="Google Shape;243;p5"/>
              <p:cNvSpPr/>
              <p:nvPr/>
            </p:nvSpPr>
            <p:spPr>
              <a:xfrm>
                <a:off x="4964040" y="167652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44" name="Google Shape;244;p5"/>
              <p:cNvSpPr/>
              <p:nvPr/>
            </p:nvSpPr>
            <p:spPr>
              <a:xfrm>
                <a:off x="5345280" y="167652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45" name="Google Shape;245;p5"/>
              <p:cNvSpPr/>
              <p:nvPr/>
            </p:nvSpPr>
            <p:spPr>
              <a:xfrm>
                <a:off x="5726160" y="167652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46" name="Google Shape;246;p5"/>
              <p:cNvSpPr/>
              <p:nvPr/>
            </p:nvSpPr>
            <p:spPr>
              <a:xfrm>
                <a:off x="6107040" y="167652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</p:grpSp>
        <p:grpSp>
          <p:nvGrpSpPr>
            <p:cNvPr id="247" name="Google Shape;247;p5"/>
            <p:cNvGrpSpPr/>
            <p:nvPr/>
          </p:nvGrpSpPr>
          <p:grpSpPr>
            <a:xfrm>
              <a:off x="1916280" y="2057400"/>
              <a:ext cx="4342680" cy="151920"/>
              <a:chOff x="1916280" y="2057400"/>
              <a:chExt cx="4342680" cy="151920"/>
            </a:xfrm>
          </p:grpSpPr>
          <p:sp>
            <p:nvSpPr>
              <p:cNvPr id="248" name="Google Shape;248;p5"/>
              <p:cNvSpPr/>
              <p:nvPr/>
            </p:nvSpPr>
            <p:spPr>
              <a:xfrm>
                <a:off x="1916280" y="205740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49" name="Google Shape;249;p5"/>
              <p:cNvSpPr/>
              <p:nvPr/>
            </p:nvSpPr>
            <p:spPr>
              <a:xfrm>
                <a:off x="2297160" y="205740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50" name="Google Shape;250;p5"/>
              <p:cNvSpPr/>
              <p:nvPr/>
            </p:nvSpPr>
            <p:spPr>
              <a:xfrm>
                <a:off x="2678040" y="205740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51" name="Google Shape;251;p5"/>
              <p:cNvSpPr/>
              <p:nvPr/>
            </p:nvSpPr>
            <p:spPr>
              <a:xfrm>
                <a:off x="3059280" y="205740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52" name="Google Shape;252;p5"/>
              <p:cNvSpPr/>
              <p:nvPr/>
            </p:nvSpPr>
            <p:spPr>
              <a:xfrm>
                <a:off x="3440160" y="205740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53" name="Google Shape;253;p5"/>
              <p:cNvSpPr/>
              <p:nvPr/>
            </p:nvSpPr>
            <p:spPr>
              <a:xfrm>
                <a:off x="3821040" y="205740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54" name="Google Shape;254;p5"/>
              <p:cNvSpPr/>
              <p:nvPr/>
            </p:nvSpPr>
            <p:spPr>
              <a:xfrm>
                <a:off x="4202280" y="205740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55" name="Google Shape;255;p5"/>
              <p:cNvSpPr/>
              <p:nvPr/>
            </p:nvSpPr>
            <p:spPr>
              <a:xfrm>
                <a:off x="4583160" y="205740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56" name="Google Shape;256;p5"/>
              <p:cNvSpPr/>
              <p:nvPr/>
            </p:nvSpPr>
            <p:spPr>
              <a:xfrm>
                <a:off x="4964040" y="205740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57" name="Google Shape;257;p5"/>
              <p:cNvSpPr/>
              <p:nvPr/>
            </p:nvSpPr>
            <p:spPr>
              <a:xfrm>
                <a:off x="5345280" y="205740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58" name="Google Shape;258;p5"/>
              <p:cNvSpPr/>
              <p:nvPr/>
            </p:nvSpPr>
            <p:spPr>
              <a:xfrm>
                <a:off x="5726160" y="205740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59" name="Google Shape;259;p5"/>
              <p:cNvSpPr/>
              <p:nvPr/>
            </p:nvSpPr>
            <p:spPr>
              <a:xfrm>
                <a:off x="6107040" y="205740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</p:grpSp>
        <p:grpSp>
          <p:nvGrpSpPr>
            <p:cNvPr id="260" name="Google Shape;260;p5"/>
            <p:cNvGrpSpPr/>
            <p:nvPr/>
          </p:nvGrpSpPr>
          <p:grpSpPr>
            <a:xfrm>
              <a:off x="1916280" y="2438280"/>
              <a:ext cx="4342680" cy="151920"/>
              <a:chOff x="1916280" y="2438280"/>
              <a:chExt cx="4342680" cy="151920"/>
            </a:xfrm>
          </p:grpSpPr>
          <p:sp>
            <p:nvSpPr>
              <p:cNvPr id="261" name="Google Shape;261;p5"/>
              <p:cNvSpPr/>
              <p:nvPr/>
            </p:nvSpPr>
            <p:spPr>
              <a:xfrm>
                <a:off x="1916280" y="243828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62" name="Google Shape;262;p5"/>
              <p:cNvSpPr/>
              <p:nvPr/>
            </p:nvSpPr>
            <p:spPr>
              <a:xfrm>
                <a:off x="2297160" y="243828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63" name="Google Shape;263;p5"/>
              <p:cNvSpPr/>
              <p:nvPr/>
            </p:nvSpPr>
            <p:spPr>
              <a:xfrm>
                <a:off x="2678040" y="243828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64" name="Google Shape;264;p5"/>
              <p:cNvSpPr/>
              <p:nvPr/>
            </p:nvSpPr>
            <p:spPr>
              <a:xfrm>
                <a:off x="3059280" y="243828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65" name="Google Shape;265;p5"/>
              <p:cNvSpPr/>
              <p:nvPr/>
            </p:nvSpPr>
            <p:spPr>
              <a:xfrm>
                <a:off x="3440160" y="243828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66" name="Google Shape;266;p5"/>
              <p:cNvSpPr/>
              <p:nvPr/>
            </p:nvSpPr>
            <p:spPr>
              <a:xfrm>
                <a:off x="3821040" y="243828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67" name="Google Shape;267;p5"/>
              <p:cNvSpPr/>
              <p:nvPr/>
            </p:nvSpPr>
            <p:spPr>
              <a:xfrm>
                <a:off x="4202280" y="243828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68" name="Google Shape;268;p5"/>
              <p:cNvSpPr/>
              <p:nvPr/>
            </p:nvSpPr>
            <p:spPr>
              <a:xfrm>
                <a:off x="4583160" y="243828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69" name="Google Shape;269;p5"/>
              <p:cNvSpPr/>
              <p:nvPr/>
            </p:nvSpPr>
            <p:spPr>
              <a:xfrm>
                <a:off x="4964040" y="243828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70" name="Google Shape;270;p5"/>
              <p:cNvSpPr/>
              <p:nvPr/>
            </p:nvSpPr>
            <p:spPr>
              <a:xfrm>
                <a:off x="5345280" y="243828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71" name="Google Shape;271;p5"/>
              <p:cNvSpPr/>
              <p:nvPr/>
            </p:nvSpPr>
            <p:spPr>
              <a:xfrm>
                <a:off x="5726160" y="243828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72" name="Google Shape;272;p5"/>
              <p:cNvSpPr/>
              <p:nvPr/>
            </p:nvSpPr>
            <p:spPr>
              <a:xfrm>
                <a:off x="6107040" y="243828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</p:grpSp>
        <p:grpSp>
          <p:nvGrpSpPr>
            <p:cNvPr id="273" name="Google Shape;273;p5"/>
            <p:cNvGrpSpPr/>
            <p:nvPr/>
          </p:nvGrpSpPr>
          <p:grpSpPr>
            <a:xfrm>
              <a:off x="1916280" y="2819520"/>
              <a:ext cx="4342680" cy="151920"/>
              <a:chOff x="1916280" y="2819520"/>
              <a:chExt cx="4342680" cy="151920"/>
            </a:xfrm>
          </p:grpSpPr>
          <p:sp>
            <p:nvSpPr>
              <p:cNvPr id="274" name="Google Shape;274;p5"/>
              <p:cNvSpPr/>
              <p:nvPr/>
            </p:nvSpPr>
            <p:spPr>
              <a:xfrm>
                <a:off x="1916280" y="281952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75" name="Google Shape;275;p5"/>
              <p:cNvSpPr/>
              <p:nvPr/>
            </p:nvSpPr>
            <p:spPr>
              <a:xfrm>
                <a:off x="2297160" y="281952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76" name="Google Shape;276;p5"/>
              <p:cNvSpPr/>
              <p:nvPr/>
            </p:nvSpPr>
            <p:spPr>
              <a:xfrm>
                <a:off x="2678040" y="281952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77" name="Google Shape;277;p5"/>
              <p:cNvSpPr/>
              <p:nvPr/>
            </p:nvSpPr>
            <p:spPr>
              <a:xfrm>
                <a:off x="3059280" y="281952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78" name="Google Shape;278;p5"/>
              <p:cNvSpPr/>
              <p:nvPr/>
            </p:nvSpPr>
            <p:spPr>
              <a:xfrm>
                <a:off x="3440160" y="281952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79" name="Google Shape;279;p5"/>
              <p:cNvSpPr/>
              <p:nvPr/>
            </p:nvSpPr>
            <p:spPr>
              <a:xfrm>
                <a:off x="3821040" y="281952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80" name="Google Shape;280;p5"/>
              <p:cNvSpPr/>
              <p:nvPr/>
            </p:nvSpPr>
            <p:spPr>
              <a:xfrm>
                <a:off x="4202280" y="281952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81" name="Google Shape;281;p5"/>
              <p:cNvSpPr/>
              <p:nvPr/>
            </p:nvSpPr>
            <p:spPr>
              <a:xfrm>
                <a:off x="4583160" y="281952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82" name="Google Shape;282;p5"/>
              <p:cNvSpPr/>
              <p:nvPr/>
            </p:nvSpPr>
            <p:spPr>
              <a:xfrm>
                <a:off x="4964040" y="281952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83" name="Google Shape;283;p5"/>
              <p:cNvSpPr/>
              <p:nvPr/>
            </p:nvSpPr>
            <p:spPr>
              <a:xfrm>
                <a:off x="5345280" y="281952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84" name="Google Shape;284;p5"/>
              <p:cNvSpPr/>
              <p:nvPr/>
            </p:nvSpPr>
            <p:spPr>
              <a:xfrm>
                <a:off x="5726160" y="281952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85" name="Google Shape;285;p5"/>
              <p:cNvSpPr/>
              <p:nvPr/>
            </p:nvSpPr>
            <p:spPr>
              <a:xfrm>
                <a:off x="6107040" y="281952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</p:grpSp>
        <p:grpSp>
          <p:nvGrpSpPr>
            <p:cNvPr id="286" name="Google Shape;286;p5"/>
            <p:cNvGrpSpPr/>
            <p:nvPr/>
          </p:nvGrpSpPr>
          <p:grpSpPr>
            <a:xfrm>
              <a:off x="1916280" y="3200400"/>
              <a:ext cx="4342680" cy="151920"/>
              <a:chOff x="1916280" y="3200400"/>
              <a:chExt cx="4342680" cy="151920"/>
            </a:xfrm>
          </p:grpSpPr>
          <p:sp>
            <p:nvSpPr>
              <p:cNvPr id="287" name="Google Shape;287;p5"/>
              <p:cNvSpPr/>
              <p:nvPr/>
            </p:nvSpPr>
            <p:spPr>
              <a:xfrm>
                <a:off x="1916280" y="320040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88" name="Google Shape;288;p5"/>
              <p:cNvSpPr/>
              <p:nvPr/>
            </p:nvSpPr>
            <p:spPr>
              <a:xfrm>
                <a:off x="2297160" y="320040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89" name="Google Shape;289;p5"/>
              <p:cNvSpPr/>
              <p:nvPr/>
            </p:nvSpPr>
            <p:spPr>
              <a:xfrm>
                <a:off x="2678040" y="320040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90" name="Google Shape;290;p5"/>
              <p:cNvSpPr/>
              <p:nvPr/>
            </p:nvSpPr>
            <p:spPr>
              <a:xfrm>
                <a:off x="3059280" y="320040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91" name="Google Shape;291;p5"/>
              <p:cNvSpPr/>
              <p:nvPr/>
            </p:nvSpPr>
            <p:spPr>
              <a:xfrm>
                <a:off x="3440160" y="320040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92" name="Google Shape;292;p5"/>
              <p:cNvSpPr/>
              <p:nvPr/>
            </p:nvSpPr>
            <p:spPr>
              <a:xfrm>
                <a:off x="3821040" y="320040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93" name="Google Shape;293;p5"/>
              <p:cNvSpPr/>
              <p:nvPr/>
            </p:nvSpPr>
            <p:spPr>
              <a:xfrm>
                <a:off x="4202280" y="320040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94" name="Google Shape;294;p5"/>
              <p:cNvSpPr/>
              <p:nvPr/>
            </p:nvSpPr>
            <p:spPr>
              <a:xfrm>
                <a:off x="4583160" y="320040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95" name="Google Shape;295;p5"/>
              <p:cNvSpPr/>
              <p:nvPr/>
            </p:nvSpPr>
            <p:spPr>
              <a:xfrm>
                <a:off x="4964040" y="320040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96" name="Google Shape;296;p5"/>
              <p:cNvSpPr/>
              <p:nvPr/>
            </p:nvSpPr>
            <p:spPr>
              <a:xfrm>
                <a:off x="5345280" y="320040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97" name="Google Shape;297;p5"/>
              <p:cNvSpPr/>
              <p:nvPr/>
            </p:nvSpPr>
            <p:spPr>
              <a:xfrm>
                <a:off x="5726160" y="320040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98" name="Google Shape;298;p5"/>
              <p:cNvSpPr/>
              <p:nvPr/>
            </p:nvSpPr>
            <p:spPr>
              <a:xfrm>
                <a:off x="6107040" y="320040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</p:grpSp>
        <p:grpSp>
          <p:nvGrpSpPr>
            <p:cNvPr id="299" name="Google Shape;299;p5"/>
            <p:cNvGrpSpPr/>
            <p:nvPr/>
          </p:nvGrpSpPr>
          <p:grpSpPr>
            <a:xfrm>
              <a:off x="1916280" y="3581280"/>
              <a:ext cx="4342680" cy="151920"/>
              <a:chOff x="1916280" y="3581280"/>
              <a:chExt cx="4342680" cy="151920"/>
            </a:xfrm>
          </p:grpSpPr>
          <p:sp>
            <p:nvSpPr>
              <p:cNvPr id="300" name="Google Shape;300;p5"/>
              <p:cNvSpPr/>
              <p:nvPr/>
            </p:nvSpPr>
            <p:spPr>
              <a:xfrm>
                <a:off x="1916280" y="358128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301" name="Google Shape;301;p5"/>
              <p:cNvSpPr/>
              <p:nvPr/>
            </p:nvSpPr>
            <p:spPr>
              <a:xfrm>
                <a:off x="2297160" y="358128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302" name="Google Shape;302;p5"/>
              <p:cNvSpPr/>
              <p:nvPr/>
            </p:nvSpPr>
            <p:spPr>
              <a:xfrm>
                <a:off x="2678040" y="358128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303" name="Google Shape;303;p5"/>
              <p:cNvSpPr/>
              <p:nvPr/>
            </p:nvSpPr>
            <p:spPr>
              <a:xfrm>
                <a:off x="3059280" y="358128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304" name="Google Shape;304;p5"/>
              <p:cNvSpPr/>
              <p:nvPr/>
            </p:nvSpPr>
            <p:spPr>
              <a:xfrm>
                <a:off x="3440160" y="358128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305" name="Google Shape;305;p5"/>
              <p:cNvSpPr/>
              <p:nvPr/>
            </p:nvSpPr>
            <p:spPr>
              <a:xfrm>
                <a:off x="3821040" y="358128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306" name="Google Shape;306;p5"/>
              <p:cNvSpPr/>
              <p:nvPr/>
            </p:nvSpPr>
            <p:spPr>
              <a:xfrm>
                <a:off x="4202280" y="358128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307" name="Google Shape;307;p5"/>
              <p:cNvSpPr/>
              <p:nvPr/>
            </p:nvSpPr>
            <p:spPr>
              <a:xfrm>
                <a:off x="4583160" y="358128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308" name="Google Shape;308;p5"/>
              <p:cNvSpPr/>
              <p:nvPr/>
            </p:nvSpPr>
            <p:spPr>
              <a:xfrm>
                <a:off x="4964040" y="358128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309" name="Google Shape;309;p5"/>
              <p:cNvSpPr/>
              <p:nvPr/>
            </p:nvSpPr>
            <p:spPr>
              <a:xfrm>
                <a:off x="5345280" y="358128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310" name="Google Shape;310;p5"/>
              <p:cNvSpPr/>
              <p:nvPr/>
            </p:nvSpPr>
            <p:spPr>
              <a:xfrm>
                <a:off x="5726160" y="358128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311" name="Google Shape;311;p5"/>
              <p:cNvSpPr/>
              <p:nvPr/>
            </p:nvSpPr>
            <p:spPr>
              <a:xfrm>
                <a:off x="6107040" y="358128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</p:grpSp>
        <p:grpSp>
          <p:nvGrpSpPr>
            <p:cNvPr id="312" name="Google Shape;312;p5"/>
            <p:cNvGrpSpPr/>
            <p:nvPr/>
          </p:nvGrpSpPr>
          <p:grpSpPr>
            <a:xfrm>
              <a:off x="1916280" y="3962520"/>
              <a:ext cx="4342680" cy="151920"/>
              <a:chOff x="1916280" y="3962520"/>
              <a:chExt cx="4342680" cy="151920"/>
            </a:xfrm>
          </p:grpSpPr>
          <p:sp>
            <p:nvSpPr>
              <p:cNvPr id="313" name="Google Shape;313;p5"/>
              <p:cNvSpPr/>
              <p:nvPr/>
            </p:nvSpPr>
            <p:spPr>
              <a:xfrm>
                <a:off x="1916280" y="396252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314" name="Google Shape;314;p5"/>
              <p:cNvSpPr/>
              <p:nvPr/>
            </p:nvSpPr>
            <p:spPr>
              <a:xfrm>
                <a:off x="2297160" y="396252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315" name="Google Shape;315;p5"/>
              <p:cNvSpPr/>
              <p:nvPr/>
            </p:nvSpPr>
            <p:spPr>
              <a:xfrm>
                <a:off x="2678040" y="396252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316" name="Google Shape;316;p5"/>
              <p:cNvSpPr/>
              <p:nvPr/>
            </p:nvSpPr>
            <p:spPr>
              <a:xfrm>
                <a:off x="3059280" y="396252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317" name="Google Shape;317;p5"/>
              <p:cNvSpPr/>
              <p:nvPr/>
            </p:nvSpPr>
            <p:spPr>
              <a:xfrm>
                <a:off x="3440160" y="396252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318" name="Google Shape;318;p5"/>
              <p:cNvSpPr/>
              <p:nvPr/>
            </p:nvSpPr>
            <p:spPr>
              <a:xfrm>
                <a:off x="3821040" y="396252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319" name="Google Shape;319;p5"/>
              <p:cNvSpPr/>
              <p:nvPr/>
            </p:nvSpPr>
            <p:spPr>
              <a:xfrm>
                <a:off x="4202280" y="396252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320" name="Google Shape;320;p5"/>
              <p:cNvSpPr/>
              <p:nvPr/>
            </p:nvSpPr>
            <p:spPr>
              <a:xfrm>
                <a:off x="4583160" y="396252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321" name="Google Shape;321;p5"/>
              <p:cNvSpPr/>
              <p:nvPr/>
            </p:nvSpPr>
            <p:spPr>
              <a:xfrm>
                <a:off x="4964040" y="396252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322" name="Google Shape;322;p5"/>
              <p:cNvSpPr/>
              <p:nvPr/>
            </p:nvSpPr>
            <p:spPr>
              <a:xfrm>
                <a:off x="5345280" y="396252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323" name="Google Shape;323;p5"/>
              <p:cNvSpPr/>
              <p:nvPr/>
            </p:nvSpPr>
            <p:spPr>
              <a:xfrm>
                <a:off x="5726160" y="396252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324" name="Google Shape;324;p5"/>
              <p:cNvSpPr/>
              <p:nvPr/>
            </p:nvSpPr>
            <p:spPr>
              <a:xfrm>
                <a:off x="6107040" y="396252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</p:grpSp>
        <p:grpSp>
          <p:nvGrpSpPr>
            <p:cNvPr id="325" name="Google Shape;325;p5"/>
            <p:cNvGrpSpPr/>
            <p:nvPr/>
          </p:nvGrpSpPr>
          <p:grpSpPr>
            <a:xfrm>
              <a:off x="1916280" y="4343400"/>
              <a:ext cx="4342680" cy="151920"/>
              <a:chOff x="1916280" y="4343400"/>
              <a:chExt cx="4342680" cy="151920"/>
            </a:xfrm>
          </p:grpSpPr>
          <p:sp>
            <p:nvSpPr>
              <p:cNvPr id="326" name="Google Shape;326;p5"/>
              <p:cNvSpPr/>
              <p:nvPr/>
            </p:nvSpPr>
            <p:spPr>
              <a:xfrm>
                <a:off x="1916280" y="434340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327" name="Google Shape;327;p5"/>
              <p:cNvSpPr/>
              <p:nvPr/>
            </p:nvSpPr>
            <p:spPr>
              <a:xfrm>
                <a:off x="2297160" y="434340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328" name="Google Shape;328;p5"/>
              <p:cNvSpPr/>
              <p:nvPr/>
            </p:nvSpPr>
            <p:spPr>
              <a:xfrm>
                <a:off x="2678040" y="434340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329" name="Google Shape;329;p5"/>
              <p:cNvSpPr/>
              <p:nvPr/>
            </p:nvSpPr>
            <p:spPr>
              <a:xfrm>
                <a:off x="3059280" y="434340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330" name="Google Shape;330;p5"/>
              <p:cNvSpPr/>
              <p:nvPr/>
            </p:nvSpPr>
            <p:spPr>
              <a:xfrm>
                <a:off x="3440160" y="434340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331" name="Google Shape;331;p5"/>
              <p:cNvSpPr/>
              <p:nvPr/>
            </p:nvSpPr>
            <p:spPr>
              <a:xfrm>
                <a:off x="3821040" y="434340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332" name="Google Shape;332;p5"/>
              <p:cNvSpPr/>
              <p:nvPr/>
            </p:nvSpPr>
            <p:spPr>
              <a:xfrm>
                <a:off x="4202280" y="434340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333" name="Google Shape;333;p5"/>
              <p:cNvSpPr/>
              <p:nvPr/>
            </p:nvSpPr>
            <p:spPr>
              <a:xfrm>
                <a:off x="4583160" y="434340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334" name="Google Shape;334;p5"/>
              <p:cNvSpPr/>
              <p:nvPr/>
            </p:nvSpPr>
            <p:spPr>
              <a:xfrm>
                <a:off x="4964040" y="434340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335" name="Google Shape;335;p5"/>
              <p:cNvSpPr/>
              <p:nvPr/>
            </p:nvSpPr>
            <p:spPr>
              <a:xfrm>
                <a:off x="5345280" y="434340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336" name="Google Shape;336;p5"/>
              <p:cNvSpPr/>
              <p:nvPr/>
            </p:nvSpPr>
            <p:spPr>
              <a:xfrm>
                <a:off x="5726160" y="434340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337" name="Google Shape;337;p5"/>
              <p:cNvSpPr/>
              <p:nvPr/>
            </p:nvSpPr>
            <p:spPr>
              <a:xfrm>
                <a:off x="6107040" y="434340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</p:grpSp>
        <p:grpSp>
          <p:nvGrpSpPr>
            <p:cNvPr id="338" name="Google Shape;338;p5"/>
            <p:cNvGrpSpPr/>
            <p:nvPr/>
          </p:nvGrpSpPr>
          <p:grpSpPr>
            <a:xfrm>
              <a:off x="1916280" y="4724280"/>
              <a:ext cx="4342680" cy="151920"/>
              <a:chOff x="1916280" y="4724280"/>
              <a:chExt cx="4342680" cy="151920"/>
            </a:xfrm>
          </p:grpSpPr>
          <p:sp>
            <p:nvSpPr>
              <p:cNvPr id="339" name="Google Shape;339;p5"/>
              <p:cNvSpPr/>
              <p:nvPr/>
            </p:nvSpPr>
            <p:spPr>
              <a:xfrm>
                <a:off x="1916280" y="472428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340" name="Google Shape;340;p5"/>
              <p:cNvSpPr/>
              <p:nvPr/>
            </p:nvSpPr>
            <p:spPr>
              <a:xfrm>
                <a:off x="2297160" y="472428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341" name="Google Shape;341;p5"/>
              <p:cNvSpPr/>
              <p:nvPr/>
            </p:nvSpPr>
            <p:spPr>
              <a:xfrm>
                <a:off x="2678040" y="472428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342" name="Google Shape;342;p5"/>
              <p:cNvSpPr/>
              <p:nvPr/>
            </p:nvSpPr>
            <p:spPr>
              <a:xfrm>
                <a:off x="3059280" y="472428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343" name="Google Shape;343;p5"/>
              <p:cNvSpPr/>
              <p:nvPr/>
            </p:nvSpPr>
            <p:spPr>
              <a:xfrm>
                <a:off x="3440160" y="472428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344" name="Google Shape;344;p5"/>
              <p:cNvSpPr/>
              <p:nvPr/>
            </p:nvSpPr>
            <p:spPr>
              <a:xfrm>
                <a:off x="3821040" y="472428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345" name="Google Shape;345;p5"/>
              <p:cNvSpPr/>
              <p:nvPr/>
            </p:nvSpPr>
            <p:spPr>
              <a:xfrm>
                <a:off x="4202280" y="472428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346" name="Google Shape;346;p5"/>
              <p:cNvSpPr/>
              <p:nvPr/>
            </p:nvSpPr>
            <p:spPr>
              <a:xfrm>
                <a:off x="4583160" y="472428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347" name="Google Shape;347;p5"/>
              <p:cNvSpPr/>
              <p:nvPr/>
            </p:nvSpPr>
            <p:spPr>
              <a:xfrm>
                <a:off x="4964040" y="472428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348" name="Google Shape;348;p5"/>
              <p:cNvSpPr/>
              <p:nvPr/>
            </p:nvSpPr>
            <p:spPr>
              <a:xfrm>
                <a:off x="5345280" y="472428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349" name="Google Shape;349;p5"/>
              <p:cNvSpPr/>
              <p:nvPr/>
            </p:nvSpPr>
            <p:spPr>
              <a:xfrm>
                <a:off x="5726160" y="472428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350" name="Google Shape;350;p5"/>
              <p:cNvSpPr/>
              <p:nvPr/>
            </p:nvSpPr>
            <p:spPr>
              <a:xfrm>
                <a:off x="6107040" y="472428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</p:grpSp>
        <p:grpSp>
          <p:nvGrpSpPr>
            <p:cNvPr id="351" name="Google Shape;351;p5"/>
            <p:cNvGrpSpPr/>
            <p:nvPr/>
          </p:nvGrpSpPr>
          <p:grpSpPr>
            <a:xfrm>
              <a:off x="1916280" y="5105520"/>
              <a:ext cx="4342680" cy="151920"/>
              <a:chOff x="1916280" y="5105520"/>
              <a:chExt cx="4342680" cy="151920"/>
            </a:xfrm>
          </p:grpSpPr>
          <p:sp>
            <p:nvSpPr>
              <p:cNvPr id="352" name="Google Shape;352;p5"/>
              <p:cNvSpPr/>
              <p:nvPr/>
            </p:nvSpPr>
            <p:spPr>
              <a:xfrm>
                <a:off x="1916280" y="510552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353" name="Google Shape;353;p5"/>
              <p:cNvSpPr/>
              <p:nvPr/>
            </p:nvSpPr>
            <p:spPr>
              <a:xfrm>
                <a:off x="2297160" y="510552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354" name="Google Shape;354;p5"/>
              <p:cNvSpPr/>
              <p:nvPr/>
            </p:nvSpPr>
            <p:spPr>
              <a:xfrm>
                <a:off x="2678040" y="510552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355" name="Google Shape;355;p5"/>
              <p:cNvSpPr/>
              <p:nvPr/>
            </p:nvSpPr>
            <p:spPr>
              <a:xfrm>
                <a:off x="3059280" y="510552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356" name="Google Shape;356;p5"/>
              <p:cNvSpPr/>
              <p:nvPr/>
            </p:nvSpPr>
            <p:spPr>
              <a:xfrm>
                <a:off x="3440160" y="510552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357" name="Google Shape;357;p5"/>
              <p:cNvSpPr/>
              <p:nvPr/>
            </p:nvSpPr>
            <p:spPr>
              <a:xfrm>
                <a:off x="3821040" y="510552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358" name="Google Shape;358;p5"/>
              <p:cNvSpPr/>
              <p:nvPr/>
            </p:nvSpPr>
            <p:spPr>
              <a:xfrm>
                <a:off x="4202280" y="510552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359" name="Google Shape;359;p5"/>
              <p:cNvSpPr/>
              <p:nvPr/>
            </p:nvSpPr>
            <p:spPr>
              <a:xfrm>
                <a:off x="4583160" y="510552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360" name="Google Shape;360;p5"/>
              <p:cNvSpPr/>
              <p:nvPr/>
            </p:nvSpPr>
            <p:spPr>
              <a:xfrm>
                <a:off x="4964040" y="510552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361" name="Google Shape;361;p5"/>
              <p:cNvSpPr/>
              <p:nvPr/>
            </p:nvSpPr>
            <p:spPr>
              <a:xfrm>
                <a:off x="5345280" y="510552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362" name="Google Shape;362;p5"/>
              <p:cNvSpPr/>
              <p:nvPr/>
            </p:nvSpPr>
            <p:spPr>
              <a:xfrm>
                <a:off x="5726160" y="510552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363" name="Google Shape;363;p5"/>
              <p:cNvSpPr/>
              <p:nvPr/>
            </p:nvSpPr>
            <p:spPr>
              <a:xfrm>
                <a:off x="6107040" y="5105520"/>
                <a:ext cx="151920" cy="151920"/>
              </a:xfrm>
              <a:prstGeom prst="ellipse">
                <a:avLst/>
              </a:prstGeom>
              <a:solidFill>
                <a:schemeClr val="accent1"/>
              </a:solidFill>
              <a:ln cap="flat" cmpd="sng" w="635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000" lIns="90000" spcFirstLastPara="1" rIns="90000" wrap="square" tIns="450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</p:grpSp>
      </p:grpSp>
      <p:cxnSp>
        <p:nvCxnSpPr>
          <p:cNvPr id="364" name="Google Shape;364;p5"/>
          <p:cNvCxnSpPr/>
          <p:nvPr/>
        </p:nvCxnSpPr>
        <p:spPr>
          <a:xfrm>
            <a:off x="6705360" y="3733560"/>
            <a:ext cx="533520" cy="360"/>
          </a:xfrm>
          <a:prstGeom prst="straightConnector1">
            <a:avLst/>
          </a:prstGeom>
          <a:noFill/>
          <a:ln cap="flat" cmpd="sng" w="6350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365" name="Google Shape;365;p5"/>
          <p:cNvSpPr/>
          <p:nvPr/>
        </p:nvSpPr>
        <p:spPr>
          <a:xfrm>
            <a:off x="1828800" y="553320"/>
            <a:ext cx="8229240" cy="914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4000" u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Making lower resolution images:</a:t>
            </a:r>
            <a:br>
              <a:rPr lang="en-US" sz="4000">
                <a:latin typeface="Gill Sans"/>
                <a:ea typeface="Gill Sans"/>
                <a:cs typeface="Gill Sans"/>
                <a:sym typeface="Gill Sans"/>
              </a:rPr>
            </a:br>
            <a:r>
              <a:rPr b="0" lang="en-US" sz="4000" u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Subsampling by a factor of 2</a:t>
            </a:r>
            <a:endParaRPr b="0" sz="4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6" name="Google Shape;366;p5"/>
          <p:cNvSpPr txBox="1"/>
          <p:nvPr>
            <p:ph idx="1" type="body"/>
          </p:nvPr>
        </p:nvSpPr>
        <p:spPr>
          <a:xfrm>
            <a:off x="0" y="6647040"/>
            <a:ext cx="9448560" cy="2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Gill Sans"/>
              <a:buNone/>
            </a:pPr>
            <a:r>
              <a:t/>
            </a:r>
            <a:endParaRPr b="0" sz="1200" u="none" strike="noStrike">
              <a:solidFill>
                <a:srgbClr val="888888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2" name="Google Shape;372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20320" y="2588760"/>
            <a:ext cx="4190760" cy="4190760"/>
          </a:xfrm>
          <a:prstGeom prst="rect">
            <a:avLst/>
          </a:prstGeom>
          <a:noFill/>
          <a:ln>
            <a:noFill/>
          </a:ln>
        </p:spPr>
      </p:pic>
      <p:sp>
        <p:nvSpPr>
          <p:cNvPr id="373" name="Google Shape;373;p6"/>
          <p:cNvSpPr/>
          <p:nvPr/>
        </p:nvSpPr>
        <p:spPr>
          <a:xfrm rot="2278800">
            <a:off x="5526360" y="1768680"/>
            <a:ext cx="3533760" cy="3408840"/>
          </a:xfrm>
          <a:custGeom>
            <a:rect b="b" l="l" r="r" t="t"/>
            <a:pathLst>
              <a:path extrusionOk="0" h="3409290" w="3534108">
                <a:moveTo>
                  <a:pt x="0" y="2866544"/>
                </a:moveTo>
                <a:lnTo>
                  <a:pt x="2485778" y="0"/>
                </a:lnTo>
                <a:lnTo>
                  <a:pt x="3534108" y="3409290"/>
                </a:lnTo>
                <a:lnTo>
                  <a:pt x="0" y="2866544"/>
                </a:lnTo>
                <a:close/>
              </a:path>
            </a:pathLst>
          </a:custGeom>
          <a:solidFill>
            <a:schemeClr val="lt1"/>
          </a:solidFill>
          <a:ln cap="flat" cmpd="sng" w="127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374" name="Google Shape;374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09280" y="781560"/>
            <a:ext cx="5714640" cy="5122800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p6"/>
          <p:cNvSpPr/>
          <p:nvPr/>
        </p:nvSpPr>
        <p:spPr>
          <a:xfrm>
            <a:off x="6750360" y="6277680"/>
            <a:ext cx="1676160" cy="36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 u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Image Pyramid</a:t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6" name="Google Shape;376;p6"/>
          <p:cNvSpPr txBox="1"/>
          <p:nvPr>
            <p:ph idx="1" type="body"/>
          </p:nvPr>
        </p:nvSpPr>
        <p:spPr>
          <a:xfrm>
            <a:off x="0" y="6647040"/>
            <a:ext cx="9448560" cy="2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Gill Sans"/>
              <a:buNone/>
            </a:pPr>
            <a:r>
              <a:rPr b="0" lang="en-US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rPr>
              <a:t>David Forsyth</a:t>
            </a:r>
            <a:endParaRPr b="0" sz="1200" u="none" strike="noStrike">
              <a:solidFill>
                <a:srgbClr val="888888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7"/>
          <p:cNvSpPr txBox="1"/>
          <p:nvPr>
            <p:ph idx="1" type="body"/>
          </p:nvPr>
        </p:nvSpPr>
        <p:spPr>
          <a:xfrm>
            <a:off x="324000" y="1779480"/>
            <a:ext cx="11541960" cy="4712760"/>
          </a:xfrm>
          <a:prstGeom prst="rect">
            <a:avLst/>
          </a:prstGeom>
          <a:solidFill>
            <a:srgbClr val="BF858A">
              <a:alpha val="40000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 b="0" sz="3200" u="none" strike="noStrike">
              <a:solidFill>
                <a:srgbClr val="888888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514440" lvl="0" marL="514440" rtl="0" algn="l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Gill Sans"/>
              <a:buAutoNum type="arabicPeriod"/>
            </a:pPr>
            <a:r>
              <a:rPr b="0" lang="en-US" sz="3200" u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Start with image of w x h</a:t>
            </a:r>
            <a:endParaRPr b="0" sz="3200" u="none" strike="noStrike">
              <a:solidFill>
                <a:srgbClr val="888888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514440" lvl="0" marL="514440" rtl="0" algn="l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Gill Sans"/>
              <a:buAutoNum type="arabicPeriod"/>
            </a:pPr>
            <a:r>
              <a:rPr b="0" lang="en-US" sz="3200" u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Sample every other pixel</a:t>
            </a:r>
            <a:endParaRPr b="0" sz="3200" u="none" strike="noStrike">
              <a:solidFill>
                <a:srgbClr val="888888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514440" lvl="0" marL="514440" rtl="0" algn="l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Gill Sans"/>
              <a:buAutoNum type="arabicPeriod"/>
            </a:pPr>
            <a:r>
              <a:rPr b="0" lang="en-US" sz="3200" u="none" strike="noStrik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im_small = image[ ::w, ::w ]</a:t>
            </a:r>
            <a:endParaRPr b="0" sz="3200" u="none" strike="noStrike">
              <a:solidFill>
                <a:srgbClr val="888888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l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 b="0" sz="3200" u="none" strike="noStrike">
              <a:solidFill>
                <a:srgbClr val="888888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514440" lvl="0" marL="514440" rtl="0" algn="l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Gill Sans"/>
              <a:buAutoNum type="arabicPeriod"/>
            </a:pPr>
            <a:r>
              <a:rPr b="0" lang="en-US" sz="3200" u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To build a pyramid, </a:t>
            </a:r>
            <a:br>
              <a:rPr lang="en-US" sz="3200"/>
            </a:br>
            <a:r>
              <a:rPr b="0" lang="en-US" sz="3200" u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repeat Steps 1 &amp; 2</a:t>
            </a:r>
            <a:br>
              <a:rPr lang="en-US" sz="3200"/>
            </a:br>
            <a:r>
              <a:rPr b="0" lang="en-US" sz="3200" u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until </a:t>
            </a:r>
            <a:r>
              <a:rPr b="0" lang="en-US" sz="3200" u="none" strike="noStrik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im_small</a:t>
            </a:r>
            <a:r>
              <a:rPr b="0" lang="en-US" sz="3200" u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is 1 pixel large.</a:t>
            </a:r>
            <a:endParaRPr b="0" sz="3200" u="none" strike="noStrike">
              <a:solidFill>
                <a:srgbClr val="888888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82" name="Google Shape;382;p7"/>
          <p:cNvSpPr txBox="1"/>
          <p:nvPr>
            <p:ph type="title"/>
          </p:nvPr>
        </p:nvSpPr>
        <p:spPr>
          <a:xfrm>
            <a:off x="324720" y="365040"/>
            <a:ext cx="11541960" cy="79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Gill Sans"/>
              <a:buNone/>
            </a:pPr>
            <a:r>
              <a:rPr b="1" i="0" lang="en-US" sz="4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Downsampling</a:t>
            </a:r>
            <a:endParaRPr b="1" i="0" sz="40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83" name="Google Shape;383;p7"/>
          <p:cNvSpPr txBox="1"/>
          <p:nvPr>
            <p:ph idx="1" type="body"/>
          </p:nvPr>
        </p:nvSpPr>
        <p:spPr>
          <a:xfrm>
            <a:off x="0" y="6647040"/>
            <a:ext cx="9448560" cy="2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0" lang="en-US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rPr>
              <a:t>James Hays</a:t>
            </a:r>
            <a:endParaRPr b="0" sz="1200" u="none" strike="noStrike">
              <a:solidFill>
                <a:srgbClr val="888888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84" name="Google Shape;384;p7"/>
          <p:cNvSpPr/>
          <p:nvPr/>
        </p:nvSpPr>
        <p:spPr>
          <a:xfrm>
            <a:off x="2514600" y="1791360"/>
            <a:ext cx="5257440" cy="38512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100" u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8"/>
          <p:cNvSpPr txBox="1"/>
          <p:nvPr>
            <p:ph idx="1" type="body"/>
          </p:nvPr>
        </p:nvSpPr>
        <p:spPr>
          <a:xfrm>
            <a:off x="324000" y="1779480"/>
            <a:ext cx="11541960" cy="4712760"/>
          </a:xfrm>
          <a:prstGeom prst="rect">
            <a:avLst/>
          </a:prstGeom>
          <a:solidFill>
            <a:srgbClr val="BF858A">
              <a:alpha val="40000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 b="0" sz="3200" u="none" strike="noStrike">
              <a:solidFill>
                <a:srgbClr val="888888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514440" lvl="0" marL="514440" rtl="0" algn="l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Gill Sans"/>
              <a:buAutoNum type="arabicPeriod"/>
            </a:pPr>
            <a:r>
              <a:rPr b="0" lang="en-US" sz="3200" u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Start with image of w x h</a:t>
            </a:r>
            <a:endParaRPr b="0" sz="3200" u="none" strike="noStrike">
              <a:solidFill>
                <a:srgbClr val="888888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514440" lvl="0" marL="514440" rtl="0" algn="l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Gill Sans"/>
              <a:buAutoNum type="arabicPeriod"/>
            </a:pPr>
            <a:r>
              <a:rPr b="0" lang="en-US" sz="3200" u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Sample every other pixel</a:t>
            </a:r>
            <a:endParaRPr b="0" sz="3200" u="none" strike="noStrike">
              <a:solidFill>
                <a:srgbClr val="888888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514440" lvl="0" marL="514440" rtl="0" algn="l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Gill Sans"/>
              <a:buAutoNum type="arabicPeriod"/>
            </a:pPr>
            <a:r>
              <a:rPr b="0" lang="en-US" sz="3200" u="none" strike="noStrik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im_small = image[ ::w, ::w ]</a:t>
            </a:r>
            <a:endParaRPr b="0" sz="3200" u="none" strike="noStrike">
              <a:solidFill>
                <a:srgbClr val="888888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l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 b="0" sz="3200" u="none" strike="noStrike">
              <a:solidFill>
                <a:srgbClr val="888888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514440" lvl="0" marL="514440" rtl="0" algn="l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Gill Sans"/>
              <a:buAutoNum type="arabicPeriod"/>
            </a:pPr>
            <a:r>
              <a:rPr b="0" lang="en-US" sz="3200" u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To build a pyramid, </a:t>
            </a:r>
            <a:br>
              <a:rPr lang="en-US" sz="3200"/>
            </a:br>
            <a:r>
              <a:rPr b="0" lang="en-US" sz="3200" u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repeat Steps 1 &amp; 2</a:t>
            </a:r>
            <a:br>
              <a:rPr lang="en-US" sz="3200"/>
            </a:br>
            <a:r>
              <a:rPr b="0" lang="en-US" sz="3200" u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until </a:t>
            </a:r>
            <a:r>
              <a:rPr b="0" lang="en-US" sz="3200" u="none" strike="noStrik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im_small</a:t>
            </a:r>
            <a:r>
              <a:rPr b="0" lang="en-US" sz="3200" u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is 1 pixel large.</a:t>
            </a:r>
            <a:endParaRPr b="0" sz="3200" u="none" strike="noStrike">
              <a:solidFill>
                <a:srgbClr val="888888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90" name="Google Shape;390;p8"/>
          <p:cNvSpPr txBox="1"/>
          <p:nvPr>
            <p:ph type="title"/>
          </p:nvPr>
        </p:nvSpPr>
        <p:spPr>
          <a:xfrm>
            <a:off x="324720" y="365040"/>
            <a:ext cx="11541960" cy="79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Gill Sans"/>
              <a:buNone/>
            </a:pPr>
            <a:r>
              <a:rPr b="1" i="0" lang="en-US" sz="4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Downsampling</a:t>
            </a:r>
            <a:endParaRPr b="1" i="0" sz="40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91" name="Google Shape;391;p8"/>
          <p:cNvSpPr txBox="1"/>
          <p:nvPr>
            <p:ph idx="1" type="body"/>
          </p:nvPr>
        </p:nvSpPr>
        <p:spPr>
          <a:xfrm>
            <a:off x="0" y="6647040"/>
            <a:ext cx="9448560" cy="2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0" lang="en-US" sz="1200" u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rPr>
              <a:t>James Hays</a:t>
            </a:r>
            <a:endParaRPr b="0" sz="1200" u="none" strike="noStrike">
              <a:solidFill>
                <a:srgbClr val="888888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92" name="Google Shape;392;p8"/>
          <p:cNvSpPr/>
          <p:nvPr/>
        </p:nvSpPr>
        <p:spPr>
          <a:xfrm>
            <a:off x="2514600" y="1791360"/>
            <a:ext cx="5257440" cy="38512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100" u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8"/>
          <p:cNvSpPr/>
          <p:nvPr/>
        </p:nvSpPr>
        <p:spPr>
          <a:xfrm>
            <a:off x="8229600" y="2286000"/>
            <a:ext cx="2209320" cy="3692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 u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NumPy Syntax</a:t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 u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w = 2</a:t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 u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::2 -&gt; start at 0, </a:t>
            </a:r>
            <a:br>
              <a:rPr lang="en-US" sz="1800">
                <a:latin typeface="Gill Sans"/>
                <a:ea typeface="Gill Sans"/>
                <a:cs typeface="Gill Sans"/>
                <a:sym typeface="Gill Sans"/>
              </a:rPr>
            </a:br>
            <a:r>
              <a:rPr b="0" lang="en-US" sz="1800" u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end at ‘end’, </a:t>
            </a:r>
            <a:br>
              <a:rPr lang="en-US" sz="1800">
                <a:latin typeface="Gill Sans"/>
                <a:ea typeface="Gill Sans"/>
                <a:cs typeface="Gill Sans"/>
                <a:sym typeface="Gill Sans"/>
              </a:rPr>
            </a:br>
            <a:r>
              <a:rPr b="0" lang="en-US" sz="1800" u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increase every 2, until the end.</a:t>
            </a:r>
            <a:br>
              <a:rPr lang="en-US" sz="1800">
                <a:latin typeface="Gill Sans"/>
                <a:ea typeface="Gill Sans"/>
                <a:cs typeface="Gill Sans"/>
                <a:sym typeface="Gill Sans"/>
              </a:rPr>
            </a:b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 u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e.g.,</a:t>
            </a:r>
            <a:br>
              <a:rPr lang="en-US" sz="1800">
                <a:latin typeface="Gill Sans"/>
                <a:ea typeface="Gill Sans"/>
                <a:cs typeface="Gill Sans"/>
                <a:sym typeface="Gill Sans"/>
              </a:rPr>
            </a:br>
            <a:r>
              <a:rPr b="0" lang="en-US" sz="1800" u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0,2,4,6,…,w</a:t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 u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(if w is not even, then this goes to w-1)</a:t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9"/>
          <p:cNvSpPr txBox="1"/>
          <p:nvPr>
            <p:ph type="title"/>
          </p:nvPr>
        </p:nvSpPr>
        <p:spPr>
          <a:xfrm>
            <a:off x="324720" y="365040"/>
            <a:ext cx="11541960" cy="79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ill Sans"/>
              <a:buNone/>
            </a:pPr>
            <a:r>
              <a:rPr b="1" lang="en-US" sz="4000" u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Image Subsampling</a:t>
            </a:r>
            <a:endParaRPr b="1" sz="4000" u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99" name="Google Shape;399;p9"/>
          <p:cNvSpPr txBox="1"/>
          <p:nvPr>
            <p:ph idx="1" type="body"/>
          </p:nvPr>
        </p:nvSpPr>
        <p:spPr>
          <a:xfrm>
            <a:off x="0" y="6647040"/>
            <a:ext cx="9448560" cy="2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Gill Sans"/>
              <a:buNone/>
            </a:pPr>
            <a:r>
              <a:rPr b="0" i="0" lang="en-US" sz="1200" u="none" cap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rPr>
              <a:t>Steve Seitz</a:t>
            </a:r>
            <a:endParaRPr b="0" i="0" sz="1200" u="none" cap="none" strike="noStrike">
              <a:solidFill>
                <a:srgbClr val="888888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400" name="Google Shape;400;p9"/>
          <p:cNvGrpSpPr/>
          <p:nvPr/>
        </p:nvGrpSpPr>
        <p:grpSpPr>
          <a:xfrm>
            <a:off x="2647800" y="1656720"/>
            <a:ext cx="6526440" cy="4847400"/>
            <a:chOff x="2647800" y="1656720"/>
            <a:chExt cx="6526440" cy="4847400"/>
          </a:xfrm>
        </p:grpSpPr>
        <p:pic>
          <p:nvPicPr>
            <p:cNvPr descr="vg-nn-half" id="401" name="Google Shape;401;p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884320" y="1656720"/>
              <a:ext cx="3000960" cy="40190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vg-nn-quarter" id="402" name="Google Shape;402;p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436800" y="2583000"/>
              <a:ext cx="1497240" cy="201096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vg-nn-eighth" id="403" name="Google Shape;403;p9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8419680" y="3046320"/>
              <a:ext cx="754560" cy="10112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4" name="Google Shape;404;p9"/>
            <p:cNvSpPr/>
            <p:nvPr/>
          </p:nvSpPr>
          <p:spPr>
            <a:xfrm>
              <a:off x="2647800" y="5765760"/>
              <a:ext cx="3911400" cy="7383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000" lIns="90000" spcFirstLastPara="1" rIns="90000" wrap="square" tIns="450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rPr>
                <a:t>Throw away every other row and column to create a </a:t>
              </a:r>
              <a:r>
                <a:rPr b="0" lang="en-US" sz="24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rPr>
                <a:t>1/2</a:t>
              </a:r>
              <a:r>
                <a:rPr b="0" lang="en-US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rPr>
                <a:t> size image</a:t>
              </a:r>
              <a:r>
                <a:rPr b="0" i="1" lang="en-US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rPr>
                <a:t>.</a:t>
              </a:r>
              <a:endParaRPr b="0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5" name="Google Shape;405;p9"/>
            <p:cNvSpPr/>
            <p:nvPr/>
          </p:nvSpPr>
          <p:spPr>
            <a:xfrm>
              <a:off x="6911280" y="4630680"/>
              <a:ext cx="603000" cy="4723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000" lIns="90000" spcFirstLastPara="1" rIns="90000" wrap="square" tIns="450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rPr>
                <a:t>1/4</a:t>
              </a:r>
              <a:endParaRPr b="0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6" name="Google Shape;406;p9"/>
            <p:cNvSpPr/>
            <p:nvPr/>
          </p:nvSpPr>
          <p:spPr>
            <a:xfrm>
              <a:off x="8492760" y="4057920"/>
              <a:ext cx="603000" cy="4723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000" lIns="90000" spcFirstLastPara="1" rIns="90000" wrap="square" tIns="450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rPr>
                <a:t>1/8</a:t>
              </a:r>
              <a:endParaRPr b="0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10"/>
          <p:cNvSpPr txBox="1"/>
          <p:nvPr>
            <p:ph type="title"/>
          </p:nvPr>
        </p:nvSpPr>
        <p:spPr>
          <a:xfrm>
            <a:off x="324720" y="365040"/>
            <a:ext cx="11541960" cy="79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ill Sans"/>
              <a:buNone/>
            </a:pPr>
            <a:r>
              <a:rPr b="1" lang="en-US" sz="4000" u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Subsampling without Filtering</a:t>
            </a:r>
            <a:endParaRPr b="1" sz="4000" u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13" name="Google Shape;413;p10"/>
          <p:cNvSpPr txBox="1"/>
          <p:nvPr>
            <p:ph idx="1" type="body"/>
          </p:nvPr>
        </p:nvSpPr>
        <p:spPr>
          <a:xfrm>
            <a:off x="0" y="6647040"/>
            <a:ext cx="9448560" cy="2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Gill Sans"/>
              <a:buNone/>
            </a:pPr>
            <a:r>
              <a:rPr b="0" i="0" lang="en-US" sz="1200" u="none" cap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rPr>
              <a:t>Steve Seitz</a:t>
            </a:r>
            <a:endParaRPr b="0" i="0" sz="1200" u="none" cap="none" strike="noStrike">
              <a:solidFill>
                <a:srgbClr val="888888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414" name="Google Shape;414;p10"/>
          <p:cNvGrpSpPr/>
          <p:nvPr/>
        </p:nvGrpSpPr>
        <p:grpSpPr>
          <a:xfrm>
            <a:off x="1387440" y="1706040"/>
            <a:ext cx="9735120" cy="4643640"/>
            <a:chOff x="1387440" y="1706040"/>
            <a:chExt cx="9735120" cy="4643640"/>
          </a:xfrm>
        </p:grpSpPr>
        <p:pic>
          <p:nvPicPr>
            <p:cNvPr descr="vg-nn-half" id="415" name="Google Shape;415;p1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387440" y="1710000"/>
              <a:ext cx="3118320" cy="410508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6" name="Google Shape;416;p10"/>
            <p:cNvSpPr/>
            <p:nvPr/>
          </p:nvSpPr>
          <p:spPr>
            <a:xfrm>
              <a:off x="5253120" y="5819040"/>
              <a:ext cx="2418120" cy="5306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000" lIns="90000" spcFirstLastPara="1" rIns="90000" wrap="square" tIns="450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1800" u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1/4  </a:t>
              </a:r>
              <a:r>
                <a:rPr b="0" lang="en-US" sz="1200" u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(2x subsample)</a:t>
              </a:r>
              <a:endParaRPr b="0" sz="12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7" name="Google Shape;417;p10"/>
            <p:cNvSpPr/>
            <p:nvPr/>
          </p:nvSpPr>
          <p:spPr>
            <a:xfrm>
              <a:off x="8704440" y="5819040"/>
              <a:ext cx="2418120" cy="5306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000" lIns="90000" spcFirstLastPara="1" rIns="90000" wrap="square" tIns="450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1800" u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1/8  </a:t>
              </a:r>
              <a:r>
                <a:rPr b="0" lang="en-US" sz="1200" u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(4x subsample)</a:t>
              </a:r>
              <a:endParaRPr b="0" sz="12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8" name="Google Shape;418;p10"/>
            <p:cNvSpPr/>
            <p:nvPr/>
          </p:nvSpPr>
          <p:spPr>
            <a:xfrm>
              <a:off x="2623320" y="5819040"/>
              <a:ext cx="726120" cy="5306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000" lIns="90000" spcFirstLastPara="1" rIns="90000" wrap="square" tIns="450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1800" u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1/2</a:t>
              </a:r>
              <a:endParaRPr b="0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419" name="Google Shape;419;p1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630320" y="1706040"/>
              <a:ext cx="3123000" cy="41090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0" name="Google Shape;420;p10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882560" y="1706040"/>
              <a:ext cx="3123000" cy="410904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11"/>
          <p:cNvSpPr txBox="1"/>
          <p:nvPr>
            <p:ph type="title"/>
          </p:nvPr>
        </p:nvSpPr>
        <p:spPr>
          <a:xfrm>
            <a:off x="324720" y="365040"/>
            <a:ext cx="11541960" cy="79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ill Sans"/>
              <a:buNone/>
            </a:pPr>
            <a:r>
              <a:rPr b="1" lang="en-US" sz="4000" u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Aliasing</a:t>
            </a:r>
            <a:endParaRPr b="1" sz="4000" u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27" name="Google Shape;427;p11"/>
          <p:cNvSpPr txBox="1"/>
          <p:nvPr>
            <p:ph idx="1" type="body"/>
          </p:nvPr>
        </p:nvSpPr>
        <p:spPr>
          <a:xfrm>
            <a:off x="0" y="6647040"/>
            <a:ext cx="9448560" cy="2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Gill Sans"/>
              <a:buNone/>
            </a:pPr>
            <a:r>
              <a:rPr b="0" i="0" lang="en-US" sz="1200" u="none" cap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rPr>
              <a:t>S. Marschner</a:t>
            </a:r>
            <a:endParaRPr b="0" i="0" sz="1200" u="none" cap="none" strike="noStrike">
              <a:solidFill>
                <a:srgbClr val="888888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ill Sans"/>
              <a:buNone/>
            </a:pPr>
            <a:r>
              <a:t/>
            </a:r>
            <a:endParaRPr b="0" i="0" sz="1200" u="none" cap="none" strike="noStrike">
              <a:solidFill>
                <a:srgbClr val="888888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sine-sample-4" id="428" name="Google Shape;428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000" y="2743200"/>
            <a:ext cx="7198920" cy="181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ine-sample-5" id="434" name="Google Shape;434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000" y="2743200"/>
            <a:ext cx="7198920" cy="1810800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p12"/>
          <p:cNvSpPr txBox="1"/>
          <p:nvPr>
            <p:ph type="title"/>
          </p:nvPr>
        </p:nvSpPr>
        <p:spPr>
          <a:xfrm>
            <a:off x="324720" y="365040"/>
            <a:ext cx="11541960" cy="79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ill Sans"/>
              <a:buNone/>
            </a:pPr>
            <a:r>
              <a:rPr b="1" lang="en-US" sz="4000" u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Aliasing</a:t>
            </a:r>
            <a:endParaRPr b="1" sz="4000" u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36" name="Google Shape;436;p12"/>
          <p:cNvSpPr txBox="1"/>
          <p:nvPr>
            <p:ph idx="1" type="body"/>
          </p:nvPr>
        </p:nvSpPr>
        <p:spPr>
          <a:xfrm>
            <a:off x="0" y="6647040"/>
            <a:ext cx="9448560" cy="2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Gill Sans"/>
              <a:buNone/>
            </a:pPr>
            <a:r>
              <a:rPr b="0" i="0" lang="en-US" sz="1200" u="none" cap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rPr>
              <a:t>S. Marschner</a:t>
            </a:r>
            <a:endParaRPr b="0" i="0" sz="1200" u="none" cap="none" strike="noStrike">
              <a:solidFill>
                <a:srgbClr val="888888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13"/>
          <p:cNvSpPr txBox="1"/>
          <p:nvPr>
            <p:ph type="title"/>
          </p:nvPr>
        </p:nvSpPr>
        <p:spPr>
          <a:xfrm>
            <a:off x="324720" y="365040"/>
            <a:ext cx="11541960" cy="79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ill Sans"/>
              <a:buNone/>
            </a:pPr>
            <a:r>
              <a:rPr b="1" lang="en-US" sz="4000" u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What’s happening?</a:t>
            </a:r>
            <a:endParaRPr b="1" sz="4000" u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42" name="Google Shape;442;p13"/>
          <p:cNvSpPr txBox="1"/>
          <p:nvPr>
            <p:ph idx="1" type="body"/>
          </p:nvPr>
        </p:nvSpPr>
        <p:spPr>
          <a:xfrm>
            <a:off x="0" y="6647040"/>
            <a:ext cx="9448560" cy="2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ill Sans"/>
              <a:buNone/>
            </a:pPr>
            <a:r>
              <a:t/>
            </a:r>
            <a:endParaRPr b="0" i="0" sz="1200" u="none" cap="none" strike="noStrike">
              <a:solidFill>
                <a:srgbClr val="888888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443" name="Google Shape;443;p13"/>
          <p:cNvGrpSpPr/>
          <p:nvPr/>
        </p:nvGrpSpPr>
        <p:grpSpPr>
          <a:xfrm>
            <a:off x="1981080" y="2030400"/>
            <a:ext cx="3696120" cy="2053080"/>
            <a:chOff x="1981080" y="2030400"/>
            <a:chExt cx="3696120" cy="2053080"/>
          </a:xfrm>
        </p:grpSpPr>
        <p:pic>
          <p:nvPicPr>
            <p:cNvPr id="444" name="Google Shape;444;p13"/>
            <p:cNvPicPr preferRelativeResize="0"/>
            <p:nvPr/>
          </p:nvPicPr>
          <p:blipFill rotWithShape="1">
            <a:blip r:embed="rId3">
              <a:alphaModFix/>
            </a:blip>
            <a:srcRect b="0" l="10768" r="19998" t="-5556"/>
            <a:stretch/>
          </p:blipFill>
          <p:spPr>
            <a:xfrm>
              <a:off x="1981080" y="2523240"/>
              <a:ext cx="3696120" cy="15602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5" name="Google Shape;445;p13"/>
            <p:cNvSpPr/>
            <p:nvPr/>
          </p:nvSpPr>
          <p:spPr>
            <a:xfrm>
              <a:off x="3095280" y="2030400"/>
              <a:ext cx="1283040" cy="3693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000" lIns="90000" spcFirstLastPara="1" rIns="90000" wrap="square" tIns="450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rPr>
                <a:t>Input signal:</a:t>
              </a:r>
              <a:endParaRPr b="0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14"/>
          <p:cNvSpPr txBox="1"/>
          <p:nvPr>
            <p:ph type="title"/>
          </p:nvPr>
        </p:nvSpPr>
        <p:spPr>
          <a:xfrm>
            <a:off x="324720" y="365040"/>
            <a:ext cx="11541960" cy="79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ill Sans"/>
              <a:buNone/>
            </a:pPr>
            <a:r>
              <a:rPr b="1" lang="en-US" sz="4000" u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What’s happening?</a:t>
            </a:r>
            <a:endParaRPr b="1" sz="4000" u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51" name="Google Shape;451;p14"/>
          <p:cNvSpPr txBox="1"/>
          <p:nvPr>
            <p:ph idx="1" type="body"/>
          </p:nvPr>
        </p:nvSpPr>
        <p:spPr>
          <a:xfrm>
            <a:off x="0" y="6647040"/>
            <a:ext cx="9448560" cy="2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ill Sans"/>
              <a:buNone/>
            </a:pPr>
            <a:r>
              <a:t/>
            </a:r>
            <a:endParaRPr b="0" i="0" sz="1200" u="none" cap="none" strike="noStrike">
              <a:solidFill>
                <a:srgbClr val="888888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452" name="Google Shape;452;p14"/>
          <p:cNvGrpSpPr/>
          <p:nvPr/>
        </p:nvGrpSpPr>
        <p:grpSpPr>
          <a:xfrm>
            <a:off x="1981080" y="2030400"/>
            <a:ext cx="3696120" cy="2053080"/>
            <a:chOff x="1981080" y="2030400"/>
            <a:chExt cx="3696120" cy="2053080"/>
          </a:xfrm>
        </p:grpSpPr>
        <p:pic>
          <p:nvPicPr>
            <p:cNvPr id="453" name="Google Shape;453;p14"/>
            <p:cNvPicPr preferRelativeResize="0"/>
            <p:nvPr/>
          </p:nvPicPr>
          <p:blipFill rotWithShape="1">
            <a:blip r:embed="rId3">
              <a:alphaModFix/>
            </a:blip>
            <a:srcRect b="0" l="10768" r="19998" t="-5556"/>
            <a:stretch/>
          </p:blipFill>
          <p:spPr>
            <a:xfrm>
              <a:off x="1981080" y="2523240"/>
              <a:ext cx="3696120" cy="15602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4" name="Google Shape;454;p14"/>
            <p:cNvSpPr/>
            <p:nvPr/>
          </p:nvSpPr>
          <p:spPr>
            <a:xfrm>
              <a:off x="3095280" y="2030400"/>
              <a:ext cx="1283040" cy="3693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000" lIns="90000" spcFirstLastPara="1" rIns="90000" wrap="square" tIns="450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rPr>
                <a:t>Input signal:</a:t>
              </a:r>
              <a:endParaRPr b="0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455" name="Google Shape;455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98680" y="2454480"/>
            <a:ext cx="4211640" cy="1761120"/>
          </a:xfrm>
          <a:prstGeom prst="rect">
            <a:avLst/>
          </a:prstGeom>
          <a:noFill/>
          <a:ln>
            <a:noFill/>
          </a:ln>
        </p:spPr>
      </p:pic>
      <p:sp>
        <p:nvSpPr>
          <p:cNvPr id="456" name="Google Shape;456;p14"/>
          <p:cNvSpPr/>
          <p:nvPr/>
        </p:nvSpPr>
        <p:spPr>
          <a:xfrm>
            <a:off x="5896440" y="4316400"/>
            <a:ext cx="4416120" cy="32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500" u="none" strike="noStrik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x = 0:.05:5;  plt.imshow(sin((2.^x).*x))</a:t>
            </a:r>
            <a:endParaRPr b="0" sz="15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7" name="Google Shape;457;p14"/>
          <p:cNvSpPr/>
          <p:nvPr/>
        </p:nvSpPr>
        <p:spPr>
          <a:xfrm>
            <a:off x="7368120" y="2031120"/>
            <a:ext cx="2206080" cy="36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 u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Plot as image:</a:t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15"/>
          <p:cNvSpPr txBox="1"/>
          <p:nvPr>
            <p:ph type="title"/>
          </p:nvPr>
        </p:nvSpPr>
        <p:spPr>
          <a:xfrm>
            <a:off x="324720" y="365040"/>
            <a:ext cx="11541960" cy="79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ill Sans"/>
              <a:buNone/>
            </a:pPr>
            <a:r>
              <a:rPr b="1" lang="en-US" sz="4000" u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What’s happening?</a:t>
            </a:r>
            <a:endParaRPr b="1" sz="4000" u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63" name="Google Shape;463;p15"/>
          <p:cNvSpPr txBox="1"/>
          <p:nvPr>
            <p:ph idx="1" type="body"/>
          </p:nvPr>
        </p:nvSpPr>
        <p:spPr>
          <a:xfrm>
            <a:off x="0" y="6647040"/>
            <a:ext cx="9448560" cy="2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ill Sans"/>
              <a:buNone/>
            </a:pPr>
            <a:r>
              <a:t/>
            </a:r>
            <a:endParaRPr b="0" i="0" sz="1200" u="none" cap="none" strike="noStrike">
              <a:solidFill>
                <a:srgbClr val="888888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464" name="Google Shape;464;p15"/>
          <p:cNvGrpSpPr/>
          <p:nvPr/>
        </p:nvGrpSpPr>
        <p:grpSpPr>
          <a:xfrm>
            <a:off x="1981080" y="2030400"/>
            <a:ext cx="3696120" cy="2053080"/>
            <a:chOff x="1981080" y="2030400"/>
            <a:chExt cx="3696120" cy="2053080"/>
          </a:xfrm>
        </p:grpSpPr>
        <p:pic>
          <p:nvPicPr>
            <p:cNvPr id="465" name="Google Shape;465;p15"/>
            <p:cNvPicPr preferRelativeResize="0"/>
            <p:nvPr/>
          </p:nvPicPr>
          <p:blipFill rotWithShape="1">
            <a:blip r:embed="rId3">
              <a:alphaModFix/>
            </a:blip>
            <a:srcRect b="0" l="10768" r="19998" t="-5556"/>
            <a:stretch/>
          </p:blipFill>
          <p:spPr>
            <a:xfrm>
              <a:off x="1981080" y="2523240"/>
              <a:ext cx="3696120" cy="15602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6" name="Google Shape;466;p15"/>
            <p:cNvSpPr/>
            <p:nvPr/>
          </p:nvSpPr>
          <p:spPr>
            <a:xfrm>
              <a:off x="3095280" y="2030400"/>
              <a:ext cx="1283040" cy="3693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000" lIns="90000" spcFirstLastPara="1" rIns="90000" wrap="square" tIns="450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rPr>
                <a:t>Input signal:</a:t>
              </a:r>
              <a:endParaRPr b="0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467" name="Google Shape;467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98680" y="2454480"/>
            <a:ext cx="4211640" cy="1761120"/>
          </a:xfrm>
          <a:prstGeom prst="rect">
            <a:avLst/>
          </a:prstGeom>
          <a:noFill/>
          <a:ln>
            <a:noFill/>
          </a:ln>
        </p:spPr>
      </p:pic>
      <p:sp>
        <p:nvSpPr>
          <p:cNvPr id="468" name="Google Shape;468;p15"/>
          <p:cNvSpPr/>
          <p:nvPr/>
        </p:nvSpPr>
        <p:spPr>
          <a:xfrm>
            <a:off x="5896440" y="4316400"/>
            <a:ext cx="4416120" cy="32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500" u="none" strike="noStrik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x = 0:.05:5;  plt.imshow(sin((2.^x).*x))</a:t>
            </a:r>
            <a:endParaRPr b="0" sz="15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9" name="Google Shape;469;p15"/>
          <p:cNvSpPr/>
          <p:nvPr/>
        </p:nvSpPr>
        <p:spPr>
          <a:xfrm>
            <a:off x="7368120" y="2031120"/>
            <a:ext cx="2206080" cy="36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 u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Plot as image:</a:t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70" name="Google Shape;470;p15"/>
          <p:cNvCxnSpPr/>
          <p:nvPr/>
        </p:nvCxnSpPr>
        <p:spPr>
          <a:xfrm flipH="1">
            <a:off x="9682920" y="1738080"/>
            <a:ext cx="181080" cy="783720"/>
          </a:xfrm>
          <a:prstGeom prst="straightConnector1">
            <a:avLst/>
          </a:prstGeom>
          <a:noFill/>
          <a:ln cap="flat" cmpd="sng" w="57150">
            <a:solidFill>
              <a:srgbClr val="00000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471" name="Google Shape;471;p15"/>
          <p:cNvSpPr/>
          <p:nvPr/>
        </p:nvSpPr>
        <p:spPr>
          <a:xfrm>
            <a:off x="9454680" y="671400"/>
            <a:ext cx="1169280" cy="7844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500" u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Aliasing!</a:t>
            </a:r>
            <a:endParaRPr b="0" sz="15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500" u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Not enough samples</a:t>
            </a:r>
            <a:endParaRPr b="0" sz="15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72" name="Google Shape;472;p15"/>
          <p:cNvCxnSpPr/>
          <p:nvPr/>
        </p:nvCxnSpPr>
        <p:spPr>
          <a:xfrm flipH="1">
            <a:off x="9009720" y="1686600"/>
            <a:ext cx="528480" cy="845280"/>
          </a:xfrm>
          <a:prstGeom prst="straightConnector1">
            <a:avLst/>
          </a:prstGeom>
          <a:noFill/>
          <a:ln cap="flat" cmpd="sng" w="57150">
            <a:solidFill>
              <a:srgbClr val="00000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473" name="Google Shape;473;p15"/>
          <p:cNvCxnSpPr/>
          <p:nvPr/>
        </p:nvCxnSpPr>
        <p:spPr>
          <a:xfrm flipH="1">
            <a:off x="9331560" y="1717200"/>
            <a:ext cx="387720" cy="804600"/>
          </a:xfrm>
          <a:prstGeom prst="straightConnector1">
            <a:avLst/>
          </a:prstGeom>
          <a:noFill/>
          <a:ln cap="flat" cmpd="sng" w="57150">
            <a:solidFill>
              <a:srgbClr val="000000"/>
            </a:solidFill>
            <a:prstDash val="solid"/>
            <a:round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16"/>
          <p:cNvSpPr txBox="1"/>
          <p:nvPr>
            <p:ph type="title"/>
          </p:nvPr>
        </p:nvSpPr>
        <p:spPr>
          <a:xfrm>
            <a:off x="324720" y="365040"/>
            <a:ext cx="11541960" cy="79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ill Sans"/>
              <a:buNone/>
            </a:pPr>
            <a:r>
              <a:rPr b="1" lang="en-US" sz="4000" u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What’s happening?</a:t>
            </a:r>
            <a:endParaRPr b="1" sz="4000" u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79" name="Google Shape;479;p16"/>
          <p:cNvSpPr txBox="1"/>
          <p:nvPr>
            <p:ph idx="1" type="body"/>
          </p:nvPr>
        </p:nvSpPr>
        <p:spPr>
          <a:xfrm>
            <a:off x="0" y="6647040"/>
            <a:ext cx="9448560" cy="2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ill Sans"/>
              <a:buNone/>
            </a:pPr>
            <a:r>
              <a:t/>
            </a:r>
            <a:endParaRPr b="0" i="0" sz="1200" u="none" cap="none" strike="noStrike">
              <a:solidFill>
                <a:srgbClr val="888888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480" name="Google Shape;480;p16"/>
          <p:cNvGrpSpPr/>
          <p:nvPr/>
        </p:nvGrpSpPr>
        <p:grpSpPr>
          <a:xfrm>
            <a:off x="1981080" y="2030400"/>
            <a:ext cx="3696120" cy="2053080"/>
            <a:chOff x="1981080" y="2030400"/>
            <a:chExt cx="3696120" cy="2053080"/>
          </a:xfrm>
        </p:grpSpPr>
        <p:pic>
          <p:nvPicPr>
            <p:cNvPr id="481" name="Google Shape;481;p16"/>
            <p:cNvPicPr preferRelativeResize="0"/>
            <p:nvPr/>
          </p:nvPicPr>
          <p:blipFill rotWithShape="1">
            <a:blip r:embed="rId3">
              <a:alphaModFix/>
            </a:blip>
            <a:srcRect b="0" l="10768" r="19998" t="-5556"/>
            <a:stretch/>
          </p:blipFill>
          <p:spPr>
            <a:xfrm>
              <a:off x="1981080" y="2523240"/>
              <a:ext cx="3696120" cy="15602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2" name="Google Shape;482;p16"/>
            <p:cNvSpPr/>
            <p:nvPr/>
          </p:nvSpPr>
          <p:spPr>
            <a:xfrm>
              <a:off x="3095280" y="2030400"/>
              <a:ext cx="1283040" cy="3693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000" lIns="90000" spcFirstLastPara="1" rIns="90000" wrap="square" tIns="450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1800" u="none" strike="noStrike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rPr>
                <a:t>Input signal:</a:t>
              </a:r>
              <a:endParaRPr b="0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483" name="Google Shape;483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98680" y="2454480"/>
            <a:ext cx="4211640" cy="1761120"/>
          </a:xfrm>
          <a:prstGeom prst="rect">
            <a:avLst/>
          </a:prstGeom>
          <a:noFill/>
          <a:ln>
            <a:noFill/>
          </a:ln>
        </p:spPr>
      </p:pic>
      <p:sp>
        <p:nvSpPr>
          <p:cNvPr id="484" name="Google Shape;484;p16"/>
          <p:cNvSpPr/>
          <p:nvPr/>
        </p:nvSpPr>
        <p:spPr>
          <a:xfrm>
            <a:off x="5896440" y="4316400"/>
            <a:ext cx="4416120" cy="32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500" u="none" strike="noStrik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x = 0:.05:5;  plt.imshow(sin((2.^x).*x))</a:t>
            </a:r>
            <a:endParaRPr b="0" sz="15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5" name="Google Shape;485;p16"/>
          <p:cNvSpPr/>
          <p:nvPr/>
        </p:nvSpPr>
        <p:spPr>
          <a:xfrm>
            <a:off x="7368120" y="2031120"/>
            <a:ext cx="2206080" cy="36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 u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Plot as image:</a:t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86" name="Google Shape;486;p16"/>
          <p:cNvCxnSpPr/>
          <p:nvPr/>
        </p:nvCxnSpPr>
        <p:spPr>
          <a:xfrm flipH="1">
            <a:off x="9682920" y="1738080"/>
            <a:ext cx="181080" cy="783720"/>
          </a:xfrm>
          <a:prstGeom prst="straightConnector1">
            <a:avLst/>
          </a:prstGeom>
          <a:noFill/>
          <a:ln cap="flat" cmpd="sng" w="57150">
            <a:solidFill>
              <a:srgbClr val="00000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487" name="Google Shape;487;p16"/>
          <p:cNvSpPr/>
          <p:nvPr/>
        </p:nvSpPr>
        <p:spPr>
          <a:xfrm>
            <a:off x="9454680" y="671400"/>
            <a:ext cx="1169280" cy="7844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500" u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Aliasing!</a:t>
            </a:r>
            <a:endParaRPr b="0" sz="15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500" u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Not enough samples</a:t>
            </a:r>
            <a:endParaRPr b="0" sz="15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8" name="Google Shape;488;p16"/>
          <p:cNvSpPr/>
          <p:nvPr/>
        </p:nvSpPr>
        <p:spPr>
          <a:xfrm>
            <a:off x="2152800" y="5063040"/>
            <a:ext cx="7886520" cy="1569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 u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Aliasing:</a:t>
            </a:r>
            <a:endParaRPr b="0" sz="24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840" lvl="0" marL="2858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-"/>
            </a:pPr>
            <a:r>
              <a:rPr b="0" lang="en-US" sz="2400" u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When two signals become indistinguishable from one another due to sampling.</a:t>
            </a:r>
            <a:endParaRPr b="0" sz="24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840" lvl="0" marL="2858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-"/>
            </a:pPr>
            <a:r>
              <a:rPr b="0" lang="en-US" sz="2400" u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They are ‘aliases’ of one another.</a:t>
            </a:r>
            <a:endParaRPr b="0" sz="24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89" name="Google Shape;489;p16"/>
          <p:cNvCxnSpPr/>
          <p:nvPr/>
        </p:nvCxnSpPr>
        <p:spPr>
          <a:xfrm flipH="1">
            <a:off x="9009720" y="1686600"/>
            <a:ext cx="528480" cy="845280"/>
          </a:xfrm>
          <a:prstGeom prst="straightConnector1">
            <a:avLst/>
          </a:prstGeom>
          <a:noFill/>
          <a:ln cap="flat" cmpd="sng" w="57150">
            <a:solidFill>
              <a:srgbClr val="00000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490" name="Google Shape;490;p16"/>
          <p:cNvCxnSpPr/>
          <p:nvPr/>
        </p:nvCxnSpPr>
        <p:spPr>
          <a:xfrm flipH="1">
            <a:off x="9331560" y="1717200"/>
            <a:ext cx="387720" cy="804600"/>
          </a:xfrm>
          <a:prstGeom prst="straightConnector1">
            <a:avLst/>
          </a:prstGeom>
          <a:noFill/>
          <a:ln cap="flat" cmpd="sng" w="57150">
            <a:solidFill>
              <a:srgbClr val="000000"/>
            </a:solidFill>
            <a:prstDash val="solid"/>
            <a:round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17"/>
          <p:cNvSpPr txBox="1"/>
          <p:nvPr>
            <p:ph type="title"/>
          </p:nvPr>
        </p:nvSpPr>
        <p:spPr>
          <a:xfrm>
            <a:off x="324720" y="365040"/>
            <a:ext cx="11541960" cy="79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ill Sans"/>
              <a:buNone/>
            </a:pPr>
            <a:r>
              <a:rPr b="1" lang="en-US" sz="4000" u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Temporal Aliasing in Videos</a:t>
            </a:r>
            <a:endParaRPr b="1" sz="4000" u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96" name="Google Shape;496;p17"/>
          <p:cNvSpPr txBox="1"/>
          <p:nvPr>
            <p:ph idx="1" type="body"/>
          </p:nvPr>
        </p:nvSpPr>
        <p:spPr>
          <a:xfrm>
            <a:off x="0" y="6647040"/>
            <a:ext cx="9448560" cy="2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Gill Sans"/>
              <a:buNone/>
            </a:pPr>
            <a:r>
              <a:rPr b="0" i="0" lang="en-US" sz="1200" u="none" cap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rPr>
              <a:t>[YouTube; JoinBuzzirk; phrancque]</a:t>
            </a:r>
            <a:endParaRPr b="0" i="0" sz="1200" u="none" cap="none" strike="noStrike">
              <a:solidFill>
                <a:srgbClr val="888888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ill Sans"/>
              <a:buNone/>
            </a:pPr>
            <a:r>
              <a:t/>
            </a:r>
            <a:endParaRPr b="0" i="0" sz="1200" u="none" cap="none" strike="noStrike">
              <a:solidFill>
                <a:srgbClr val="888888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497" name="Google Shape;497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61440" y="2256840"/>
            <a:ext cx="3853440" cy="28900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18"/>
          <p:cNvSpPr txBox="1"/>
          <p:nvPr>
            <p:ph type="title"/>
          </p:nvPr>
        </p:nvSpPr>
        <p:spPr>
          <a:xfrm>
            <a:off x="324720" y="365040"/>
            <a:ext cx="11541960" cy="79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ill Sans"/>
              <a:buNone/>
            </a:pPr>
            <a:r>
              <a:rPr b="1" lang="en-US" sz="4000" u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Temporal Aliasing in Videos</a:t>
            </a:r>
            <a:endParaRPr b="1" sz="4000" u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03" name="Google Shape;503;p18"/>
          <p:cNvSpPr txBox="1"/>
          <p:nvPr>
            <p:ph idx="1" type="body"/>
          </p:nvPr>
        </p:nvSpPr>
        <p:spPr>
          <a:xfrm>
            <a:off x="0" y="6647040"/>
            <a:ext cx="9448560" cy="2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Gill Sans"/>
              <a:buNone/>
            </a:pPr>
            <a:r>
              <a:rPr b="0" i="0" lang="en-US" sz="1200" u="none" cap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rPr>
              <a:t>[YouTube; JoinBuzzirk; phrancque]</a:t>
            </a:r>
            <a:endParaRPr b="0" i="0" sz="1200" u="none" cap="none" strike="noStrike">
              <a:solidFill>
                <a:srgbClr val="888888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ill Sans"/>
              <a:buNone/>
            </a:pPr>
            <a:r>
              <a:t/>
            </a:r>
            <a:endParaRPr b="0" i="0" sz="1200" u="none" cap="none" strike="noStrike">
              <a:solidFill>
                <a:srgbClr val="888888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504" name="Google Shape;504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61440" y="2256840"/>
            <a:ext cx="3853440" cy="2890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5" name="Google Shape;505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11360" y="2256840"/>
            <a:ext cx="3853440" cy="28900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19"/>
          <p:cNvSpPr txBox="1"/>
          <p:nvPr>
            <p:ph type="title"/>
          </p:nvPr>
        </p:nvSpPr>
        <p:spPr>
          <a:xfrm>
            <a:off x="324720" y="365040"/>
            <a:ext cx="11541960" cy="79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ill Sans"/>
              <a:buNone/>
            </a:pPr>
            <a:r>
              <a:rPr b="1" lang="en-US" sz="4000" u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Aliasing in video</a:t>
            </a:r>
            <a:endParaRPr b="1" sz="4000" u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11" name="Google Shape;511;p19"/>
          <p:cNvSpPr txBox="1"/>
          <p:nvPr>
            <p:ph idx="1" type="body"/>
          </p:nvPr>
        </p:nvSpPr>
        <p:spPr>
          <a:xfrm>
            <a:off x="324720" y="1333440"/>
            <a:ext cx="11541960" cy="5159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ill Sans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12" name="Google Shape;512;p19"/>
          <p:cNvSpPr txBox="1"/>
          <p:nvPr>
            <p:ph idx="1" type="body"/>
          </p:nvPr>
        </p:nvSpPr>
        <p:spPr>
          <a:xfrm>
            <a:off x="0" y="6647040"/>
            <a:ext cx="9448560" cy="2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Gill Sans"/>
              <a:buNone/>
            </a:pPr>
            <a:r>
              <a:rPr b="0" i="0" lang="en-US" sz="1200" u="none" cap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rPr>
              <a:t>Steve Seitz</a:t>
            </a:r>
            <a:endParaRPr b="0" i="0" sz="1200" u="none" cap="none" strike="noStrike">
              <a:solidFill>
                <a:srgbClr val="888888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513" name="Google Shape;513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81080" y="1143000"/>
            <a:ext cx="8229240" cy="50288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20"/>
          <p:cNvSpPr/>
          <p:nvPr/>
        </p:nvSpPr>
        <p:spPr>
          <a:xfrm>
            <a:off x="1981080" y="0"/>
            <a:ext cx="8229240" cy="914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4000" u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0" name="Google Shape;520;p20"/>
          <p:cNvSpPr txBox="1"/>
          <p:nvPr>
            <p:ph type="title"/>
          </p:nvPr>
        </p:nvSpPr>
        <p:spPr>
          <a:xfrm>
            <a:off x="324720" y="365040"/>
            <a:ext cx="11541960" cy="79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ill Sans"/>
              <a:buNone/>
            </a:pPr>
            <a:r>
              <a:rPr b="1" lang="en-US" sz="4000" u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Nyquist-Shannon Sampling Theorem</a:t>
            </a:r>
            <a:endParaRPr b="1" sz="4000" u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21" name="Google Shape;521;p20"/>
          <p:cNvSpPr txBox="1"/>
          <p:nvPr>
            <p:ph idx="1" type="body"/>
          </p:nvPr>
        </p:nvSpPr>
        <p:spPr>
          <a:xfrm>
            <a:off x="324720" y="1333440"/>
            <a:ext cx="11541960" cy="5159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ill Sans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When sampling a signal at discrete intervals, </a:t>
            </a:r>
            <a:endParaRPr b="0" i="0" sz="3200" u="none" cap="none" strike="noStrike">
              <a:solidFill>
                <a:srgbClr val="888888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ill Sans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the sampling frequency must be </a:t>
            </a:r>
            <a:r>
              <a:rPr b="0" i="0" lang="en-US" sz="3200" u="none" cap="none" strike="noStrik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≥</a:t>
            </a:r>
            <a:r>
              <a:rPr b="0" i="0" lang="en-US" sz="3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2 </a:t>
            </a:r>
            <a:r>
              <a:rPr b="0" i="0" lang="en-US" sz="3200" u="none" cap="none" strike="noStrik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×</a:t>
            </a:r>
            <a:r>
              <a:rPr b="0" i="0" lang="en-US" sz="3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f</a:t>
            </a:r>
            <a:r>
              <a:rPr b="0" baseline="-25000" i="0" lang="en-US" sz="3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max </a:t>
            </a:r>
            <a:r>
              <a:rPr b="0" i="0" lang="en-US" sz="3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max frequency of signal</a:t>
            </a:r>
            <a:br>
              <a:rPr b="1" i="0" lang="en-US" sz="3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</a:br>
            <a:endParaRPr b="0" i="0" sz="3200" u="none" cap="none" strike="noStrike">
              <a:solidFill>
                <a:srgbClr val="888888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ill Sans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Signal is completely determined if so.</a:t>
            </a:r>
            <a:endParaRPr b="0" i="0" sz="3200" u="none" cap="none" strike="noStrike">
              <a:solidFill>
                <a:srgbClr val="888888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ill Sans"/>
              <a:buNone/>
            </a:pPr>
            <a:r>
              <a:t/>
            </a:r>
            <a:endParaRPr b="0" i="0" sz="3200" u="none" cap="none" strike="noStrike">
              <a:solidFill>
                <a:srgbClr val="888888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22" name="Google Shape;522;p20"/>
          <p:cNvSpPr txBox="1"/>
          <p:nvPr>
            <p:ph idx="1" type="body"/>
          </p:nvPr>
        </p:nvSpPr>
        <p:spPr>
          <a:xfrm>
            <a:off x="0" y="6647040"/>
            <a:ext cx="9448560" cy="2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ill Sans"/>
              <a:buNone/>
            </a:pPr>
            <a:r>
              <a:t/>
            </a:r>
            <a:endParaRPr b="0" i="0" sz="1200" u="none" cap="none" strike="noStrike">
              <a:solidFill>
                <a:srgbClr val="888888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sine-sample-4" id="523" name="Google Shape;523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48320" y="3657600"/>
            <a:ext cx="6095520" cy="153324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ine-sample-5" id="524" name="Google Shape;524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24280" y="5180040"/>
            <a:ext cx="5913000" cy="1487160"/>
          </a:xfrm>
          <a:prstGeom prst="rect">
            <a:avLst/>
          </a:prstGeom>
          <a:noFill/>
          <a:ln>
            <a:noFill/>
          </a:ln>
        </p:spPr>
      </p:pic>
      <p:sp>
        <p:nvSpPr>
          <p:cNvPr id="525" name="Google Shape;525;p20"/>
          <p:cNvSpPr/>
          <p:nvPr/>
        </p:nvSpPr>
        <p:spPr>
          <a:xfrm>
            <a:off x="9980640" y="4533840"/>
            <a:ext cx="650160" cy="36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 u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good</a:t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6" name="Google Shape;526;p20"/>
          <p:cNvSpPr/>
          <p:nvPr/>
        </p:nvSpPr>
        <p:spPr>
          <a:xfrm>
            <a:off x="9996480" y="6033960"/>
            <a:ext cx="514440" cy="36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 u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bad</a:t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7" name="Google Shape;527;p20"/>
          <p:cNvSpPr/>
          <p:nvPr/>
        </p:nvSpPr>
        <p:spPr>
          <a:xfrm>
            <a:off x="3900600" y="3733920"/>
            <a:ext cx="228240" cy="22824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28" name="Google Shape;528;p20"/>
          <p:cNvSpPr/>
          <p:nvPr/>
        </p:nvSpPr>
        <p:spPr>
          <a:xfrm>
            <a:off x="4129200" y="4114800"/>
            <a:ext cx="228240" cy="22824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29" name="Google Shape;529;p20"/>
          <p:cNvSpPr/>
          <p:nvPr/>
        </p:nvSpPr>
        <p:spPr>
          <a:xfrm>
            <a:off x="4281480" y="4572000"/>
            <a:ext cx="228240" cy="22824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30" name="Google Shape;530;p20"/>
          <p:cNvSpPr/>
          <p:nvPr/>
        </p:nvSpPr>
        <p:spPr>
          <a:xfrm>
            <a:off x="4662720" y="4572000"/>
            <a:ext cx="228240" cy="22824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 u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v</a:t>
            </a:r>
            <a:endParaRPr b="0" sz="1800" u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1" name="Google Shape;531;p20"/>
          <p:cNvSpPr/>
          <p:nvPr/>
        </p:nvSpPr>
        <p:spPr>
          <a:xfrm>
            <a:off x="4738680" y="4038480"/>
            <a:ext cx="228240" cy="22824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32" name="Google Shape;532;p20"/>
          <p:cNvSpPr/>
          <p:nvPr/>
        </p:nvSpPr>
        <p:spPr>
          <a:xfrm>
            <a:off x="4967280" y="3657600"/>
            <a:ext cx="228240" cy="22824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33" name="Google Shape;533;p20"/>
          <p:cNvSpPr/>
          <p:nvPr/>
        </p:nvSpPr>
        <p:spPr>
          <a:xfrm>
            <a:off x="5119920" y="4038480"/>
            <a:ext cx="228240" cy="22824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34" name="Google Shape;534;p20"/>
          <p:cNvSpPr/>
          <p:nvPr/>
        </p:nvSpPr>
        <p:spPr>
          <a:xfrm>
            <a:off x="5272200" y="4572000"/>
            <a:ext cx="228240" cy="22824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35" name="Google Shape;535;p20"/>
          <p:cNvSpPr/>
          <p:nvPr/>
        </p:nvSpPr>
        <p:spPr>
          <a:xfrm>
            <a:off x="4434120" y="4876920"/>
            <a:ext cx="228240" cy="22824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36" name="Google Shape;536;p20"/>
          <p:cNvSpPr/>
          <p:nvPr/>
        </p:nvSpPr>
        <p:spPr>
          <a:xfrm>
            <a:off x="5500800" y="4876920"/>
            <a:ext cx="228240" cy="22824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37" name="Google Shape;537;p20"/>
          <p:cNvSpPr/>
          <p:nvPr/>
        </p:nvSpPr>
        <p:spPr>
          <a:xfrm>
            <a:off x="5958000" y="3733920"/>
            <a:ext cx="228240" cy="22824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38" name="Google Shape;538;p20"/>
          <p:cNvSpPr/>
          <p:nvPr/>
        </p:nvSpPr>
        <p:spPr>
          <a:xfrm>
            <a:off x="6186600" y="4114800"/>
            <a:ext cx="228240" cy="22824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39" name="Google Shape;539;p20"/>
          <p:cNvSpPr/>
          <p:nvPr/>
        </p:nvSpPr>
        <p:spPr>
          <a:xfrm>
            <a:off x="6338880" y="4572000"/>
            <a:ext cx="228240" cy="22824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40" name="Google Shape;540;p20"/>
          <p:cNvSpPr/>
          <p:nvPr/>
        </p:nvSpPr>
        <p:spPr>
          <a:xfrm>
            <a:off x="6643800" y="4572000"/>
            <a:ext cx="228240" cy="22824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 u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v</a:t>
            </a:r>
            <a:endParaRPr b="0" sz="1800" u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1" name="Google Shape;541;p20"/>
          <p:cNvSpPr/>
          <p:nvPr/>
        </p:nvSpPr>
        <p:spPr>
          <a:xfrm>
            <a:off x="6796080" y="4038480"/>
            <a:ext cx="228240" cy="22824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42" name="Google Shape;542;p20"/>
          <p:cNvSpPr/>
          <p:nvPr/>
        </p:nvSpPr>
        <p:spPr>
          <a:xfrm>
            <a:off x="6948720" y="3657600"/>
            <a:ext cx="228240" cy="22824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43" name="Google Shape;543;p20"/>
          <p:cNvSpPr/>
          <p:nvPr/>
        </p:nvSpPr>
        <p:spPr>
          <a:xfrm>
            <a:off x="7177320" y="4038480"/>
            <a:ext cx="228240" cy="22824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44" name="Google Shape;544;p20"/>
          <p:cNvSpPr/>
          <p:nvPr/>
        </p:nvSpPr>
        <p:spPr>
          <a:xfrm>
            <a:off x="7329600" y="4572000"/>
            <a:ext cx="228240" cy="22824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45" name="Google Shape;545;p20"/>
          <p:cNvSpPr/>
          <p:nvPr/>
        </p:nvSpPr>
        <p:spPr>
          <a:xfrm>
            <a:off x="6415200" y="4876920"/>
            <a:ext cx="228240" cy="22824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46" name="Google Shape;546;p20"/>
          <p:cNvSpPr/>
          <p:nvPr/>
        </p:nvSpPr>
        <p:spPr>
          <a:xfrm>
            <a:off x="7558200" y="4876920"/>
            <a:ext cx="228240" cy="22824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47" name="Google Shape;547;p20"/>
          <p:cNvSpPr/>
          <p:nvPr/>
        </p:nvSpPr>
        <p:spPr>
          <a:xfrm>
            <a:off x="7939080" y="3733920"/>
            <a:ext cx="228240" cy="22824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48" name="Google Shape;548;p20"/>
          <p:cNvSpPr/>
          <p:nvPr/>
        </p:nvSpPr>
        <p:spPr>
          <a:xfrm>
            <a:off x="8167680" y="4114800"/>
            <a:ext cx="228240" cy="22824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49" name="Google Shape;549;p20"/>
          <p:cNvSpPr/>
          <p:nvPr/>
        </p:nvSpPr>
        <p:spPr>
          <a:xfrm>
            <a:off x="8320320" y="4572000"/>
            <a:ext cx="228240" cy="22824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50" name="Google Shape;550;p20"/>
          <p:cNvSpPr/>
          <p:nvPr/>
        </p:nvSpPr>
        <p:spPr>
          <a:xfrm>
            <a:off x="8624880" y="4572000"/>
            <a:ext cx="228240" cy="22824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 u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v</a:t>
            </a:r>
            <a:endParaRPr b="0" sz="1800" u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1" name="Google Shape;551;p20"/>
          <p:cNvSpPr/>
          <p:nvPr/>
        </p:nvSpPr>
        <p:spPr>
          <a:xfrm>
            <a:off x="8777520" y="4038480"/>
            <a:ext cx="228240" cy="22824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52" name="Google Shape;552;p20"/>
          <p:cNvSpPr/>
          <p:nvPr/>
        </p:nvSpPr>
        <p:spPr>
          <a:xfrm>
            <a:off x="8929800" y="3657600"/>
            <a:ext cx="228240" cy="22824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53" name="Google Shape;553;p20"/>
          <p:cNvSpPr/>
          <p:nvPr/>
        </p:nvSpPr>
        <p:spPr>
          <a:xfrm>
            <a:off x="9158400" y="4038480"/>
            <a:ext cx="228240" cy="22824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54" name="Google Shape;554;p20"/>
          <p:cNvSpPr/>
          <p:nvPr/>
        </p:nvSpPr>
        <p:spPr>
          <a:xfrm>
            <a:off x="9310680" y="4572000"/>
            <a:ext cx="228240" cy="22824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55" name="Google Shape;555;p20"/>
          <p:cNvSpPr/>
          <p:nvPr/>
        </p:nvSpPr>
        <p:spPr>
          <a:xfrm>
            <a:off x="8472600" y="4876920"/>
            <a:ext cx="228240" cy="22824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56" name="Google Shape;556;p20"/>
          <p:cNvSpPr/>
          <p:nvPr/>
        </p:nvSpPr>
        <p:spPr>
          <a:xfrm>
            <a:off x="9463320" y="4876920"/>
            <a:ext cx="228240" cy="22824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57" name="Google Shape;557;p20"/>
          <p:cNvSpPr/>
          <p:nvPr/>
        </p:nvSpPr>
        <p:spPr>
          <a:xfrm>
            <a:off x="5629680" y="4572000"/>
            <a:ext cx="228240" cy="22824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58" name="Google Shape;558;p20"/>
          <p:cNvSpPr/>
          <p:nvPr/>
        </p:nvSpPr>
        <p:spPr>
          <a:xfrm>
            <a:off x="5725440" y="4137120"/>
            <a:ext cx="228240" cy="22824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59" name="Google Shape;559;p20"/>
          <p:cNvSpPr/>
          <p:nvPr/>
        </p:nvSpPr>
        <p:spPr>
          <a:xfrm>
            <a:off x="7624800" y="4533840"/>
            <a:ext cx="228240" cy="22824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60" name="Google Shape;560;p20"/>
          <p:cNvSpPr/>
          <p:nvPr/>
        </p:nvSpPr>
        <p:spPr>
          <a:xfrm>
            <a:off x="7720560" y="4098960"/>
            <a:ext cx="228240" cy="22824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6" name="Google Shape;566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71800" y="1752480"/>
            <a:ext cx="6095520" cy="4066920"/>
          </a:xfrm>
          <a:prstGeom prst="rect">
            <a:avLst/>
          </a:prstGeom>
          <a:noFill/>
          <a:ln>
            <a:noFill/>
          </a:ln>
        </p:spPr>
      </p:pic>
      <p:sp>
        <p:nvSpPr>
          <p:cNvPr id="567" name="Google Shape;567;p21"/>
          <p:cNvSpPr txBox="1"/>
          <p:nvPr>
            <p:ph type="title"/>
          </p:nvPr>
        </p:nvSpPr>
        <p:spPr>
          <a:xfrm>
            <a:off x="324720" y="365040"/>
            <a:ext cx="11541960" cy="79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ill Sans"/>
              <a:buNone/>
            </a:pPr>
            <a:r>
              <a:rPr b="1" lang="en-US" sz="4000" u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Aliasing in Graphics</a:t>
            </a:r>
            <a:endParaRPr b="1" sz="4000" u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68" name="Google Shape;568;p21"/>
          <p:cNvSpPr txBox="1"/>
          <p:nvPr>
            <p:ph idx="1" type="body"/>
          </p:nvPr>
        </p:nvSpPr>
        <p:spPr>
          <a:xfrm>
            <a:off x="0" y="6647040"/>
            <a:ext cx="9448560" cy="2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Gill Sans"/>
              <a:buNone/>
            </a:pPr>
            <a:r>
              <a:rPr b="0" i="0" lang="en-US" sz="1200" u="none" cap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rPr>
              <a:t>A. Efros</a:t>
            </a:r>
            <a:endParaRPr b="0" i="0" sz="1200" u="none" cap="none" strike="noStrike">
              <a:solidFill>
                <a:srgbClr val="888888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22"/>
          <p:cNvSpPr txBox="1"/>
          <p:nvPr>
            <p:ph type="title"/>
          </p:nvPr>
        </p:nvSpPr>
        <p:spPr>
          <a:xfrm>
            <a:off x="324720" y="365040"/>
            <a:ext cx="11541960" cy="79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ill Sans"/>
              <a:buNone/>
            </a:pPr>
            <a:r>
              <a:rPr b="1" lang="en-US" sz="4000" u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Sampling and aliasing</a:t>
            </a:r>
            <a:endParaRPr b="1" sz="4000" u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75" name="Google Shape;575;p22"/>
          <p:cNvSpPr txBox="1"/>
          <p:nvPr>
            <p:ph idx="1" type="body"/>
          </p:nvPr>
        </p:nvSpPr>
        <p:spPr>
          <a:xfrm>
            <a:off x="0" y="6647040"/>
            <a:ext cx="9448560" cy="2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ill Sans"/>
              <a:buNone/>
            </a:pPr>
            <a:r>
              <a:t/>
            </a:r>
            <a:endParaRPr b="0" i="0" sz="1200" u="none" cap="none" strike="noStrike">
              <a:solidFill>
                <a:srgbClr val="888888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76" name="Google Shape;576;p22"/>
          <p:cNvSpPr/>
          <p:nvPr/>
        </p:nvSpPr>
        <p:spPr>
          <a:xfrm>
            <a:off x="1905120" y="4800600"/>
            <a:ext cx="3504960" cy="396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7" name="Google Shape;577;p22"/>
          <p:cNvPicPr preferRelativeResize="0"/>
          <p:nvPr/>
        </p:nvPicPr>
        <p:blipFill rotWithShape="1">
          <a:blip r:embed="rId3">
            <a:alphaModFix/>
          </a:blip>
          <a:srcRect b="47308" l="0" r="0" t="0"/>
          <a:stretch/>
        </p:blipFill>
        <p:spPr>
          <a:xfrm>
            <a:off x="1523880" y="2043000"/>
            <a:ext cx="8915040" cy="237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23"/>
          <p:cNvSpPr txBox="1"/>
          <p:nvPr>
            <p:ph type="title"/>
          </p:nvPr>
        </p:nvSpPr>
        <p:spPr>
          <a:xfrm>
            <a:off x="324720" y="365040"/>
            <a:ext cx="11541960" cy="79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ill Sans"/>
              <a:buNone/>
            </a:pPr>
            <a:r>
              <a:rPr b="1" lang="en-US" sz="4000" u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Anti-aliasing</a:t>
            </a:r>
            <a:endParaRPr b="1" sz="4000" u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83" name="Google Shape;583;p23"/>
          <p:cNvSpPr txBox="1"/>
          <p:nvPr>
            <p:ph idx="1" type="body"/>
          </p:nvPr>
        </p:nvSpPr>
        <p:spPr>
          <a:xfrm>
            <a:off x="324720" y="1333440"/>
            <a:ext cx="11541960" cy="5159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ill Sans"/>
              <a:buNone/>
            </a:pPr>
            <a:r>
              <a:t/>
            </a:r>
            <a:endParaRPr b="0" i="0" sz="3200" u="none" cap="none" strike="noStrike">
              <a:solidFill>
                <a:srgbClr val="888888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457200" lvl="0" marL="457200" marR="0" rtl="0" algn="l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ill Sans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Solutions:</a:t>
            </a:r>
            <a:endParaRPr b="0" i="0" sz="3200" u="none" cap="none" strike="noStrike">
              <a:solidFill>
                <a:srgbClr val="888888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457200" lvl="0" marL="457200" marR="0" rtl="0" algn="l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Sample more often</a:t>
            </a:r>
            <a:endParaRPr b="0" i="0" sz="3200" u="none" cap="none" strike="noStrike">
              <a:solidFill>
                <a:srgbClr val="888888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ill Sans"/>
              <a:buNone/>
            </a:pPr>
            <a:r>
              <a:t/>
            </a:r>
            <a:endParaRPr b="0" i="0" sz="3200" u="none" cap="none" strike="noStrike">
              <a:solidFill>
                <a:srgbClr val="888888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457200" lvl="0" marL="457200" marR="0" rtl="0" algn="l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Remove all frequencies that are greater than half the new sampling frequency</a:t>
            </a:r>
            <a:endParaRPr b="0" i="0" sz="3200" u="none" cap="none" strike="noStrike">
              <a:solidFill>
                <a:srgbClr val="888888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380880" lvl="1" marL="838080" marR="0" rtl="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Will lose information</a:t>
            </a:r>
            <a:endParaRPr b="0" i="0" sz="2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380880" lvl="1" marL="838080" marR="0" rtl="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But it’s better than aliasing</a:t>
            </a:r>
            <a:endParaRPr b="0" i="0" sz="2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380880" lvl="1" marL="838080" marR="0" rtl="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How?</a:t>
            </a:r>
            <a:endParaRPr b="0" i="0" sz="2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84" name="Google Shape;584;p23"/>
          <p:cNvSpPr txBox="1"/>
          <p:nvPr>
            <p:ph idx="1" type="body"/>
          </p:nvPr>
        </p:nvSpPr>
        <p:spPr>
          <a:xfrm>
            <a:off x="0" y="6647040"/>
            <a:ext cx="9448560" cy="2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ill Sans"/>
              <a:buNone/>
            </a:pPr>
            <a:r>
              <a:t/>
            </a:r>
            <a:endParaRPr b="0" i="0" sz="1200" u="none" cap="none" strike="noStrike">
              <a:solidFill>
                <a:srgbClr val="888888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85" name="Google Shape;585;p23"/>
          <p:cNvSpPr/>
          <p:nvPr/>
        </p:nvSpPr>
        <p:spPr>
          <a:xfrm>
            <a:off x="10074600" y="6550200"/>
            <a:ext cx="592920" cy="3074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400" u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Hays</a:t>
            </a:r>
            <a:endParaRPr b="0" sz="14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1" name="Google Shape;591;p24"/>
          <p:cNvPicPr preferRelativeResize="0"/>
          <p:nvPr/>
        </p:nvPicPr>
        <p:blipFill rotWithShape="1">
          <a:blip r:embed="rId3">
            <a:alphaModFix/>
          </a:blip>
          <a:srcRect b="43552" l="0" r="0" t="0"/>
          <a:stretch/>
        </p:blipFill>
        <p:spPr>
          <a:xfrm>
            <a:off x="1562040" y="3745800"/>
            <a:ext cx="8895960" cy="2730960"/>
          </a:xfrm>
          <a:prstGeom prst="rect">
            <a:avLst/>
          </a:prstGeom>
          <a:noFill/>
          <a:ln>
            <a:noFill/>
          </a:ln>
        </p:spPr>
      </p:pic>
      <p:sp>
        <p:nvSpPr>
          <p:cNvPr id="592" name="Google Shape;592;p24"/>
          <p:cNvSpPr txBox="1"/>
          <p:nvPr>
            <p:ph type="title"/>
          </p:nvPr>
        </p:nvSpPr>
        <p:spPr>
          <a:xfrm>
            <a:off x="324720" y="365040"/>
            <a:ext cx="11541960" cy="79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Gill Sans"/>
              <a:buNone/>
            </a:pPr>
            <a:r>
              <a:rPr b="1" lang="en-US" sz="4800" u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Anti-aliasing</a:t>
            </a:r>
            <a:endParaRPr b="1" sz="4800" u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93" name="Google Shape;593;p24"/>
          <p:cNvSpPr txBox="1"/>
          <p:nvPr>
            <p:ph idx="1" type="body"/>
          </p:nvPr>
        </p:nvSpPr>
        <p:spPr>
          <a:xfrm>
            <a:off x="0" y="6647040"/>
            <a:ext cx="9448560" cy="2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Gill Sans"/>
              <a:buNone/>
            </a:pPr>
            <a:r>
              <a:rPr b="0" i="0" lang="en-US" sz="1200" u="none" cap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rPr>
              <a:t>Forsyth and Ponce 2002</a:t>
            </a:r>
            <a:endParaRPr b="0" i="0" sz="1200" u="none" cap="none" strike="noStrike">
              <a:solidFill>
                <a:srgbClr val="888888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ill Sans"/>
              <a:buNone/>
            </a:pPr>
            <a:r>
              <a:t/>
            </a:r>
            <a:endParaRPr b="0" i="0" sz="1200" u="none" cap="none" strike="noStrike">
              <a:solidFill>
                <a:srgbClr val="888888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594" name="Google Shape;594;p24"/>
          <p:cNvPicPr preferRelativeResize="0"/>
          <p:nvPr/>
        </p:nvPicPr>
        <p:blipFill rotWithShape="1">
          <a:blip r:embed="rId4">
            <a:alphaModFix/>
          </a:blip>
          <a:srcRect b="47308" l="0" r="0" t="0"/>
          <a:stretch/>
        </p:blipFill>
        <p:spPr>
          <a:xfrm>
            <a:off x="1523880" y="1295280"/>
            <a:ext cx="8915040" cy="237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hays\Desktop\143 Computer Vision\slides\07\colors.gif" id="599" name="Google Shape;599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94840" y="474840"/>
            <a:ext cx="6171840" cy="6171840"/>
          </a:xfrm>
          <a:prstGeom prst="rect">
            <a:avLst/>
          </a:prstGeom>
          <a:noFill/>
          <a:ln>
            <a:noFill/>
          </a:ln>
        </p:spPr>
      </p:pic>
      <p:sp>
        <p:nvSpPr>
          <p:cNvPr id="600" name="Google Shape;600;p26"/>
          <p:cNvSpPr txBox="1"/>
          <p:nvPr>
            <p:ph type="title"/>
          </p:nvPr>
        </p:nvSpPr>
        <p:spPr>
          <a:xfrm>
            <a:off x="324720" y="365040"/>
            <a:ext cx="4164840" cy="2323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ill Sans"/>
              <a:buNone/>
            </a:pPr>
            <a:r>
              <a:rPr b="1" lang="en-US" sz="4000" u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Aliasing and Moiré patterns</a:t>
            </a:r>
            <a:endParaRPr b="1" sz="4000" u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01" name="Google Shape;601;p26"/>
          <p:cNvSpPr txBox="1"/>
          <p:nvPr>
            <p:ph idx="1" type="body"/>
          </p:nvPr>
        </p:nvSpPr>
        <p:spPr>
          <a:xfrm>
            <a:off x="0" y="6647040"/>
            <a:ext cx="9448560" cy="2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ill Sans"/>
              <a:buNone/>
            </a:pPr>
            <a:r>
              <a:t/>
            </a:r>
            <a:endParaRPr b="0" i="0" sz="1200" u="none" cap="none" strike="noStrike">
              <a:solidFill>
                <a:srgbClr val="888888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hays\Desktop\143 Computer Vision\slides\07\Q2NMx.gif" id="607" name="Google Shape;607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81520" y="455760"/>
            <a:ext cx="6248160" cy="6248160"/>
          </a:xfrm>
          <a:prstGeom prst="rect">
            <a:avLst/>
          </a:prstGeom>
          <a:noFill/>
          <a:ln>
            <a:noFill/>
          </a:ln>
        </p:spPr>
      </p:pic>
      <p:sp>
        <p:nvSpPr>
          <p:cNvPr id="608" name="Google Shape;608;p27"/>
          <p:cNvSpPr/>
          <p:nvPr/>
        </p:nvSpPr>
        <p:spPr>
          <a:xfrm>
            <a:off x="19440" y="6604560"/>
            <a:ext cx="6689520" cy="3074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40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http://blogs.discovermagazine.com/badastronomy/2009/06/24/the-blue-and-the-green/</a:t>
            </a:r>
            <a:endParaRPr b="0" sz="14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9" name="Google Shape;609;p27"/>
          <p:cNvSpPr/>
          <p:nvPr/>
        </p:nvSpPr>
        <p:spPr>
          <a:xfrm>
            <a:off x="38160" y="6351840"/>
            <a:ext cx="3058920" cy="3074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40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blue and green colors are the same</a:t>
            </a:r>
            <a:endParaRPr b="0" sz="14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0" name="Google Shape;610;p27"/>
          <p:cNvSpPr txBox="1"/>
          <p:nvPr>
            <p:ph type="title"/>
          </p:nvPr>
        </p:nvSpPr>
        <p:spPr>
          <a:xfrm>
            <a:off x="324720" y="365040"/>
            <a:ext cx="4164840" cy="2323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ill Sans"/>
              <a:buNone/>
            </a:pPr>
            <a:r>
              <a:rPr b="1" lang="en-US" sz="4000" u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Aliasing and Moiré patterns</a:t>
            </a:r>
            <a:endParaRPr b="1" sz="4000" u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p28"/>
          <p:cNvSpPr txBox="1"/>
          <p:nvPr>
            <p:ph type="title"/>
          </p:nvPr>
        </p:nvSpPr>
        <p:spPr>
          <a:xfrm>
            <a:off x="609480" y="395640"/>
            <a:ext cx="10972440" cy="914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ill Sans"/>
              <a:buNone/>
            </a:pPr>
            <a:r>
              <a:rPr b="1" lang="en-US" sz="4000" u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Low-pass and high-pass filtering</a:t>
            </a:r>
            <a:endParaRPr b="1" sz="4000" u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16" name="Google Shape;616;p28"/>
          <p:cNvSpPr txBox="1"/>
          <p:nvPr>
            <p:ph idx="1" type="body"/>
          </p:nvPr>
        </p:nvSpPr>
        <p:spPr>
          <a:xfrm>
            <a:off x="1967400" y="1310040"/>
            <a:ext cx="8457840" cy="5714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9999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Gill Sans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Remove high frequencies with a </a:t>
            </a:r>
            <a:r>
              <a:rPr b="0" i="1" lang="en-US" sz="3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low pass </a:t>
            </a:r>
            <a:r>
              <a:rPr b="0" i="0" lang="en-US" sz="3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filter</a:t>
            </a:r>
            <a:endParaRPr b="0" i="0" sz="32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228600" lvl="1" marL="685800" marR="0" rtl="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 blur filter!</a:t>
            </a:r>
            <a:endParaRPr b="0" i="0" sz="2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228600" lvl="1" marL="685800" marR="0" rtl="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b="0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Could also be called a ‘high cut’ filter </a:t>
            </a:r>
            <a:r>
              <a:rPr b="0" i="1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(but few do)</a:t>
            </a:r>
            <a:endParaRPr b="0" i="0" sz="20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Gill Sans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None/>
            </a:pPr>
            <a:r>
              <a:rPr b="0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Counterpart:</a:t>
            </a:r>
            <a:r>
              <a:rPr b="0" i="1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1" lang="en-US" sz="3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high pass </a:t>
            </a:r>
            <a:r>
              <a:rPr b="0" i="0" lang="en-US" sz="3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filter</a:t>
            </a:r>
            <a:endParaRPr b="0" i="0" sz="32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228600" lvl="1" marL="685800" marR="0" rtl="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Only keeps the high frequencies</a:t>
            </a:r>
            <a:endParaRPr b="0" i="0" sz="2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228600" lvl="1" marL="685800" marR="0" rtl="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Edge detection (Sobel) is an example high pass filter</a:t>
            </a:r>
            <a:endParaRPr b="0" i="0" sz="2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Gill Sans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Gill Sans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Related: </a:t>
            </a:r>
            <a:r>
              <a:rPr b="0" i="1" lang="en-US" sz="3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band pass</a:t>
            </a:r>
            <a:r>
              <a:rPr b="0" i="0" lang="en-US" sz="3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/ </a:t>
            </a:r>
            <a:r>
              <a:rPr b="0" i="1" lang="en-US" sz="3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band stop</a:t>
            </a:r>
            <a:r>
              <a:rPr b="0" i="0" lang="en-US" sz="3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(or </a:t>
            </a:r>
            <a:r>
              <a:rPr b="0" i="1" lang="en-US" sz="3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notch)</a:t>
            </a:r>
            <a:r>
              <a:rPr b="0" i="0" lang="en-US" sz="3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filter</a:t>
            </a:r>
            <a:endParaRPr b="0" i="0" sz="32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228600" lvl="1" marL="685800" marR="0" rtl="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Only affect </a:t>
            </a:r>
            <a:r>
              <a:rPr b="0" i="1" lang="en-US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specific</a:t>
            </a:r>
            <a:r>
              <a:rPr b="0" i="0" lang="en-US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frequencies</a:t>
            </a:r>
            <a:endParaRPr b="0" i="0" sz="2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228600" lvl="1" marL="685800" marR="0" rtl="0" algn="l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How could we construct one with linear filters?</a:t>
            </a:r>
            <a:endParaRPr b="0" i="0" sz="2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29"/>
          <p:cNvSpPr txBox="1"/>
          <p:nvPr>
            <p:ph type="title"/>
          </p:nvPr>
        </p:nvSpPr>
        <p:spPr>
          <a:xfrm>
            <a:off x="324720" y="365040"/>
            <a:ext cx="11541960" cy="79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ill Sans"/>
              <a:buNone/>
            </a:pPr>
            <a:r>
              <a:rPr b="1" lang="en-US" sz="4000" u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Algorithm for downsampling by factor of 2</a:t>
            </a:r>
            <a:endParaRPr b="1" sz="4000" u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22" name="Google Shape;622;p29"/>
          <p:cNvSpPr/>
          <p:nvPr/>
        </p:nvSpPr>
        <p:spPr>
          <a:xfrm>
            <a:off x="1981080" y="990720"/>
            <a:ext cx="8229240" cy="5135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14440" lvl="0" marL="514440" marR="0" rtl="0" algn="l">
              <a:lnSpc>
                <a:spcPct val="100000"/>
              </a:lnSpc>
              <a:spcBef>
                <a:spcPts val="56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Gill Sans"/>
              <a:buAutoNum type="arabicPeriod"/>
            </a:pPr>
            <a:r>
              <a:rPr b="0" lang="en-US" sz="280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Start with image(h, w)</a:t>
            </a:r>
            <a:endParaRPr b="0" sz="2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14440" lvl="0" marL="514440" marR="0" rtl="0" algn="l">
              <a:lnSpc>
                <a:spcPct val="100000"/>
              </a:lnSpc>
              <a:spcBef>
                <a:spcPts val="56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Gill Sans"/>
              <a:buAutoNum type="arabicPeriod"/>
            </a:pPr>
            <a:r>
              <a:rPr b="0" lang="en-US" sz="280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Apply low-pass filter</a:t>
            </a:r>
            <a:endParaRPr b="0" sz="2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3080" lvl="0" marL="800280" marR="0" rtl="0" algn="l">
              <a:lnSpc>
                <a:spcPct val="100000"/>
              </a:lnSpc>
              <a:spcBef>
                <a:spcPts val="479"/>
              </a:spcBef>
              <a:spcAft>
                <a:spcPts val="0"/>
              </a:spcAft>
              <a:buNone/>
            </a:pPr>
            <a:r>
              <a:rPr b="0" lang="en-US" sz="240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	im_blur = imfilter( image, fspecial(‘gaussian’, 7, 1) )</a:t>
            </a:r>
            <a:endParaRPr b="0" sz="24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14440" lvl="0" marL="514440" marR="0" rtl="0" algn="l">
              <a:lnSpc>
                <a:spcPct val="100000"/>
              </a:lnSpc>
              <a:spcBef>
                <a:spcPts val="56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Gill Sans"/>
              <a:buAutoNum type="arabicPeriod"/>
            </a:pPr>
            <a:r>
              <a:rPr b="0" lang="en-US" sz="280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Sample every other pixel</a:t>
            </a:r>
            <a:endParaRPr b="0" sz="2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3080" lvl="0" marL="800280" marR="0" rtl="0" algn="l">
              <a:lnSpc>
                <a:spcPct val="100000"/>
              </a:lnSpc>
              <a:spcBef>
                <a:spcPts val="479"/>
              </a:spcBef>
              <a:spcAft>
                <a:spcPts val="0"/>
              </a:spcAft>
              <a:buNone/>
            </a:pPr>
            <a:r>
              <a:rPr b="0" lang="en-US" sz="240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	im_small = im_blur( 1:2:end, 1:2:end );</a:t>
            </a:r>
            <a:endParaRPr b="0" sz="24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61"/>
              </a:spcBef>
              <a:spcAft>
                <a:spcPts val="0"/>
              </a:spcAft>
              <a:buNone/>
            </a:pPr>
            <a:r>
              <a:t/>
            </a:r>
            <a:endParaRPr b="0" sz="2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3080" lvl="0" marL="343080" marR="0" rtl="0" algn="l">
              <a:lnSpc>
                <a:spcPct val="100000"/>
              </a:lnSpc>
              <a:spcBef>
                <a:spcPts val="561"/>
              </a:spcBef>
              <a:spcAft>
                <a:spcPts val="0"/>
              </a:spcAft>
              <a:buNone/>
            </a:pPr>
            <a:r>
              <a:t/>
            </a:r>
            <a:endParaRPr b="0" sz="2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3" name="Google Shape;623;p29"/>
          <p:cNvSpPr/>
          <p:nvPr/>
        </p:nvSpPr>
        <p:spPr>
          <a:xfrm>
            <a:off x="10074600" y="6550200"/>
            <a:ext cx="592920" cy="3074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400" u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Hays</a:t>
            </a:r>
            <a:endParaRPr b="0" sz="14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30"/>
          <p:cNvSpPr txBox="1"/>
          <p:nvPr>
            <p:ph type="title"/>
          </p:nvPr>
        </p:nvSpPr>
        <p:spPr>
          <a:xfrm>
            <a:off x="324720" y="365040"/>
            <a:ext cx="11541960" cy="79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ill Sans"/>
              <a:buNone/>
            </a:pPr>
            <a:r>
              <a:rPr b="1" lang="en-US" sz="4000" u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Subsampling without Filtering</a:t>
            </a:r>
            <a:endParaRPr b="1" sz="4000" u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30" name="Google Shape;630;p30"/>
          <p:cNvSpPr txBox="1"/>
          <p:nvPr>
            <p:ph idx="1" type="body"/>
          </p:nvPr>
        </p:nvSpPr>
        <p:spPr>
          <a:xfrm>
            <a:off x="0" y="6647040"/>
            <a:ext cx="9448560" cy="2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Gill Sans"/>
              <a:buNone/>
            </a:pPr>
            <a:r>
              <a:rPr b="0" i="0" lang="en-US" sz="1200" u="none" cap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rPr>
              <a:t>Steve Seitz</a:t>
            </a:r>
            <a:endParaRPr b="0" i="0" sz="1200" u="none" cap="none" strike="noStrike">
              <a:solidFill>
                <a:srgbClr val="888888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31" name="Google Shape;631;p30"/>
          <p:cNvSpPr/>
          <p:nvPr/>
        </p:nvSpPr>
        <p:spPr>
          <a:xfrm>
            <a:off x="5145840" y="5440320"/>
            <a:ext cx="1681560" cy="36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1/4  </a:t>
            </a:r>
            <a:r>
              <a:rPr b="0" lang="en-US" sz="12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(2x subsample)</a:t>
            </a:r>
            <a:endParaRPr b="0" sz="12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2" name="Google Shape;632;p30"/>
          <p:cNvSpPr/>
          <p:nvPr/>
        </p:nvSpPr>
        <p:spPr>
          <a:xfrm>
            <a:off x="7760160" y="5440320"/>
            <a:ext cx="1681560" cy="36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1/8  </a:t>
            </a:r>
            <a:r>
              <a:rPr b="0" lang="en-US" sz="12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(4x subsample)</a:t>
            </a:r>
            <a:endParaRPr b="0" sz="12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3" name="Google Shape;633;p30"/>
          <p:cNvSpPr/>
          <p:nvPr/>
        </p:nvSpPr>
        <p:spPr>
          <a:xfrm>
            <a:off x="2885400" y="5440320"/>
            <a:ext cx="505080" cy="36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1/2</a:t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34" name="Google Shape;634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74080" y="2000160"/>
            <a:ext cx="2613960" cy="3439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5" name="Google Shape;635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83080" y="2000160"/>
            <a:ext cx="2613960" cy="343944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g-nn-half" id="636" name="Google Shape;636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82720" y="2000160"/>
            <a:ext cx="2607840" cy="34329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2" name="Google Shape;642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85440" y="4433040"/>
            <a:ext cx="2421720" cy="2421720"/>
          </a:xfrm>
          <a:prstGeom prst="rect">
            <a:avLst/>
          </a:prstGeom>
          <a:noFill/>
          <a:ln>
            <a:noFill/>
          </a:ln>
        </p:spPr>
      </p:pic>
      <p:sp>
        <p:nvSpPr>
          <p:cNvPr id="643" name="Google Shape;643;p31"/>
          <p:cNvSpPr/>
          <p:nvPr/>
        </p:nvSpPr>
        <p:spPr>
          <a:xfrm rot="2278800">
            <a:off x="7620120" y="3948120"/>
            <a:ext cx="2041920" cy="1969920"/>
          </a:xfrm>
          <a:custGeom>
            <a:rect b="b" l="l" r="r" t="t"/>
            <a:pathLst>
              <a:path extrusionOk="0" h="3409290" w="3534108">
                <a:moveTo>
                  <a:pt x="0" y="2866544"/>
                </a:moveTo>
                <a:lnTo>
                  <a:pt x="2485778" y="0"/>
                </a:lnTo>
                <a:lnTo>
                  <a:pt x="3534108" y="3409290"/>
                </a:lnTo>
                <a:lnTo>
                  <a:pt x="0" y="2866544"/>
                </a:lnTo>
                <a:close/>
              </a:path>
            </a:pathLst>
          </a:custGeom>
          <a:solidFill>
            <a:schemeClr val="lt1"/>
          </a:solidFill>
          <a:ln cap="flat" cmpd="sng" w="127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vg-gauss-eighth" id="644" name="Google Shape;644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53920" y="2003760"/>
            <a:ext cx="2613240" cy="344448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g-gauss-quarter" id="645" name="Google Shape;645;p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466160" y="2003760"/>
            <a:ext cx="2613240" cy="3450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g-gauss-half" id="646" name="Google Shape;646;p3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84160" y="2003760"/>
            <a:ext cx="2613240" cy="3438360"/>
          </a:xfrm>
          <a:prstGeom prst="rect">
            <a:avLst/>
          </a:prstGeom>
          <a:noFill/>
          <a:ln>
            <a:noFill/>
          </a:ln>
        </p:spPr>
      </p:pic>
      <p:sp>
        <p:nvSpPr>
          <p:cNvPr id="647" name="Google Shape;647;p31"/>
          <p:cNvSpPr txBox="1"/>
          <p:nvPr>
            <p:ph type="title"/>
          </p:nvPr>
        </p:nvSpPr>
        <p:spPr>
          <a:xfrm>
            <a:off x="324720" y="365040"/>
            <a:ext cx="11541960" cy="79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ill Sans"/>
              <a:buNone/>
            </a:pPr>
            <a:r>
              <a:rPr b="1" lang="en-US" sz="4000" u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Subsampling with Gaussian Pre-filtering</a:t>
            </a:r>
            <a:endParaRPr b="1" sz="4000" u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48" name="Google Shape;648;p31"/>
          <p:cNvSpPr txBox="1"/>
          <p:nvPr>
            <p:ph idx="1" type="body"/>
          </p:nvPr>
        </p:nvSpPr>
        <p:spPr>
          <a:xfrm>
            <a:off x="0" y="6647040"/>
            <a:ext cx="9448560" cy="2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Gill Sans"/>
              <a:buNone/>
            </a:pPr>
            <a:r>
              <a:rPr b="0" i="0" lang="en-US" sz="1200" u="none" cap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rPr>
              <a:t>Gaussian Pyramid. Burt and Adelson, 1983</a:t>
            </a:r>
            <a:endParaRPr b="0" i="0" sz="1200" u="none" cap="none" strike="noStrike">
              <a:solidFill>
                <a:srgbClr val="888888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ill Sans"/>
              <a:buNone/>
            </a:pPr>
            <a:r>
              <a:t/>
            </a:r>
            <a:endParaRPr b="0" i="0" sz="1200" u="none" cap="none" strike="noStrike">
              <a:solidFill>
                <a:srgbClr val="888888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49" name="Google Shape;649;p31"/>
          <p:cNvSpPr/>
          <p:nvPr/>
        </p:nvSpPr>
        <p:spPr>
          <a:xfrm>
            <a:off x="5429160" y="5437080"/>
            <a:ext cx="779040" cy="36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 u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G 1/4 </a:t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0" name="Google Shape;650;p31"/>
          <p:cNvSpPr/>
          <p:nvPr/>
        </p:nvSpPr>
        <p:spPr>
          <a:xfrm>
            <a:off x="7157160" y="5437080"/>
            <a:ext cx="714960" cy="36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 u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G 1/8</a:t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1" name="Google Shape;651;p31"/>
          <p:cNvSpPr/>
          <p:nvPr/>
        </p:nvSpPr>
        <p:spPr>
          <a:xfrm>
            <a:off x="2373120" y="5437080"/>
            <a:ext cx="1369080" cy="36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 u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Gaussian 1/2</a:t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7" name="Google Shape;657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85440" y="4433040"/>
            <a:ext cx="2421720" cy="24217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g-gauss-eighth" id="658" name="Google Shape;658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53920" y="2003760"/>
            <a:ext cx="2613240" cy="344448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g-gauss-quarter" id="659" name="Google Shape;659;p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466160" y="2003760"/>
            <a:ext cx="2613240" cy="3450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g-gauss-half" id="660" name="Google Shape;660;p3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84160" y="2003760"/>
            <a:ext cx="2613240" cy="3438360"/>
          </a:xfrm>
          <a:prstGeom prst="rect">
            <a:avLst/>
          </a:prstGeom>
          <a:noFill/>
          <a:ln>
            <a:noFill/>
          </a:ln>
        </p:spPr>
      </p:pic>
      <p:sp>
        <p:nvSpPr>
          <p:cNvPr id="661" name="Google Shape;661;p32"/>
          <p:cNvSpPr txBox="1"/>
          <p:nvPr>
            <p:ph type="title"/>
          </p:nvPr>
        </p:nvSpPr>
        <p:spPr>
          <a:xfrm>
            <a:off x="324720" y="365040"/>
            <a:ext cx="11541960" cy="79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ill Sans"/>
              <a:buNone/>
            </a:pPr>
            <a:r>
              <a:rPr b="1" lang="en-US" sz="4000" u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Subsampling with Gaussian Pre-filtering</a:t>
            </a:r>
            <a:endParaRPr b="1" sz="4000" u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62" name="Google Shape;662;p32"/>
          <p:cNvSpPr txBox="1"/>
          <p:nvPr>
            <p:ph idx="1" type="body"/>
          </p:nvPr>
        </p:nvSpPr>
        <p:spPr>
          <a:xfrm>
            <a:off x="0" y="6647040"/>
            <a:ext cx="9448560" cy="2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Gill Sans"/>
              <a:buNone/>
            </a:pPr>
            <a:r>
              <a:rPr b="0" i="0" lang="en-US" sz="1200" u="none" cap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rPr>
              <a:t>Gaussian Pyramid. Burt and Adelson, 1983</a:t>
            </a:r>
            <a:endParaRPr b="0" i="0" sz="1200" u="none" cap="none" strike="noStrike">
              <a:solidFill>
                <a:srgbClr val="888888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ill Sans"/>
              <a:buNone/>
            </a:pPr>
            <a:r>
              <a:t/>
            </a:r>
            <a:endParaRPr b="0" i="0" sz="1200" u="none" cap="none" strike="noStrike">
              <a:solidFill>
                <a:srgbClr val="888888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63" name="Google Shape;663;p32"/>
          <p:cNvSpPr/>
          <p:nvPr/>
        </p:nvSpPr>
        <p:spPr>
          <a:xfrm>
            <a:off x="5429160" y="5437080"/>
            <a:ext cx="779040" cy="36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 u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G 1/4 </a:t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4" name="Google Shape;664;p32"/>
          <p:cNvSpPr/>
          <p:nvPr/>
        </p:nvSpPr>
        <p:spPr>
          <a:xfrm>
            <a:off x="7157160" y="5437080"/>
            <a:ext cx="714960" cy="36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 u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G 1/8</a:t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5" name="Google Shape;665;p32"/>
          <p:cNvSpPr/>
          <p:nvPr/>
        </p:nvSpPr>
        <p:spPr>
          <a:xfrm>
            <a:off x="2373120" y="5437080"/>
            <a:ext cx="1369080" cy="36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 u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Gaussian 1/2</a:t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0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p33"/>
          <p:cNvSpPr txBox="1"/>
          <p:nvPr>
            <p:ph type="title"/>
          </p:nvPr>
        </p:nvSpPr>
        <p:spPr>
          <a:xfrm>
            <a:off x="324720" y="365040"/>
            <a:ext cx="11541960" cy="79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ill Sans"/>
              <a:buNone/>
            </a:pPr>
            <a:r>
              <a:rPr b="1" lang="en-US" sz="4000" u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Hybrid Images</a:t>
            </a:r>
            <a:endParaRPr b="1" sz="4000" u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72" name="Google Shape;672;p33"/>
          <p:cNvSpPr txBox="1"/>
          <p:nvPr>
            <p:ph idx="1" type="body"/>
          </p:nvPr>
        </p:nvSpPr>
        <p:spPr>
          <a:xfrm>
            <a:off x="0" y="6647040"/>
            <a:ext cx="9448560" cy="2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Gill Sans"/>
              <a:buNone/>
            </a:pPr>
            <a:r>
              <a:rPr b="0" i="0" lang="en-US" sz="1200" u="none" cap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rPr>
              <a:t>Hybrid Images. A. Oliva, A. Torralba, P.G. Schyns</a:t>
            </a:r>
            <a:br>
              <a:rPr b="1" i="0" lang="en-US" sz="1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</a:br>
            <a:endParaRPr b="0" i="0" sz="1200" u="none" cap="none" strike="noStrike">
              <a:solidFill>
                <a:srgbClr val="888888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673" name="Google Shape;673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7800" y="2100600"/>
            <a:ext cx="10856160" cy="355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7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p34"/>
          <p:cNvSpPr txBox="1"/>
          <p:nvPr>
            <p:ph idx="1" type="body"/>
          </p:nvPr>
        </p:nvSpPr>
        <p:spPr>
          <a:xfrm>
            <a:off x="6095880" y="1809720"/>
            <a:ext cx="5198760" cy="32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b="0" lang="en-US" sz="3200" u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Frequency Domain</a:t>
            </a:r>
            <a:endParaRPr b="0" sz="3200" u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b="0" lang="en-US" sz="3200" u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Hybrid Images</a:t>
            </a:r>
            <a:endParaRPr b="0" sz="3200" u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b="0" lang="en-US" sz="3200" u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Fourier Transforms</a:t>
            </a:r>
            <a:endParaRPr b="0" sz="3200" u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b="0" lang="en-US" sz="3200" u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FT as filtering</a:t>
            </a:r>
            <a:endParaRPr b="0" sz="3200" u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onten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CSCI 1430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2022-04-11T01:10:12Z</dcterms:created>
  <dc:creator>Sridhar, Srinath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HiddenSlides">
    <vt:i4>1</vt:i4>
  </property>
  <property fmtid="{D5CDD505-2E9C-101B-9397-08002B2CF9AE}" pid="3" name="MMClips">
    <vt:i4>3</vt:i4>
  </property>
  <property fmtid="{D5CDD505-2E9C-101B-9397-08002B2CF9AE}" pid="4" name="Notes">
    <vt:i4>20</vt:i4>
  </property>
  <property fmtid="{D5CDD505-2E9C-101B-9397-08002B2CF9AE}" pid="5" name="PresentationFormat">
    <vt:lpwstr>Widescreen</vt:lpwstr>
  </property>
  <property fmtid="{D5CDD505-2E9C-101B-9397-08002B2CF9AE}" pid="6" name="Slides">
    <vt:i4>33</vt:i4>
  </property>
</Properties>
</file>