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ppt/notesSlides/notesSlide144.xml" ContentType="application/vnd.openxmlformats-officedocument.presentationml.notesSlide+xml"/>
  <Override PartName="/ppt/notesSlides/notesSlide145.xml" ContentType="application/vnd.openxmlformats-officedocument.presentationml.notesSlide+xml"/>
  <Override PartName="/ppt/notesSlides/notesSlide146.xml" ContentType="application/vnd.openxmlformats-officedocument.presentationml.notesSlide+xml"/>
  <Override PartName="/ppt/notesSlides/notesSlide147.xml" ContentType="application/vnd.openxmlformats-officedocument.presentationml.notesSlide+xml"/>
  <Override PartName="/ppt/notesSlides/notesSlide148.xml" ContentType="application/vnd.openxmlformats-officedocument.presentationml.notesSlide+xml"/>
  <Override PartName="/ppt/notesSlides/notesSlide149.xml" ContentType="application/vnd.openxmlformats-officedocument.presentationml.notesSlide+xml"/>
  <Override PartName="/ppt/notesSlides/notesSlide150.xml" ContentType="application/vnd.openxmlformats-officedocument.presentationml.notesSlide+xml"/>
  <Override PartName="/ppt/notesSlides/notesSlide151.xml" ContentType="application/vnd.openxmlformats-officedocument.presentationml.notesSlide+xml"/>
  <Override PartName="/ppt/notesSlides/notesSlide152.xml" ContentType="application/vnd.openxmlformats-officedocument.presentationml.notesSlide+xml"/>
  <Override PartName="/ppt/notesSlides/notesSlide153.xml" ContentType="application/vnd.openxmlformats-officedocument.presentationml.notesSlide+xml"/>
  <Override PartName="/ppt/notesSlides/notesSlide154.xml" ContentType="application/vnd.openxmlformats-officedocument.presentationml.notesSlide+xml"/>
  <Override PartName="/ppt/notesSlides/notesSlide155.xml" ContentType="application/vnd.openxmlformats-officedocument.presentationml.notesSlide+xml"/>
  <Override PartName="/ppt/notesSlides/notesSlide156.xml" ContentType="application/vnd.openxmlformats-officedocument.presentationml.notesSlide+xml"/>
  <Override PartName="/ppt/notesSlides/notesSlide157.xml" ContentType="application/vnd.openxmlformats-officedocument.presentationml.notesSlide+xml"/>
  <Override PartName="/ppt/notesSlides/notesSlide158.xml" ContentType="application/vnd.openxmlformats-officedocument.presentationml.notesSlide+xml"/>
  <Override PartName="/ppt/notesSlides/notesSlide159.xml" ContentType="application/vnd.openxmlformats-officedocument.presentationml.notesSlide+xml"/>
  <Override PartName="/ppt/notesSlides/notesSlide160.xml" ContentType="application/vnd.openxmlformats-officedocument.presentationml.notesSlide+xml"/>
  <Override PartName="/ppt/notesSlides/notesSlide161.xml" ContentType="application/vnd.openxmlformats-officedocument.presentationml.notesSlide+xml"/>
  <Override PartName="/ppt/notesSlides/notesSlide162.xml" ContentType="application/vnd.openxmlformats-officedocument.presentationml.notesSlide+xml"/>
  <Override PartName="/ppt/notesSlides/notesSlide163.xml" ContentType="application/vnd.openxmlformats-officedocument.presentationml.notesSlide+xml"/>
  <Override PartName="/ppt/notesSlides/notesSlide164.xml" ContentType="application/vnd.openxmlformats-officedocument.presentationml.notesSlide+xml"/>
  <Override PartName="/ppt/notesSlides/notesSlide165.xml" ContentType="application/vnd.openxmlformats-officedocument.presentationml.notesSlide+xml"/>
  <Override PartName="/ppt/notesSlides/notesSlide166.xml" ContentType="application/vnd.openxmlformats-officedocument.presentationml.notesSlide+xml"/>
  <Override PartName="/ppt/notesSlides/notesSlide167.xml" ContentType="application/vnd.openxmlformats-officedocument.presentationml.notesSlide+xml"/>
  <Override PartName="/ppt/notesSlides/notesSlide168.xml" ContentType="application/vnd.openxmlformats-officedocument.presentationml.notesSlide+xml"/>
  <Override PartName="/ppt/notesSlides/notesSlide169.xml" ContentType="application/vnd.openxmlformats-officedocument.presentationml.notesSlide+xml"/>
  <Override PartName="/ppt/notesSlides/notesSlide170.xml" ContentType="application/vnd.openxmlformats-officedocument.presentationml.notesSlide+xml"/>
  <Override PartName="/ppt/notesSlides/notesSlide171.xml" ContentType="application/vnd.openxmlformats-officedocument.presentationml.notesSlide+xml"/>
  <Override PartName="/ppt/notesSlides/notesSlide172.xml" ContentType="application/vnd.openxmlformats-officedocument.presentationml.notesSlide+xml"/>
  <Override PartName="/ppt/notesSlides/notesSlide173.xml" ContentType="application/vnd.openxmlformats-officedocument.presentationml.notesSlide+xml"/>
  <Override PartName="/ppt/notesSlides/notesSlide174.xml" ContentType="application/vnd.openxmlformats-officedocument.presentationml.notesSlide+xml"/>
  <Override PartName="/ppt/notesSlides/notesSlide175.xml" ContentType="application/vnd.openxmlformats-officedocument.presentationml.notesSlide+xml"/>
  <Override PartName="/ppt/notesSlides/notesSlide176.xml" ContentType="application/vnd.openxmlformats-officedocument.presentationml.notesSlide+xml"/>
  <Override PartName="/ppt/notesSlides/notesSlide177.xml" ContentType="application/vnd.openxmlformats-officedocument.presentationml.notesSlide+xml"/>
  <Override PartName="/ppt/notesSlides/notesSlide178.xml" ContentType="application/vnd.openxmlformats-officedocument.presentationml.notesSlide+xml"/>
  <Override PartName="/ppt/notesSlides/notesSlide179.xml" ContentType="application/vnd.openxmlformats-officedocument.presentationml.notesSlide+xml"/>
  <Override PartName="/ppt/notesSlides/notesSlide180.xml" ContentType="application/vnd.openxmlformats-officedocument.presentationml.notesSlide+xml"/>
  <Override PartName="/ppt/notesSlides/notesSlide181.xml" ContentType="application/vnd.openxmlformats-officedocument.presentationml.notesSlide+xml"/>
  <Override PartName="/ppt/notesSlides/notesSlide182.xml" ContentType="application/vnd.openxmlformats-officedocument.presentationml.notesSlide+xml"/>
  <Override PartName="/ppt/notesSlides/notesSlide183.xml" ContentType="application/vnd.openxmlformats-officedocument.presentationml.notesSlide+xml"/>
  <Override PartName="/ppt/notesSlides/notesSlide184.xml" ContentType="application/vnd.openxmlformats-officedocument.presentationml.notesSlide+xml"/>
  <Override PartName="/ppt/notesSlides/notesSlide185.xml" ContentType="application/vnd.openxmlformats-officedocument.presentationml.notesSlide+xml"/>
  <Override PartName="/ppt/notesSlides/notesSlide186.xml" ContentType="application/vnd.openxmlformats-officedocument.presentationml.notesSlide+xml"/>
  <Override PartName="/ppt/notesSlides/notesSlide187.xml" ContentType="application/vnd.openxmlformats-officedocument.presentationml.notesSlide+xml"/>
  <Override PartName="/ppt/notesSlides/notesSlide188.xml" ContentType="application/vnd.openxmlformats-officedocument.presentationml.notesSlide+xml"/>
  <Override PartName="/ppt/notesSlides/notesSlide189.xml" ContentType="application/vnd.openxmlformats-officedocument.presentationml.notesSlide+xml"/>
  <Override PartName="/ppt/notesSlides/notesSlide190.xml" ContentType="application/vnd.openxmlformats-officedocument.presentationml.notesSlide+xml"/>
  <Override PartName="/ppt/notesSlides/notesSlide191.xml" ContentType="application/vnd.openxmlformats-officedocument.presentationml.notesSlide+xml"/>
  <Override PartName="/ppt/notesSlides/notesSlide192.xml" ContentType="application/vnd.openxmlformats-officedocument.presentationml.notesSlide+xml"/>
  <Override PartName="/ppt/notesSlides/notesSlide193.xml" ContentType="application/vnd.openxmlformats-officedocument.presentationml.notesSlide+xml"/>
  <Override PartName="/ppt/notesSlides/notesSlide194.xml" ContentType="application/vnd.openxmlformats-officedocument.presentationml.notesSlide+xml"/>
  <Override PartName="/ppt/notesSlides/notesSlide195.xml" ContentType="application/vnd.openxmlformats-officedocument.presentationml.notesSlide+xml"/>
  <Override PartName="/ppt/notesSlides/notesSlide196.xml" ContentType="application/vnd.openxmlformats-officedocument.presentationml.notesSlide+xml"/>
  <Override PartName="/ppt/notesSlides/notesSlide19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5" r:id="rId2"/>
    <p:sldMasterId id="2147483670" r:id="rId3"/>
    <p:sldMasterId id="2147483677" r:id="rId4"/>
    <p:sldMasterId id="2147483690" r:id="rId5"/>
    <p:sldMasterId id="2147483702" r:id="rId6"/>
  </p:sldMasterIdLst>
  <p:notesMasterIdLst>
    <p:notesMasterId r:id="rId204"/>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5" r:id="rId43"/>
    <p:sldId id="296" r:id="rId44"/>
    <p:sldId id="297" r:id="rId45"/>
    <p:sldId id="298" r:id="rId46"/>
    <p:sldId id="299" r:id="rId47"/>
    <p:sldId id="300" r:id="rId48"/>
    <p:sldId id="301" r:id="rId49"/>
    <p:sldId id="302" r:id="rId50"/>
    <p:sldId id="303" r:id="rId51"/>
    <p:sldId id="304" r:id="rId52"/>
    <p:sldId id="305" r:id="rId53"/>
    <p:sldId id="306" r:id="rId54"/>
    <p:sldId id="307" r:id="rId55"/>
    <p:sldId id="308" r:id="rId56"/>
    <p:sldId id="309" r:id="rId57"/>
    <p:sldId id="310" r:id="rId58"/>
    <p:sldId id="311" r:id="rId59"/>
    <p:sldId id="312" r:id="rId60"/>
    <p:sldId id="313" r:id="rId61"/>
    <p:sldId id="314" r:id="rId62"/>
    <p:sldId id="315" r:id="rId63"/>
    <p:sldId id="316" r:id="rId64"/>
    <p:sldId id="317" r:id="rId65"/>
    <p:sldId id="318" r:id="rId66"/>
    <p:sldId id="319" r:id="rId67"/>
    <p:sldId id="320" r:id="rId68"/>
    <p:sldId id="321" r:id="rId69"/>
    <p:sldId id="322" r:id="rId70"/>
    <p:sldId id="323" r:id="rId71"/>
    <p:sldId id="324" r:id="rId72"/>
    <p:sldId id="325" r:id="rId73"/>
    <p:sldId id="326" r:id="rId74"/>
    <p:sldId id="327" r:id="rId75"/>
    <p:sldId id="292" r:id="rId76"/>
    <p:sldId id="293" r:id="rId77"/>
    <p:sldId id="294"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 id="342" r:id="rId91"/>
    <p:sldId id="343" r:id="rId92"/>
    <p:sldId id="344" r:id="rId93"/>
    <p:sldId id="345" r:id="rId94"/>
    <p:sldId id="346" r:id="rId95"/>
    <p:sldId id="347" r:id="rId96"/>
    <p:sldId id="348" r:id="rId97"/>
    <p:sldId id="349" r:id="rId98"/>
    <p:sldId id="350" r:id="rId99"/>
    <p:sldId id="351" r:id="rId100"/>
    <p:sldId id="352" r:id="rId101"/>
    <p:sldId id="353" r:id="rId102"/>
    <p:sldId id="354" r:id="rId103"/>
    <p:sldId id="355" r:id="rId104"/>
    <p:sldId id="356" r:id="rId105"/>
    <p:sldId id="357" r:id="rId106"/>
    <p:sldId id="358" r:id="rId107"/>
    <p:sldId id="359" r:id="rId108"/>
    <p:sldId id="360" r:id="rId109"/>
    <p:sldId id="361" r:id="rId110"/>
    <p:sldId id="362" r:id="rId111"/>
    <p:sldId id="363" r:id="rId112"/>
    <p:sldId id="364" r:id="rId113"/>
    <p:sldId id="365" r:id="rId114"/>
    <p:sldId id="366" r:id="rId115"/>
    <p:sldId id="367" r:id="rId116"/>
    <p:sldId id="368" r:id="rId117"/>
    <p:sldId id="369" r:id="rId118"/>
    <p:sldId id="370" r:id="rId119"/>
    <p:sldId id="371" r:id="rId120"/>
    <p:sldId id="372" r:id="rId121"/>
    <p:sldId id="373" r:id="rId122"/>
    <p:sldId id="374" r:id="rId123"/>
    <p:sldId id="375" r:id="rId124"/>
    <p:sldId id="376" r:id="rId125"/>
    <p:sldId id="377" r:id="rId126"/>
    <p:sldId id="378" r:id="rId127"/>
    <p:sldId id="379" r:id="rId128"/>
    <p:sldId id="380" r:id="rId129"/>
    <p:sldId id="381" r:id="rId130"/>
    <p:sldId id="382" r:id="rId131"/>
    <p:sldId id="383" r:id="rId132"/>
    <p:sldId id="384" r:id="rId133"/>
    <p:sldId id="385" r:id="rId134"/>
    <p:sldId id="386" r:id="rId135"/>
    <p:sldId id="387" r:id="rId136"/>
    <p:sldId id="388" r:id="rId137"/>
    <p:sldId id="389" r:id="rId138"/>
    <p:sldId id="390" r:id="rId139"/>
    <p:sldId id="391" r:id="rId140"/>
    <p:sldId id="392" r:id="rId141"/>
    <p:sldId id="393" r:id="rId142"/>
    <p:sldId id="394" r:id="rId143"/>
    <p:sldId id="395" r:id="rId144"/>
    <p:sldId id="396" r:id="rId145"/>
    <p:sldId id="397" r:id="rId146"/>
    <p:sldId id="398" r:id="rId147"/>
    <p:sldId id="399" r:id="rId148"/>
    <p:sldId id="400" r:id="rId149"/>
    <p:sldId id="401" r:id="rId150"/>
    <p:sldId id="402" r:id="rId151"/>
    <p:sldId id="403" r:id="rId152"/>
    <p:sldId id="404" r:id="rId153"/>
    <p:sldId id="405" r:id="rId154"/>
    <p:sldId id="406" r:id="rId155"/>
    <p:sldId id="407" r:id="rId156"/>
    <p:sldId id="408" r:id="rId157"/>
    <p:sldId id="409" r:id="rId158"/>
    <p:sldId id="410" r:id="rId159"/>
    <p:sldId id="411" r:id="rId160"/>
    <p:sldId id="412" r:id="rId161"/>
    <p:sldId id="413" r:id="rId162"/>
    <p:sldId id="414" r:id="rId163"/>
    <p:sldId id="415" r:id="rId164"/>
    <p:sldId id="416" r:id="rId165"/>
    <p:sldId id="417" r:id="rId166"/>
    <p:sldId id="418" r:id="rId167"/>
    <p:sldId id="419" r:id="rId168"/>
    <p:sldId id="420" r:id="rId169"/>
    <p:sldId id="421" r:id="rId170"/>
    <p:sldId id="422" r:id="rId171"/>
    <p:sldId id="423" r:id="rId172"/>
    <p:sldId id="424" r:id="rId173"/>
    <p:sldId id="425" r:id="rId174"/>
    <p:sldId id="426" r:id="rId175"/>
    <p:sldId id="427" r:id="rId176"/>
    <p:sldId id="428" r:id="rId177"/>
    <p:sldId id="429" r:id="rId178"/>
    <p:sldId id="430" r:id="rId179"/>
    <p:sldId id="431" r:id="rId180"/>
    <p:sldId id="432" r:id="rId181"/>
    <p:sldId id="433" r:id="rId182"/>
    <p:sldId id="434" r:id="rId183"/>
    <p:sldId id="435" r:id="rId184"/>
    <p:sldId id="436" r:id="rId185"/>
    <p:sldId id="437" r:id="rId186"/>
    <p:sldId id="438" r:id="rId187"/>
    <p:sldId id="439" r:id="rId188"/>
    <p:sldId id="440" r:id="rId189"/>
    <p:sldId id="441" r:id="rId190"/>
    <p:sldId id="442" r:id="rId191"/>
    <p:sldId id="443" r:id="rId192"/>
    <p:sldId id="444" r:id="rId193"/>
    <p:sldId id="445" r:id="rId194"/>
    <p:sldId id="446" r:id="rId195"/>
    <p:sldId id="447" r:id="rId196"/>
    <p:sldId id="448" r:id="rId197"/>
    <p:sldId id="449" r:id="rId198"/>
    <p:sldId id="450" r:id="rId199"/>
    <p:sldId id="451" r:id="rId200"/>
    <p:sldId id="452" r:id="rId201"/>
    <p:sldId id="453" r:id="rId202"/>
    <p:sldId id="454" r:id="rId203"/>
  </p:sldIdLst>
  <p:sldSz cx="12192000" cy="6858000"/>
  <p:notesSz cx="7315200" cy="9601200"/>
  <p:embeddedFontLst>
    <p:embeddedFont>
      <p:font typeface="Consolas" panose="020B0609020204030204" pitchFamily="49" charset="0"/>
      <p:regular r:id="rId205"/>
      <p:bold r:id="rId206"/>
      <p:italic r:id="rId207"/>
      <p:boldItalic r:id="rId208"/>
    </p:embeddedFont>
    <p:embeddedFont>
      <p:font typeface="Courier" panose="02070309020205020404" pitchFamily="49" charset="0"/>
      <p:regular r:id="rId209"/>
      <p:bold r:id="rId210"/>
      <p:italic r:id="rId211"/>
      <p:boldItalic r:id="rId212"/>
    </p:embeddedFont>
    <p:embeddedFont>
      <p:font typeface="Georgia" panose="02040502050405020303" pitchFamily="18" charset="0"/>
      <p:regular r:id="rId213"/>
      <p:bold r:id="rId214"/>
      <p:italic r:id="rId215"/>
      <p:boldItalic r:id="rId216"/>
    </p:embeddedFont>
    <p:embeddedFont>
      <p:font typeface="Poppins" pitchFamily="2" charset="77"/>
      <p:regular r:id="rId217"/>
    </p:embeddedFont>
    <p:embeddedFont>
      <p:font typeface="Tahoma" panose="020B0604030504040204" pitchFamily="34" charset="0"/>
      <p:regular r:id="rId218"/>
      <p:bold r:id="rId2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22" roundtripDataSignature="AMtx7mh5WZsI4B31DxTtFFDvtHLoSxnPD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F2F207D-C3C9-4E61-ACBD-D19926615840}">
  <a:tblStyle styleId="{4F2F207D-C3C9-4E61-ACBD-D19926615840}"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5"/>
    <p:restoredTop sz="77151"/>
  </p:normalViewPr>
  <p:slideViewPr>
    <p:cSldViewPr snapToGrid="0">
      <p:cViewPr>
        <p:scale>
          <a:sx n="122" d="100"/>
          <a:sy n="122" d="100"/>
        </p:scale>
        <p:origin x="336" y="-5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1.xml"/><Relationship Id="rId21" Type="http://schemas.openxmlformats.org/officeDocument/2006/relationships/slide" Target="slides/slide15.xml"/><Relationship Id="rId42" Type="http://schemas.openxmlformats.org/officeDocument/2006/relationships/slide" Target="slides/slide36.xml"/><Relationship Id="rId63" Type="http://schemas.openxmlformats.org/officeDocument/2006/relationships/slide" Target="slides/slide57.xml"/><Relationship Id="rId84" Type="http://schemas.openxmlformats.org/officeDocument/2006/relationships/slide" Target="slides/slide78.xml"/><Relationship Id="rId138" Type="http://schemas.openxmlformats.org/officeDocument/2006/relationships/slide" Target="slides/slide132.xml"/><Relationship Id="rId159" Type="http://schemas.openxmlformats.org/officeDocument/2006/relationships/slide" Target="slides/slide153.xml"/><Relationship Id="rId170" Type="http://schemas.openxmlformats.org/officeDocument/2006/relationships/slide" Target="slides/slide164.xml"/><Relationship Id="rId191" Type="http://schemas.openxmlformats.org/officeDocument/2006/relationships/slide" Target="slides/slide185.xml"/><Relationship Id="rId205" Type="http://schemas.openxmlformats.org/officeDocument/2006/relationships/font" Target="fonts/font1.fntdata"/><Relationship Id="rId226" Type="http://schemas.openxmlformats.org/officeDocument/2006/relationships/tableStyles" Target="tableStyles.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53" Type="http://schemas.openxmlformats.org/officeDocument/2006/relationships/slide" Target="slides/slide47.xml"/><Relationship Id="rId74" Type="http://schemas.openxmlformats.org/officeDocument/2006/relationships/slide" Target="slides/slide68.xml"/><Relationship Id="rId128" Type="http://schemas.openxmlformats.org/officeDocument/2006/relationships/slide" Target="slides/slide122.xml"/><Relationship Id="rId149" Type="http://schemas.openxmlformats.org/officeDocument/2006/relationships/slide" Target="slides/slide143.xml"/><Relationship Id="rId5" Type="http://schemas.openxmlformats.org/officeDocument/2006/relationships/slideMaster" Target="slideMasters/slideMaster5.xml"/><Relationship Id="rId95" Type="http://schemas.openxmlformats.org/officeDocument/2006/relationships/slide" Target="slides/slide89.xml"/><Relationship Id="rId160" Type="http://schemas.openxmlformats.org/officeDocument/2006/relationships/slide" Target="slides/slide154.xml"/><Relationship Id="rId181" Type="http://schemas.openxmlformats.org/officeDocument/2006/relationships/slide" Target="slides/slide175.xml"/><Relationship Id="rId216" Type="http://schemas.openxmlformats.org/officeDocument/2006/relationships/font" Target="fonts/font12.fntdata"/><Relationship Id="rId22" Type="http://schemas.openxmlformats.org/officeDocument/2006/relationships/slide" Target="slides/slide16.xml"/><Relationship Id="rId43" Type="http://schemas.openxmlformats.org/officeDocument/2006/relationships/slide" Target="slides/slide37.xml"/><Relationship Id="rId64" Type="http://schemas.openxmlformats.org/officeDocument/2006/relationships/slide" Target="slides/slide58.xml"/><Relationship Id="rId118" Type="http://schemas.openxmlformats.org/officeDocument/2006/relationships/slide" Target="slides/slide112.xml"/><Relationship Id="rId139" Type="http://schemas.openxmlformats.org/officeDocument/2006/relationships/slide" Target="slides/slide133.xml"/><Relationship Id="rId85" Type="http://schemas.openxmlformats.org/officeDocument/2006/relationships/slide" Target="slides/slide79.xml"/><Relationship Id="rId150" Type="http://schemas.openxmlformats.org/officeDocument/2006/relationships/slide" Target="slides/slide144.xml"/><Relationship Id="rId171" Type="http://schemas.openxmlformats.org/officeDocument/2006/relationships/slide" Target="slides/slide165.xml"/><Relationship Id="rId192" Type="http://schemas.openxmlformats.org/officeDocument/2006/relationships/slide" Target="slides/slide186.xml"/><Relationship Id="rId206" Type="http://schemas.openxmlformats.org/officeDocument/2006/relationships/font" Target="fonts/font2.fntdata"/><Relationship Id="rId12" Type="http://schemas.openxmlformats.org/officeDocument/2006/relationships/slide" Target="slides/slide6.xml"/><Relationship Id="rId33" Type="http://schemas.openxmlformats.org/officeDocument/2006/relationships/slide" Target="slides/slide27.xml"/><Relationship Id="rId108" Type="http://schemas.openxmlformats.org/officeDocument/2006/relationships/slide" Target="slides/slide102.xml"/><Relationship Id="rId129" Type="http://schemas.openxmlformats.org/officeDocument/2006/relationships/slide" Target="slides/slide123.xml"/><Relationship Id="rId54" Type="http://schemas.openxmlformats.org/officeDocument/2006/relationships/slide" Target="slides/slide48.xml"/><Relationship Id="rId75" Type="http://schemas.openxmlformats.org/officeDocument/2006/relationships/slide" Target="slides/slide69.xml"/><Relationship Id="rId96" Type="http://schemas.openxmlformats.org/officeDocument/2006/relationships/slide" Target="slides/slide90.xml"/><Relationship Id="rId140" Type="http://schemas.openxmlformats.org/officeDocument/2006/relationships/slide" Target="slides/slide134.xml"/><Relationship Id="rId161" Type="http://schemas.openxmlformats.org/officeDocument/2006/relationships/slide" Target="slides/slide155.xml"/><Relationship Id="rId182" Type="http://schemas.openxmlformats.org/officeDocument/2006/relationships/slide" Target="slides/slide176.xml"/><Relationship Id="rId217" Type="http://schemas.openxmlformats.org/officeDocument/2006/relationships/font" Target="fonts/font13.fntdata"/><Relationship Id="rId6" Type="http://schemas.openxmlformats.org/officeDocument/2006/relationships/slideMaster" Target="slideMasters/slideMaster6.xml"/><Relationship Id="rId23" Type="http://schemas.openxmlformats.org/officeDocument/2006/relationships/slide" Target="slides/slide17.xml"/><Relationship Id="rId119" Type="http://schemas.openxmlformats.org/officeDocument/2006/relationships/slide" Target="slides/slide113.xml"/><Relationship Id="rId44" Type="http://schemas.openxmlformats.org/officeDocument/2006/relationships/slide" Target="slides/slide38.xml"/><Relationship Id="rId65" Type="http://schemas.openxmlformats.org/officeDocument/2006/relationships/slide" Target="slides/slide59.xml"/><Relationship Id="rId86" Type="http://schemas.openxmlformats.org/officeDocument/2006/relationships/slide" Target="slides/slide80.xml"/><Relationship Id="rId130" Type="http://schemas.openxmlformats.org/officeDocument/2006/relationships/slide" Target="slides/slide124.xml"/><Relationship Id="rId151" Type="http://schemas.openxmlformats.org/officeDocument/2006/relationships/slide" Target="slides/slide145.xml"/><Relationship Id="rId172" Type="http://schemas.openxmlformats.org/officeDocument/2006/relationships/slide" Target="slides/slide166.xml"/><Relationship Id="rId193" Type="http://schemas.openxmlformats.org/officeDocument/2006/relationships/slide" Target="slides/slide187.xml"/><Relationship Id="rId207" Type="http://schemas.openxmlformats.org/officeDocument/2006/relationships/font" Target="fonts/font3.fntdata"/><Relationship Id="rId13" Type="http://schemas.openxmlformats.org/officeDocument/2006/relationships/slide" Target="slides/slide7.xml"/><Relationship Id="rId109" Type="http://schemas.openxmlformats.org/officeDocument/2006/relationships/slide" Target="slides/slide103.xml"/><Relationship Id="rId34" Type="http://schemas.openxmlformats.org/officeDocument/2006/relationships/slide" Target="slides/slide28.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20" Type="http://schemas.openxmlformats.org/officeDocument/2006/relationships/slide" Target="slides/slide114.xml"/><Relationship Id="rId141" Type="http://schemas.openxmlformats.org/officeDocument/2006/relationships/slide" Target="slides/slide135.xml"/><Relationship Id="rId7" Type="http://schemas.openxmlformats.org/officeDocument/2006/relationships/slide" Target="slides/slide1.xml"/><Relationship Id="rId162" Type="http://schemas.openxmlformats.org/officeDocument/2006/relationships/slide" Target="slides/slide156.xml"/><Relationship Id="rId183" Type="http://schemas.openxmlformats.org/officeDocument/2006/relationships/slide" Target="slides/slide177.xml"/><Relationship Id="rId218" Type="http://schemas.openxmlformats.org/officeDocument/2006/relationships/font" Target="fonts/font14.fntdata"/><Relationship Id="rId24" Type="http://schemas.openxmlformats.org/officeDocument/2006/relationships/slide" Target="slides/slide18.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31" Type="http://schemas.openxmlformats.org/officeDocument/2006/relationships/slide" Target="slides/slide125.xml"/><Relationship Id="rId152" Type="http://schemas.openxmlformats.org/officeDocument/2006/relationships/slide" Target="slides/slide146.xml"/><Relationship Id="rId173" Type="http://schemas.openxmlformats.org/officeDocument/2006/relationships/slide" Target="slides/slide167.xml"/><Relationship Id="rId194" Type="http://schemas.openxmlformats.org/officeDocument/2006/relationships/slide" Target="slides/slide188.xml"/><Relationship Id="rId208" Type="http://schemas.openxmlformats.org/officeDocument/2006/relationships/font" Target="fonts/font4.fntdata"/><Relationship Id="rId14" Type="http://schemas.openxmlformats.org/officeDocument/2006/relationships/slide" Target="slides/slide8.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121" Type="http://schemas.openxmlformats.org/officeDocument/2006/relationships/slide" Target="slides/slide115.xml"/><Relationship Id="rId142" Type="http://schemas.openxmlformats.org/officeDocument/2006/relationships/slide" Target="slides/slide136.xml"/><Relationship Id="rId163" Type="http://schemas.openxmlformats.org/officeDocument/2006/relationships/slide" Target="slides/slide157.xml"/><Relationship Id="rId184" Type="http://schemas.openxmlformats.org/officeDocument/2006/relationships/slide" Target="slides/slide178.xml"/><Relationship Id="rId189" Type="http://schemas.openxmlformats.org/officeDocument/2006/relationships/slide" Target="slides/slide183.xml"/><Relationship Id="rId219" Type="http://schemas.openxmlformats.org/officeDocument/2006/relationships/font" Target="fonts/font15.fntdata"/><Relationship Id="rId3" Type="http://schemas.openxmlformats.org/officeDocument/2006/relationships/slideMaster" Target="slideMasters/slideMaster3.xml"/><Relationship Id="rId214" Type="http://schemas.openxmlformats.org/officeDocument/2006/relationships/font" Target="fonts/font10.fntdata"/><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slide" Target="slides/slide110.xml"/><Relationship Id="rId137" Type="http://schemas.openxmlformats.org/officeDocument/2006/relationships/slide" Target="slides/slide131.xml"/><Relationship Id="rId158" Type="http://schemas.openxmlformats.org/officeDocument/2006/relationships/slide" Target="slides/slide152.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slide" Target="slides/slide105.xml"/><Relationship Id="rId132" Type="http://schemas.openxmlformats.org/officeDocument/2006/relationships/slide" Target="slides/slide126.xml"/><Relationship Id="rId153" Type="http://schemas.openxmlformats.org/officeDocument/2006/relationships/slide" Target="slides/slide147.xml"/><Relationship Id="rId174" Type="http://schemas.openxmlformats.org/officeDocument/2006/relationships/slide" Target="slides/slide168.xml"/><Relationship Id="rId179" Type="http://schemas.openxmlformats.org/officeDocument/2006/relationships/slide" Target="slides/slide173.xml"/><Relationship Id="rId195" Type="http://schemas.openxmlformats.org/officeDocument/2006/relationships/slide" Target="slides/slide189.xml"/><Relationship Id="rId209" Type="http://schemas.openxmlformats.org/officeDocument/2006/relationships/font" Target="fonts/font5.fntdata"/><Relationship Id="rId190" Type="http://schemas.openxmlformats.org/officeDocument/2006/relationships/slide" Target="slides/slide184.xml"/><Relationship Id="rId204" Type="http://schemas.openxmlformats.org/officeDocument/2006/relationships/notesMaster" Target="notesMasters/notesMaster1.xml"/><Relationship Id="rId225" Type="http://schemas.openxmlformats.org/officeDocument/2006/relationships/theme" Target="theme/theme1.xml"/><Relationship Id="rId15" Type="http://schemas.openxmlformats.org/officeDocument/2006/relationships/slide" Target="slides/slide9.xml"/><Relationship Id="rId36" Type="http://schemas.openxmlformats.org/officeDocument/2006/relationships/slide" Target="slides/slide30.xml"/><Relationship Id="rId57" Type="http://schemas.openxmlformats.org/officeDocument/2006/relationships/slide" Target="slides/slide51.xml"/><Relationship Id="rId106" Type="http://schemas.openxmlformats.org/officeDocument/2006/relationships/slide" Target="slides/slide100.xml"/><Relationship Id="rId127" Type="http://schemas.openxmlformats.org/officeDocument/2006/relationships/slide" Target="slides/slide121.xml"/><Relationship Id="rId10" Type="http://schemas.openxmlformats.org/officeDocument/2006/relationships/slide" Target="slides/slide4.xml"/><Relationship Id="rId31" Type="http://schemas.openxmlformats.org/officeDocument/2006/relationships/slide" Target="slides/slide25.xml"/><Relationship Id="rId52" Type="http://schemas.openxmlformats.org/officeDocument/2006/relationships/slide" Target="slides/slide46.xml"/><Relationship Id="rId73" Type="http://schemas.openxmlformats.org/officeDocument/2006/relationships/slide" Target="slides/slide67.xml"/><Relationship Id="rId78" Type="http://schemas.openxmlformats.org/officeDocument/2006/relationships/slide" Target="slides/slide72.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122" Type="http://schemas.openxmlformats.org/officeDocument/2006/relationships/slide" Target="slides/slide116.xml"/><Relationship Id="rId143" Type="http://schemas.openxmlformats.org/officeDocument/2006/relationships/slide" Target="slides/slide137.xml"/><Relationship Id="rId148" Type="http://schemas.openxmlformats.org/officeDocument/2006/relationships/slide" Target="slides/slide142.xml"/><Relationship Id="rId164" Type="http://schemas.openxmlformats.org/officeDocument/2006/relationships/slide" Target="slides/slide158.xml"/><Relationship Id="rId169" Type="http://schemas.openxmlformats.org/officeDocument/2006/relationships/slide" Target="slides/slide163.xml"/><Relationship Id="rId185" Type="http://schemas.openxmlformats.org/officeDocument/2006/relationships/slide" Target="slides/slide179.xml"/><Relationship Id="rId4" Type="http://schemas.openxmlformats.org/officeDocument/2006/relationships/slideMaster" Target="slideMasters/slideMaster4.xml"/><Relationship Id="rId9" Type="http://schemas.openxmlformats.org/officeDocument/2006/relationships/slide" Target="slides/slide3.xml"/><Relationship Id="rId180" Type="http://schemas.openxmlformats.org/officeDocument/2006/relationships/slide" Target="slides/slide174.xml"/><Relationship Id="rId210" Type="http://schemas.openxmlformats.org/officeDocument/2006/relationships/font" Target="fonts/font6.fntdata"/><Relationship Id="rId215" Type="http://schemas.openxmlformats.org/officeDocument/2006/relationships/font" Target="fonts/font11.fntdata"/><Relationship Id="rId26" Type="http://schemas.openxmlformats.org/officeDocument/2006/relationships/slide" Target="slides/slide20.xml"/><Relationship Id="rId47" Type="http://schemas.openxmlformats.org/officeDocument/2006/relationships/slide" Target="slides/slide41.xml"/><Relationship Id="rId68" Type="http://schemas.openxmlformats.org/officeDocument/2006/relationships/slide" Target="slides/slide62.xml"/><Relationship Id="rId89" Type="http://schemas.openxmlformats.org/officeDocument/2006/relationships/slide" Target="slides/slide83.xml"/><Relationship Id="rId112" Type="http://schemas.openxmlformats.org/officeDocument/2006/relationships/slide" Target="slides/slide106.xml"/><Relationship Id="rId133" Type="http://schemas.openxmlformats.org/officeDocument/2006/relationships/slide" Target="slides/slide127.xml"/><Relationship Id="rId154" Type="http://schemas.openxmlformats.org/officeDocument/2006/relationships/slide" Target="slides/slide148.xml"/><Relationship Id="rId175" Type="http://schemas.openxmlformats.org/officeDocument/2006/relationships/slide" Target="slides/slide169.xml"/><Relationship Id="rId196" Type="http://schemas.openxmlformats.org/officeDocument/2006/relationships/slide" Target="slides/slide190.xml"/><Relationship Id="rId200" Type="http://schemas.openxmlformats.org/officeDocument/2006/relationships/slide" Target="slides/slide194.xml"/><Relationship Id="rId16" Type="http://schemas.openxmlformats.org/officeDocument/2006/relationships/slide" Target="slides/slide10.xml"/><Relationship Id="rId37" Type="http://schemas.openxmlformats.org/officeDocument/2006/relationships/slide" Target="slides/slide31.xml"/><Relationship Id="rId58" Type="http://schemas.openxmlformats.org/officeDocument/2006/relationships/slide" Target="slides/slide52.xml"/><Relationship Id="rId79" Type="http://schemas.openxmlformats.org/officeDocument/2006/relationships/slide" Target="slides/slide73.xml"/><Relationship Id="rId102" Type="http://schemas.openxmlformats.org/officeDocument/2006/relationships/slide" Target="slides/slide96.xml"/><Relationship Id="rId123" Type="http://schemas.openxmlformats.org/officeDocument/2006/relationships/slide" Target="slides/slide117.xml"/><Relationship Id="rId144" Type="http://schemas.openxmlformats.org/officeDocument/2006/relationships/slide" Target="slides/slide138.xml"/><Relationship Id="rId90" Type="http://schemas.openxmlformats.org/officeDocument/2006/relationships/slide" Target="slides/slide84.xml"/><Relationship Id="rId165" Type="http://schemas.openxmlformats.org/officeDocument/2006/relationships/slide" Target="slides/slide159.xml"/><Relationship Id="rId186" Type="http://schemas.openxmlformats.org/officeDocument/2006/relationships/slide" Target="slides/slide180.xml"/><Relationship Id="rId211" Type="http://schemas.openxmlformats.org/officeDocument/2006/relationships/font" Target="fonts/font7.fntdata"/><Relationship Id="rId27" Type="http://schemas.openxmlformats.org/officeDocument/2006/relationships/slide" Target="slides/slide21.xml"/><Relationship Id="rId48" Type="http://schemas.openxmlformats.org/officeDocument/2006/relationships/slide" Target="slides/slide42.xml"/><Relationship Id="rId69" Type="http://schemas.openxmlformats.org/officeDocument/2006/relationships/slide" Target="slides/slide63.xml"/><Relationship Id="rId113" Type="http://schemas.openxmlformats.org/officeDocument/2006/relationships/slide" Target="slides/slide107.xml"/><Relationship Id="rId134" Type="http://schemas.openxmlformats.org/officeDocument/2006/relationships/slide" Target="slides/slide128.xml"/><Relationship Id="rId80" Type="http://schemas.openxmlformats.org/officeDocument/2006/relationships/slide" Target="slides/slide74.xml"/><Relationship Id="rId155" Type="http://schemas.openxmlformats.org/officeDocument/2006/relationships/slide" Target="slides/slide149.xml"/><Relationship Id="rId176" Type="http://schemas.openxmlformats.org/officeDocument/2006/relationships/slide" Target="slides/slide170.xml"/><Relationship Id="rId197" Type="http://schemas.openxmlformats.org/officeDocument/2006/relationships/slide" Target="slides/slide191.xml"/><Relationship Id="rId201" Type="http://schemas.openxmlformats.org/officeDocument/2006/relationships/slide" Target="slides/slide195.xml"/><Relationship Id="rId222" Type="http://customschemas.google.com/relationships/presentationmetadata" Target="metadata"/><Relationship Id="rId17" Type="http://schemas.openxmlformats.org/officeDocument/2006/relationships/slide" Target="slides/slide11.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24" Type="http://schemas.openxmlformats.org/officeDocument/2006/relationships/slide" Target="slides/slide118.xml"/><Relationship Id="rId70" Type="http://schemas.openxmlformats.org/officeDocument/2006/relationships/slide" Target="slides/slide64.xml"/><Relationship Id="rId91" Type="http://schemas.openxmlformats.org/officeDocument/2006/relationships/slide" Target="slides/slide85.xml"/><Relationship Id="rId145" Type="http://schemas.openxmlformats.org/officeDocument/2006/relationships/slide" Target="slides/slide139.xml"/><Relationship Id="rId166" Type="http://schemas.openxmlformats.org/officeDocument/2006/relationships/slide" Target="slides/slide160.xml"/><Relationship Id="rId187" Type="http://schemas.openxmlformats.org/officeDocument/2006/relationships/slide" Target="slides/slide181.xml"/><Relationship Id="rId1" Type="http://schemas.openxmlformats.org/officeDocument/2006/relationships/slideMaster" Target="slideMasters/slideMaster1.xml"/><Relationship Id="rId212" Type="http://schemas.openxmlformats.org/officeDocument/2006/relationships/font" Target="fonts/font8.fntdata"/><Relationship Id="rId28" Type="http://schemas.openxmlformats.org/officeDocument/2006/relationships/slide" Target="slides/slide22.xml"/><Relationship Id="rId49" Type="http://schemas.openxmlformats.org/officeDocument/2006/relationships/slide" Target="slides/slide43.xml"/><Relationship Id="rId114" Type="http://schemas.openxmlformats.org/officeDocument/2006/relationships/slide" Target="slides/slide108.xml"/><Relationship Id="rId60" Type="http://schemas.openxmlformats.org/officeDocument/2006/relationships/slide" Target="slides/slide54.xml"/><Relationship Id="rId81" Type="http://schemas.openxmlformats.org/officeDocument/2006/relationships/slide" Target="slides/slide75.xml"/><Relationship Id="rId135" Type="http://schemas.openxmlformats.org/officeDocument/2006/relationships/slide" Target="slides/slide129.xml"/><Relationship Id="rId156" Type="http://schemas.openxmlformats.org/officeDocument/2006/relationships/slide" Target="slides/slide150.xml"/><Relationship Id="rId177" Type="http://schemas.openxmlformats.org/officeDocument/2006/relationships/slide" Target="slides/slide171.xml"/><Relationship Id="rId198" Type="http://schemas.openxmlformats.org/officeDocument/2006/relationships/slide" Target="slides/slide192.xml"/><Relationship Id="rId202" Type="http://schemas.openxmlformats.org/officeDocument/2006/relationships/slide" Target="slides/slide196.xml"/><Relationship Id="rId223" Type="http://schemas.openxmlformats.org/officeDocument/2006/relationships/presProps" Target="presProps.xml"/><Relationship Id="rId18" Type="http://schemas.openxmlformats.org/officeDocument/2006/relationships/slide" Target="slides/slide12.xml"/><Relationship Id="rId39" Type="http://schemas.openxmlformats.org/officeDocument/2006/relationships/slide" Target="slides/slide33.xml"/><Relationship Id="rId50" Type="http://schemas.openxmlformats.org/officeDocument/2006/relationships/slide" Target="slides/slide44.xml"/><Relationship Id="rId104" Type="http://schemas.openxmlformats.org/officeDocument/2006/relationships/slide" Target="slides/slide98.xml"/><Relationship Id="rId125" Type="http://schemas.openxmlformats.org/officeDocument/2006/relationships/slide" Target="slides/slide119.xml"/><Relationship Id="rId146" Type="http://schemas.openxmlformats.org/officeDocument/2006/relationships/slide" Target="slides/slide140.xml"/><Relationship Id="rId167" Type="http://schemas.openxmlformats.org/officeDocument/2006/relationships/slide" Target="slides/slide161.xml"/><Relationship Id="rId188" Type="http://schemas.openxmlformats.org/officeDocument/2006/relationships/slide" Target="slides/slide182.xml"/><Relationship Id="rId71" Type="http://schemas.openxmlformats.org/officeDocument/2006/relationships/slide" Target="slides/slide65.xml"/><Relationship Id="rId92" Type="http://schemas.openxmlformats.org/officeDocument/2006/relationships/slide" Target="slides/slide86.xml"/><Relationship Id="rId213" Type="http://schemas.openxmlformats.org/officeDocument/2006/relationships/font" Target="fonts/font9.fntdata"/><Relationship Id="rId2" Type="http://schemas.openxmlformats.org/officeDocument/2006/relationships/slideMaster" Target="slideMasters/slideMaster2.xml"/><Relationship Id="rId29" Type="http://schemas.openxmlformats.org/officeDocument/2006/relationships/slide" Target="slides/slide23.xml"/><Relationship Id="rId40" Type="http://schemas.openxmlformats.org/officeDocument/2006/relationships/slide" Target="slides/slide34.xml"/><Relationship Id="rId115" Type="http://schemas.openxmlformats.org/officeDocument/2006/relationships/slide" Target="slides/slide109.xml"/><Relationship Id="rId136" Type="http://schemas.openxmlformats.org/officeDocument/2006/relationships/slide" Target="slides/slide130.xml"/><Relationship Id="rId157" Type="http://schemas.openxmlformats.org/officeDocument/2006/relationships/slide" Target="slides/slide151.xml"/><Relationship Id="rId178" Type="http://schemas.openxmlformats.org/officeDocument/2006/relationships/slide" Target="slides/slide172.xml"/><Relationship Id="rId61" Type="http://schemas.openxmlformats.org/officeDocument/2006/relationships/slide" Target="slides/slide55.xml"/><Relationship Id="rId82" Type="http://schemas.openxmlformats.org/officeDocument/2006/relationships/slide" Target="slides/slide76.xml"/><Relationship Id="rId199" Type="http://schemas.openxmlformats.org/officeDocument/2006/relationships/slide" Target="slides/slide193.xml"/><Relationship Id="rId203" Type="http://schemas.openxmlformats.org/officeDocument/2006/relationships/slide" Target="slides/slide197.xml"/><Relationship Id="rId19" Type="http://schemas.openxmlformats.org/officeDocument/2006/relationships/slide" Target="slides/slide13.xml"/><Relationship Id="rId224" Type="http://schemas.openxmlformats.org/officeDocument/2006/relationships/viewProps" Target="viewProps.xml"/><Relationship Id="rId30" Type="http://schemas.openxmlformats.org/officeDocument/2006/relationships/slide" Target="slides/slide24.xml"/><Relationship Id="rId105" Type="http://schemas.openxmlformats.org/officeDocument/2006/relationships/slide" Target="slides/slide99.xml"/><Relationship Id="rId126" Type="http://schemas.openxmlformats.org/officeDocument/2006/relationships/slide" Target="slides/slide120.xml"/><Relationship Id="rId147" Type="http://schemas.openxmlformats.org/officeDocument/2006/relationships/slide" Target="slides/slide141.xml"/><Relationship Id="rId168" Type="http://schemas.openxmlformats.org/officeDocument/2006/relationships/slide" Target="slides/slide1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1"/>
            <a:ext cx="3169920" cy="481727"/>
          </a:xfrm>
          <a:prstGeom prst="rect">
            <a:avLst/>
          </a:prstGeom>
          <a:noFill/>
          <a:ln>
            <a:noFill/>
          </a:ln>
        </p:spPr>
        <p:txBody>
          <a:bodyPr spcFirstLastPara="1" wrap="square" lIns="96650" tIns="48325" rIns="96650" bIns="48325" anchor="t" anchorCtr="0">
            <a:noAutofit/>
          </a:bodyPr>
          <a:lstStyle>
            <a:lvl1pPr marR="0" lvl="0" algn="l" rtl="0">
              <a:spcBef>
                <a:spcPts val="0"/>
              </a:spcBef>
              <a:spcAft>
                <a:spcPts val="0"/>
              </a:spcAft>
              <a:buSzPts val="1400"/>
              <a:buNone/>
              <a:defRPr sz="1300" b="0" i="0" u="none" strike="noStrike" cap="none">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4" name="Google Shape;4;n"/>
          <p:cNvSpPr txBox="1">
            <a:spLocks noGrp="1"/>
          </p:cNvSpPr>
          <p:nvPr>
            <p:ph type="dt" idx="10"/>
          </p:nvPr>
        </p:nvSpPr>
        <p:spPr>
          <a:xfrm>
            <a:off x="4143587" y="1"/>
            <a:ext cx="3169920" cy="481727"/>
          </a:xfrm>
          <a:prstGeom prst="rect">
            <a:avLst/>
          </a:prstGeom>
          <a:noFill/>
          <a:ln>
            <a:noFill/>
          </a:ln>
        </p:spPr>
        <p:txBody>
          <a:bodyPr spcFirstLastPara="1" wrap="square" lIns="96650" tIns="48325" rIns="96650" bIns="48325" anchor="t" anchorCtr="0">
            <a:noAutofit/>
          </a:bodyPr>
          <a:lstStyle>
            <a:lvl1pPr marR="0" lvl="0" algn="r" rtl="0">
              <a:spcBef>
                <a:spcPts val="0"/>
              </a:spcBef>
              <a:spcAft>
                <a:spcPts val="0"/>
              </a:spcAft>
              <a:buSzPts val="1400"/>
              <a:buNone/>
              <a:defRPr sz="1300" b="0" i="0" u="none" strike="noStrike" cap="none">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5" name="Google Shape;5;n"/>
          <p:cNvSpPr>
            <a:spLocks noGrp="1" noRot="1" noChangeAspect="1"/>
          </p:cNvSpPr>
          <p:nvPr>
            <p:ph type="sldImg" idx="3"/>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lvl1pPr marL="457200" marR="0" lvl="0" indent="-228600" algn="l" rtl="0">
              <a:spcBef>
                <a:spcPts val="0"/>
              </a:spcBef>
              <a:spcAft>
                <a:spcPts val="0"/>
              </a:spcAft>
              <a:buSzPts val="1400"/>
              <a:buNone/>
              <a:defRPr sz="1600" b="0" i="0" u="none" strike="noStrike" cap="none">
                <a:solidFill>
                  <a:schemeClr val="dk1"/>
                </a:solidFill>
                <a:latin typeface="Gill Sans"/>
                <a:ea typeface="Gill Sans"/>
                <a:cs typeface="Gill Sans"/>
                <a:sym typeface="Gill Sans"/>
              </a:defRPr>
            </a:lvl1pPr>
            <a:lvl2pPr marL="914400" marR="0" lvl="1" indent="-228600" algn="l" rtl="0">
              <a:spcBef>
                <a:spcPts val="0"/>
              </a:spcBef>
              <a:spcAft>
                <a:spcPts val="0"/>
              </a:spcAft>
              <a:buSzPts val="1400"/>
              <a:buNone/>
              <a:defRPr sz="1600" b="0" i="0" u="none" strike="noStrike" cap="none">
                <a:solidFill>
                  <a:schemeClr val="dk1"/>
                </a:solidFill>
                <a:latin typeface="Gill Sans"/>
                <a:ea typeface="Gill Sans"/>
                <a:cs typeface="Gill Sans"/>
                <a:sym typeface="Gill Sans"/>
              </a:defRPr>
            </a:lvl2pPr>
            <a:lvl3pPr marL="1371600" marR="0" lvl="2" indent="-228600" algn="l" rtl="0">
              <a:spcBef>
                <a:spcPts val="0"/>
              </a:spcBef>
              <a:spcAft>
                <a:spcPts val="0"/>
              </a:spcAft>
              <a:buSzPts val="1400"/>
              <a:buNone/>
              <a:defRPr sz="1600" b="0" i="0" u="none" strike="noStrike" cap="none">
                <a:solidFill>
                  <a:schemeClr val="dk1"/>
                </a:solidFill>
                <a:latin typeface="Gill Sans"/>
                <a:ea typeface="Gill Sans"/>
                <a:cs typeface="Gill Sans"/>
                <a:sym typeface="Gill Sans"/>
              </a:defRPr>
            </a:lvl3pPr>
            <a:lvl4pPr marL="1828800" marR="0" lvl="3" indent="-228600" algn="l" rtl="0">
              <a:spcBef>
                <a:spcPts val="0"/>
              </a:spcBef>
              <a:spcAft>
                <a:spcPts val="0"/>
              </a:spcAft>
              <a:buSzPts val="1400"/>
              <a:buNone/>
              <a:defRPr sz="1600" b="0" i="0" u="none" strike="noStrike" cap="none">
                <a:solidFill>
                  <a:schemeClr val="dk1"/>
                </a:solidFill>
                <a:latin typeface="Gill Sans"/>
                <a:ea typeface="Gill Sans"/>
                <a:cs typeface="Gill Sans"/>
                <a:sym typeface="Gill Sans"/>
              </a:defRPr>
            </a:lvl4pPr>
            <a:lvl5pPr marL="2286000" marR="0" lvl="4" indent="-228600" algn="l" rtl="0">
              <a:spcBef>
                <a:spcPts val="0"/>
              </a:spcBef>
              <a:spcAft>
                <a:spcPts val="0"/>
              </a:spcAft>
              <a:buSzPts val="1400"/>
              <a:buNone/>
              <a:defRPr sz="1600" b="0" i="0" u="none" strike="noStrike" cap="none">
                <a:solidFill>
                  <a:schemeClr val="dk1"/>
                </a:solidFill>
                <a:latin typeface="Gill Sans"/>
                <a:ea typeface="Gill Sans"/>
                <a:cs typeface="Gill Sans"/>
                <a:sym typeface="Gill Sans"/>
              </a:defRPr>
            </a:lvl5pPr>
            <a:lvl6pPr marL="2743200" marR="0" lvl="5" indent="-228600" algn="l" rtl="0">
              <a:spcBef>
                <a:spcPts val="0"/>
              </a:spcBef>
              <a:spcAft>
                <a:spcPts val="0"/>
              </a:spcAft>
              <a:buSzPts val="1400"/>
              <a:buNone/>
              <a:defRPr sz="1200" b="0" i="0" u="none" strike="noStrike" cap="none">
                <a:solidFill>
                  <a:schemeClr val="dk1"/>
                </a:solidFill>
                <a:latin typeface="Gill Sans"/>
                <a:ea typeface="Gill Sans"/>
                <a:cs typeface="Gill Sans"/>
                <a:sym typeface="Gill Sans"/>
              </a:defRPr>
            </a:lvl6pPr>
            <a:lvl7pPr marL="3200400" marR="0" lvl="6" indent="-228600" algn="l" rtl="0">
              <a:spcBef>
                <a:spcPts val="0"/>
              </a:spcBef>
              <a:spcAft>
                <a:spcPts val="0"/>
              </a:spcAft>
              <a:buSzPts val="1400"/>
              <a:buNone/>
              <a:defRPr sz="1200" b="0" i="0" u="none" strike="noStrike" cap="none">
                <a:solidFill>
                  <a:schemeClr val="dk1"/>
                </a:solidFill>
                <a:latin typeface="Gill Sans"/>
                <a:ea typeface="Gill Sans"/>
                <a:cs typeface="Gill Sans"/>
                <a:sym typeface="Gill Sans"/>
              </a:defRPr>
            </a:lvl7pPr>
            <a:lvl8pPr marL="3657600" marR="0" lvl="7" indent="-228600" algn="l" rtl="0">
              <a:spcBef>
                <a:spcPts val="0"/>
              </a:spcBef>
              <a:spcAft>
                <a:spcPts val="0"/>
              </a:spcAft>
              <a:buSzPts val="1400"/>
              <a:buNone/>
              <a:defRPr sz="1200" b="0" i="0" u="none" strike="noStrike" cap="none">
                <a:solidFill>
                  <a:schemeClr val="dk1"/>
                </a:solidFill>
                <a:latin typeface="Gill Sans"/>
                <a:ea typeface="Gill Sans"/>
                <a:cs typeface="Gill Sans"/>
                <a:sym typeface="Gill Sans"/>
              </a:defRPr>
            </a:lvl8pPr>
            <a:lvl9pPr marL="4114800" marR="0" lvl="8" indent="-228600" algn="l" rtl="0">
              <a:spcBef>
                <a:spcPts val="0"/>
              </a:spcBef>
              <a:spcAft>
                <a:spcPts val="0"/>
              </a:spcAft>
              <a:buSzPts val="1400"/>
              <a:buNone/>
              <a:defRPr sz="1200" b="0" i="0" u="none" strike="noStrike" cap="none">
                <a:solidFill>
                  <a:schemeClr val="dk1"/>
                </a:solidFill>
                <a:latin typeface="Gill Sans"/>
                <a:ea typeface="Gill Sans"/>
                <a:cs typeface="Gill Sans"/>
                <a:sym typeface="Gill Sans"/>
              </a:defRPr>
            </a:lvl9pPr>
          </a:lstStyle>
          <a:p>
            <a:endParaRPr/>
          </a:p>
        </p:txBody>
      </p:sp>
      <p:sp>
        <p:nvSpPr>
          <p:cNvPr id="7" name="Google Shape;7;n"/>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b="0" i="0" u="none" strike="noStrike" cap="none">
                <a:solidFill>
                  <a:schemeClr val="dk1"/>
                </a:solidFill>
                <a:latin typeface="Gill Sans"/>
                <a:ea typeface="Gill Sans"/>
                <a:cs typeface="Gill Sans"/>
                <a:sym typeface="Gill Sans"/>
              </a:rPr>
              <a:t>‹#›</a:t>
            </a:fld>
            <a:endParaRPr sz="1300" b="0" i="0" u="none" strike="noStrike" cap="none">
              <a:solidFill>
                <a:schemeClr val="dk1"/>
              </a:solidFill>
              <a:latin typeface="Gill Sans"/>
              <a:ea typeface="Gill Sans"/>
              <a:cs typeface="Gill Sans"/>
              <a:sym typeface="Gill Sans"/>
            </a:endParaRPr>
          </a:p>
        </p:txBody>
      </p:sp>
      <p:sp>
        <p:nvSpPr>
          <p:cNvPr id="8" name="Google Shape;8;n"/>
          <p:cNvSpPr txBox="1"/>
          <p:nvPr/>
        </p:nvSpPr>
        <p:spPr>
          <a:xfrm>
            <a:off x="0" y="9129506"/>
            <a:ext cx="4143587"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0" i="0" u="none" strike="noStrike" cap="none">
                <a:solidFill>
                  <a:schemeClr val="dk1"/>
                </a:solidFill>
                <a:latin typeface="Arial"/>
                <a:ea typeface="Arial"/>
                <a:cs typeface="Arial"/>
                <a:sym typeface="Arial"/>
              </a:rPr>
              <a:t>CSCI 1430: COMPUTER VISION</a:t>
            </a:r>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s://en.wikipedia.org/wiki/Square_matrix" TargetMode="External"/><Relationship Id="rId2" Type="http://schemas.openxmlformats.org/officeDocument/2006/relationships/slide" Target="../slides/slide69.xml"/><Relationship Id="rId1" Type="http://schemas.openxmlformats.org/officeDocument/2006/relationships/notesMaster" Target="../notesMasters/notesMaster1.xml"/><Relationship Id="rId4" Type="http://schemas.openxmlformats.org/officeDocument/2006/relationships/hyperlink" Target="https://en.wikipedia.org/wiki/Transpose"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3" Type="http://schemas.openxmlformats.org/officeDocument/2006/relationships/hyperlink" Target="https://c2pa.org" TargetMode="External"/><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2" Type="http://schemas.openxmlformats.org/officeDocument/2006/relationships/slide" Target="../slides/slide161.xml"/><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2" Type="http://schemas.openxmlformats.org/officeDocument/2006/relationships/slide" Target="../slides/slide171.xml"/><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2" Type="http://schemas.openxmlformats.org/officeDocument/2006/relationships/slide" Target="../slides/slide173.xml"/><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2" Type="http://schemas.openxmlformats.org/officeDocument/2006/relationships/slide" Target="../slides/slide174.xml"/><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2" Type="http://schemas.openxmlformats.org/officeDocument/2006/relationships/slide" Target="../slides/slide176.xml"/><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2" Type="http://schemas.openxmlformats.org/officeDocument/2006/relationships/slide" Target="../slides/slide180.xml"/><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2" Type="http://schemas.openxmlformats.org/officeDocument/2006/relationships/slide" Target="../slides/slide186.xml"/><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2" Type="http://schemas.openxmlformats.org/officeDocument/2006/relationships/slide" Target="../slides/slide187.xml"/><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193.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94.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95.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96.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97.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f772cd0761_0_144:notes"/>
          <p:cNvSpPr txBox="1">
            <a:spLocks noGrp="1"/>
          </p:cNvSpPr>
          <p:nvPr>
            <p:ph type="body" idx="1"/>
          </p:nvPr>
        </p:nvSpPr>
        <p:spPr>
          <a:xfrm>
            <a:off x="112358" y="5178878"/>
            <a:ext cx="7090500" cy="3222300"/>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7" name="Google Shape;337;g3f772cd0761_0_144:notes"/>
          <p:cNvSpPr>
            <a:spLocks noGrp="1" noRot="1" noChangeAspect="1"/>
          </p:cNvSpPr>
          <p:nvPr>
            <p:ph type="sldImg" idx="2"/>
          </p:nvPr>
        </p:nvSpPr>
        <p:spPr>
          <a:xfrm>
            <a:off x="112358" y="895745"/>
            <a:ext cx="7090500" cy="39885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http://</a:t>
            </a:r>
            <a:r>
              <a:rPr lang="en-US" dirty="0" err="1"/>
              <a:t>benthomas.net.au</a:t>
            </a:r>
            <a:r>
              <a:rPr lang="en-US" dirty="0"/>
              <a:t>/</a:t>
            </a:r>
            <a:r>
              <a:rPr lang="en-US" dirty="0" err="1"/>
              <a:t>cityshrinker</a:t>
            </a:r>
            <a:r>
              <a:rPr lang="en-US" dirty="0"/>
              <a:t>/eilz24txaul9s1hx5prqr0ta5y8nvl</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Somerset house in London, next to Waterloo Bridge. James Tompkin’s undergraduate alma mater --- King’s College London --- is just on the left there.</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What do you notice about this image?</a:t>
            </a:r>
            <a:endParaRPr dirty="0"/>
          </a:p>
        </p:txBody>
      </p:sp>
      <p:sp>
        <p:nvSpPr>
          <p:cNvPr id="346" name="Google Shape;346;p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3" name="Google Shape;353;p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 signal is just some natural phenomenon that often varies across space and/or time (e.g. light, gravitational waves, etc.). We are interested in measured or discrete signals because that is what we get from hardware such as sensors.</a:t>
            </a:r>
            <a:endParaRPr/>
          </a:p>
        </p:txBody>
      </p:sp>
      <p:sp>
        <p:nvSpPr>
          <p:cNvPr id="354" name="Google Shape;354;p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p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5" name="Google Shape;365;p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 signal is just some natural phenomenon that often varies across space and/or time (e.g. light, gravitational waves, etc.). We are interested in measured or discrete signals because that is what we get from hardware such as sensors.</a:t>
            </a:r>
            <a:endParaRPr/>
          </a:p>
        </p:txBody>
      </p:sp>
      <p:sp>
        <p:nvSpPr>
          <p:cNvPr id="366" name="Google Shape;366;p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p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p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 signal is just some natural phenomenon that often varies across space and/or time (e.g. light, gravitational waves, etc.). We are interested in measured or discrete signals because that is what we get from hardware such as sensors.</a:t>
            </a:r>
            <a:endParaRPr/>
          </a:p>
        </p:txBody>
      </p:sp>
      <p:sp>
        <p:nvSpPr>
          <p:cNvPr id="378" name="Google Shape;378;p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 name="Google Shape;389;p1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 signal is just some natural phenomenon that often varies across space and/or time (e.g. light, gravitational waves, etc.). We are interested in measured or discrete signals because that is what we get from hardware such as sensors.</a:t>
            </a:r>
            <a:endParaRPr/>
          </a:p>
        </p:txBody>
      </p:sp>
      <p:sp>
        <p:nvSpPr>
          <p:cNvPr id="390" name="Google Shape;390;p1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The second equation is just another way of expressing the first equation using matrix multiplication (in this case it equivalent to the dot product). I[n-k+1:n] uses </a:t>
            </a:r>
            <a:r>
              <a:rPr lang="en-US" dirty="0" err="1"/>
              <a:t>numpy</a:t>
            </a:r>
            <a:r>
              <a:rPr lang="en-US" dirty="0"/>
              <a:t> notation to represent the window of k values centered at n.</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k/2 – k must be even, we also need to consider boundaries.</a:t>
            </a:r>
            <a:endParaRPr dirty="0"/>
          </a:p>
        </p:txBody>
      </p:sp>
      <p:sp>
        <p:nvSpPr>
          <p:cNvPr id="402" name="Google Shape;402;p1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1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9" name="Google Shape;409;p1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10" name="Google Shape;410;p1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20" name="Google Shape;420;p1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p1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p1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32" name="Google Shape;432;p1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p1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4" name="Google Shape;444;p1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45" name="Google Shape;445;p1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1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8" name="Google Shape;458;p1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59" name="Google Shape;459;p1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1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75" name="Google Shape;475;p1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
        <p:cNvGrpSpPr/>
        <p:nvPr/>
      </p:nvGrpSpPr>
      <p:grpSpPr>
        <a:xfrm>
          <a:off x="0" y="0"/>
          <a:ext cx="0" cy="0"/>
          <a:chOff x="0" y="0"/>
          <a:chExt cx="0" cy="0"/>
        </a:xfrm>
      </p:grpSpPr>
      <p:sp>
        <p:nvSpPr>
          <p:cNvPr id="490" name="Google Shape;490;p1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1" name="Google Shape;491;p1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 is the signal and we can represent it as a vector of size mx1, where m is the number of samples we take of the signal, and each sample is a single scalar value. The moving average h[n] at the point n is the average value of the signal over the k most recent samples. In other words, we move a window of size k across the signal. h[n] is a 1D filter and results in the red curve when applied to the original noisy blue curve.</a:t>
            </a:r>
            <a:endParaRPr/>
          </a:p>
          <a:p>
            <a:pPr marL="0" lvl="0" indent="0" algn="l" rtl="0">
              <a:spcBef>
                <a:spcPts val="0"/>
              </a:spcBef>
              <a:spcAft>
                <a:spcPts val="0"/>
              </a:spcAft>
              <a:buNone/>
            </a:pPr>
            <a:endParaRPr/>
          </a:p>
          <a:p>
            <a:pPr marL="0" lvl="0" indent="0" algn="l" rtl="0">
              <a:spcBef>
                <a:spcPts val="0"/>
              </a:spcBef>
              <a:spcAft>
                <a:spcPts val="0"/>
              </a:spcAft>
              <a:buNone/>
            </a:pPr>
            <a:r>
              <a:rPr lang="en-US"/>
              <a:t>The second equation is just another way of expressing the first equation using matrix multiplication (in this case it equivalent to the dot product). I[n-k+1:n] uses numpy notation to represent the window of k values centered at n.</a:t>
            </a:r>
            <a:endParaRPr/>
          </a:p>
          <a:p>
            <a:pPr marL="0" lvl="0" indent="0" algn="l" rtl="0">
              <a:spcBef>
                <a:spcPts val="0"/>
              </a:spcBef>
              <a:spcAft>
                <a:spcPts val="0"/>
              </a:spcAft>
              <a:buNone/>
            </a:pPr>
            <a:endParaRPr/>
          </a:p>
          <a:p>
            <a:pPr marL="0" lvl="0" indent="0" algn="l" rtl="0">
              <a:spcBef>
                <a:spcPts val="0"/>
              </a:spcBef>
              <a:spcAft>
                <a:spcPts val="0"/>
              </a:spcAft>
              <a:buNone/>
            </a:pPr>
            <a:r>
              <a:rPr lang="en-US"/>
              <a:t>k/2 – k must be even, we also need to consider boundaries.</a:t>
            </a:r>
            <a:endParaRPr/>
          </a:p>
        </p:txBody>
      </p:sp>
      <p:sp>
        <p:nvSpPr>
          <p:cNvPr id="492" name="Google Shape;492;p1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19: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10" name="Google Shape;510;p1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2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8" name="Google Shape;518;p2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For images, we’re interested in filtering along two spatial axes (x and y) rather than a single one. The equation says that the filtered value at a location (m,n) is the sum over products of the filtering function f and the image I in a local neighborhood.</a:t>
            </a:r>
            <a:endParaRPr/>
          </a:p>
          <a:p>
            <a:pPr marL="0" lvl="0" indent="0" algn="l" rtl="0">
              <a:spcBef>
                <a:spcPts val="0"/>
              </a:spcBef>
              <a:spcAft>
                <a:spcPts val="0"/>
              </a:spcAft>
              <a:buNone/>
            </a:pPr>
            <a:r>
              <a:rPr lang="en-US"/>
              <a:t>The size of the neighborhood (‘window’) is determined by k and L.</a:t>
            </a:r>
            <a:endParaRPr/>
          </a:p>
        </p:txBody>
      </p:sp>
      <p:sp>
        <p:nvSpPr>
          <p:cNvPr id="519" name="Google Shape;519;p2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2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2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Like before, it’s useful to think of our equations in terms of matrices. The size of the brackets above shows the (typical) relative sizes of the matrices h, f, and I.</a:t>
            </a:r>
            <a:endParaRPr/>
          </a:p>
        </p:txBody>
      </p:sp>
      <p:sp>
        <p:nvSpPr>
          <p:cNvPr id="529" name="Google Shape;529;p2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4"/>
        <p:cNvGrpSpPr/>
        <p:nvPr/>
      </p:nvGrpSpPr>
      <p:grpSpPr>
        <a:xfrm>
          <a:off x="0" y="0"/>
          <a:ext cx="0" cy="0"/>
          <a:chOff x="0" y="0"/>
          <a:chExt cx="0" cy="0"/>
        </a:xfrm>
      </p:grpSpPr>
      <p:sp>
        <p:nvSpPr>
          <p:cNvPr id="545" name="Google Shape;545;p22: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46" name="Google Shape;546;p2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561" name="Google Shape;561;p2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5"/>
        <p:cNvGrpSpPr/>
        <p:nvPr/>
      </p:nvGrpSpPr>
      <p:grpSpPr>
        <a:xfrm>
          <a:off x="0" y="0"/>
          <a:ext cx="0" cy="0"/>
          <a:chOff x="0" y="0"/>
          <a:chExt cx="0" cy="0"/>
        </a:xfrm>
      </p:grpSpPr>
      <p:sp>
        <p:nvSpPr>
          <p:cNvPr id="576" name="Google Shape;576;p2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7" name="Google Shape;577;p2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f is our filtering function and is a 3x3 matrix</a:t>
            </a:r>
            <a:endParaRPr/>
          </a:p>
        </p:txBody>
      </p:sp>
      <p:sp>
        <p:nvSpPr>
          <p:cNvPr id="578" name="Google Shape;578;p2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p2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21</a:t>
            </a:fld>
            <a:endParaRPr sz="1300">
              <a:solidFill>
                <a:srgbClr val="000000"/>
              </a:solidFill>
              <a:latin typeface="Calibri"/>
              <a:ea typeface="Calibri"/>
              <a:cs typeface="Calibri"/>
              <a:sym typeface="Calibri"/>
            </a:endParaRPr>
          </a:p>
        </p:txBody>
      </p:sp>
      <p:sp>
        <p:nvSpPr>
          <p:cNvPr id="605" name="Google Shape;605;p25: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06" name="Google Shape;606;p25: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filter the image, we use a sliding 2D window. Starting at the top left pixel of the original image I, we first overlay the filter f to find the current local neighborhood. We then multiply the values of f element-wise</a:t>
            </a:r>
            <a:endParaRPr/>
          </a:p>
          <a:p>
            <a:pPr marL="0" lvl="0" indent="0" algn="l" rtl="0">
              <a:spcBef>
                <a:spcPts val="0"/>
              </a:spcBef>
              <a:spcAft>
                <a:spcPts val="0"/>
              </a:spcAft>
              <a:buNone/>
            </a:pPr>
            <a:r>
              <a:rPr lang="en-US"/>
              <a:t>By the values of I in the window and sum up the products. This sum gives us the output value at (m,n) in the output image h. </a:t>
            </a:r>
            <a:endParaRPr/>
          </a:p>
          <a:p>
            <a:pPr marL="0" lvl="0" indent="0" algn="l" rtl="0">
              <a:spcBef>
                <a:spcPts val="0"/>
              </a:spcBef>
              <a:spcAft>
                <a:spcPts val="0"/>
              </a:spcAft>
              <a:buNone/>
            </a:pPr>
            <a:r>
              <a:rPr lang="en-US"/>
              <a:t>By convention, we use odd-sized filters because they have an equal number of cells in each direction starting at the center</a:t>
            </a:r>
            <a:endParaRPr/>
          </a:p>
          <a:p>
            <a:pPr marL="0" lvl="0" indent="0" algn="l" rtl="0">
              <a:spcBef>
                <a:spcPts val="0"/>
              </a:spcBef>
              <a:spcAft>
                <a:spcPts val="0"/>
              </a:spcAft>
              <a:buNone/>
            </a:pPr>
            <a:endParaRPr/>
          </a:p>
          <a:p>
            <a:pPr marL="0" lvl="0" indent="0" algn="l" rtl="0">
              <a:spcBef>
                <a:spcPts val="0"/>
              </a:spcBef>
              <a:spcAft>
                <a:spcPts val="0"/>
              </a:spcAft>
              <a:buNone/>
            </a:pPr>
            <a:r>
              <a:rPr lang="en-US"/>
              <a:t>Notice that the box filter contains a 1/9 multipler; this is to ensure that we do not increase the total light intensity in the image, which would cause things to become brighter.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p2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22</a:t>
            </a:fld>
            <a:endParaRPr sz="1300">
              <a:solidFill>
                <a:srgbClr val="000000"/>
              </a:solidFill>
              <a:latin typeface="Calibri"/>
              <a:ea typeface="Calibri"/>
              <a:cs typeface="Calibri"/>
              <a:sym typeface="Calibri"/>
            </a:endParaRPr>
          </a:p>
        </p:txBody>
      </p:sp>
      <p:sp>
        <p:nvSpPr>
          <p:cNvPr id="641" name="Google Shape;641;p26: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42" name="Google Shape;642;p26: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filter the image, we use a sliding 2D window. Starting at the top left pixel of the original image I, we first overlay the filter f to find the current local neighborhood. We then multiply the values of f element-wise</a:t>
            </a:r>
            <a:endParaRPr/>
          </a:p>
          <a:p>
            <a:pPr marL="0" lvl="0" indent="0" algn="l" rtl="0">
              <a:spcBef>
                <a:spcPts val="0"/>
              </a:spcBef>
              <a:spcAft>
                <a:spcPts val="0"/>
              </a:spcAft>
              <a:buNone/>
            </a:pPr>
            <a:r>
              <a:rPr lang="en-US"/>
              <a:t>By the values of I in the window and sum up the products. This sum gives us the output value at (m,n) in the output image h. </a:t>
            </a:r>
            <a:endParaRPr/>
          </a:p>
          <a:p>
            <a:pPr marL="0" lvl="0" indent="0" algn="l" rtl="0">
              <a:spcBef>
                <a:spcPts val="0"/>
              </a:spcBef>
              <a:spcAft>
                <a:spcPts val="0"/>
              </a:spcAft>
              <a:buNone/>
            </a:pPr>
            <a:r>
              <a:rPr lang="en-US"/>
              <a:t>By convention, we use odd-sized filters because they have an equal number of cells in each direction starting at the center</a:t>
            </a:r>
            <a:endParaRPr/>
          </a:p>
          <a:p>
            <a:pPr marL="0" lvl="0" indent="0" algn="l" rtl="0">
              <a:spcBef>
                <a:spcPts val="0"/>
              </a:spcBef>
              <a:spcAft>
                <a:spcPts val="0"/>
              </a:spcAft>
              <a:buNone/>
            </a:pPr>
            <a:endParaRPr/>
          </a:p>
          <a:p>
            <a:pPr marL="0" lvl="0" indent="0" algn="l" rtl="0">
              <a:spcBef>
                <a:spcPts val="0"/>
              </a:spcBef>
              <a:spcAft>
                <a:spcPts val="0"/>
              </a:spcAft>
              <a:buNone/>
            </a:pPr>
            <a:r>
              <a:rPr lang="en-US"/>
              <a:t>Notice that the box filter contains a 1/9 multipler; this is to ensure that we do not increase the total light intensity in the image, which would cause things to become brighter.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2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23</a:t>
            </a:fld>
            <a:endParaRPr sz="1300">
              <a:solidFill>
                <a:srgbClr val="000000"/>
              </a:solidFill>
              <a:latin typeface="Calibri"/>
              <a:ea typeface="Calibri"/>
              <a:cs typeface="Calibri"/>
              <a:sym typeface="Calibri"/>
            </a:endParaRPr>
          </a:p>
        </p:txBody>
      </p:sp>
      <p:sp>
        <p:nvSpPr>
          <p:cNvPr id="678" name="Google Shape;678;p27: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79" name="Google Shape;679;p27: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now slide f, the 2D filter, to the right by one pixel and repeat the same operation.</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2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24</a:t>
            </a:fld>
            <a:endParaRPr sz="1300">
              <a:solidFill>
                <a:srgbClr val="000000"/>
              </a:solidFill>
              <a:latin typeface="Calibri"/>
              <a:ea typeface="Calibri"/>
              <a:cs typeface="Calibri"/>
              <a:sym typeface="Calibri"/>
            </a:endParaRPr>
          </a:p>
        </p:txBody>
      </p:sp>
      <p:sp>
        <p:nvSpPr>
          <p:cNvPr id="715" name="Google Shape;715;p28: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16" name="Google Shape;716;p28: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Etc.</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1"/>
        <p:cNvGrpSpPr/>
        <p:nvPr/>
      </p:nvGrpSpPr>
      <p:grpSpPr>
        <a:xfrm>
          <a:off x="0" y="0"/>
          <a:ext cx="0" cy="0"/>
          <a:chOff x="0" y="0"/>
          <a:chExt cx="0" cy="0"/>
        </a:xfrm>
      </p:grpSpPr>
      <p:sp>
        <p:nvSpPr>
          <p:cNvPr id="752" name="Google Shape;752;p2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25</a:t>
            </a:fld>
            <a:endParaRPr sz="1300">
              <a:solidFill>
                <a:srgbClr val="000000"/>
              </a:solidFill>
              <a:latin typeface="Calibri"/>
              <a:ea typeface="Calibri"/>
              <a:cs typeface="Calibri"/>
              <a:sym typeface="Calibri"/>
            </a:endParaRPr>
          </a:p>
        </p:txBody>
      </p:sp>
      <p:sp>
        <p:nvSpPr>
          <p:cNvPr id="753" name="Google Shape;753;p29: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54" name="Google Shape;754;p29: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continue this process for all pixels in I</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3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26</a:t>
            </a:fld>
            <a:endParaRPr sz="1300">
              <a:solidFill>
                <a:srgbClr val="000000"/>
              </a:solidFill>
              <a:latin typeface="Calibri"/>
              <a:ea typeface="Calibri"/>
              <a:cs typeface="Calibri"/>
              <a:sym typeface="Calibri"/>
            </a:endParaRPr>
          </a:p>
        </p:txBody>
      </p:sp>
      <p:sp>
        <p:nvSpPr>
          <p:cNvPr id="790" name="Google Shape;790;p30: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791" name="Google Shape;791;p30: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ones, divide by 9</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4"/>
        <p:cNvGrpSpPr/>
        <p:nvPr/>
      </p:nvGrpSpPr>
      <p:grpSpPr>
        <a:xfrm>
          <a:off x="0" y="0"/>
          <a:ext cx="0" cy="0"/>
          <a:chOff x="0" y="0"/>
          <a:chExt cx="0" cy="0"/>
        </a:xfrm>
      </p:grpSpPr>
      <p:sp>
        <p:nvSpPr>
          <p:cNvPr id="825" name="Google Shape;825;p3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27</a:t>
            </a:fld>
            <a:endParaRPr sz="1300">
              <a:solidFill>
                <a:srgbClr val="000000"/>
              </a:solidFill>
              <a:latin typeface="Calibri"/>
              <a:ea typeface="Calibri"/>
              <a:cs typeface="Calibri"/>
              <a:sym typeface="Calibri"/>
            </a:endParaRPr>
          </a:p>
        </p:txBody>
      </p:sp>
      <p:sp>
        <p:nvSpPr>
          <p:cNvPr id="826" name="Google Shape;826;p31: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27" name="Google Shape;827;p31: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ones, divide by 9. answer is 50</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1"/>
        <p:cNvGrpSpPr/>
        <p:nvPr/>
      </p:nvGrpSpPr>
      <p:grpSpPr>
        <a:xfrm>
          <a:off x="0" y="0"/>
          <a:ext cx="0" cy="0"/>
          <a:chOff x="0" y="0"/>
          <a:chExt cx="0" cy="0"/>
        </a:xfrm>
      </p:grpSpPr>
      <p:sp>
        <p:nvSpPr>
          <p:cNvPr id="862" name="Google Shape;862;p3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28</a:t>
            </a:fld>
            <a:endParaRPr sz="1300">
              <a:solidFill>
                <a:srgbClr val="000000"/>
              </a:solidFill>
              <a:latin typeface="Calibri"/>
              <a:ea typeface="Calibri"/>
              <a:cs typeface="Calibri"/>
              <a:sym typeface="Calibri"/>
            </a:endParaRPr>
          </a:p>
        </p:txBody>
      </p:sp>
      <p:sp>
        <p:nvSpPr>
          <p:cNvPr id="863" name="Google Shape;863;p32: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864" name="Google Shape;864;p32: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ones, divide by 9. answer is 90</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8"/>
        <p:cNvGrpSpPr/>
        <p:nvPr/>
      </p:nvGrpSpPr>
      <p:grpSpPr>
        <a:xfrm>
          <a:off x="0" y="0"/>
          <a:ext cx="0" cy="0"/>
          <a:chOff x="0" y="0"/>
          <a:chExt cx="0" cy="0"/>
        </a:xfrm>
      </p:grpSpPr>
      <p:sp>
        <p:nvSpPr>
          <p:cNvPr id="899" name="Google Shape;899;p3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29</a:t>
            </a:fld>
            <a:endParaRPr sz="1300">
              <a:solidFill>
                <a:srgbClr val="000000"/>
              </a:solidFill>
              <a:latin typeface="Calibri"/>
              <a:ea typeface="Calibri"/>
              <a:cs typeface="Calibri"/>
              <a:sym typeface="Calibri"/>
            </a:endParaRPr>
          </a:p>
        </p:txBody>
      </p:sp>
      <p:sp>
        <p:nvSpPr>
          <p:cNvPr id="900" name="Google Shape;900;p33: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901" name="Google Shape;901;p33: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This is the result of applying the filter for the entire image (except the boundary points for now – they’re an edge case we’ll cover soon).</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2"/>
        <p:cNvGrpSpPr/>
        <p:nvPr/>
      </p:nvGrpSpPr>
      <p:grpSpPr>
        <a:xfrm>
          <a:off x="0" y="0"/>
          <a:ext cx="0" cy="0"/>
          <a:chOff x="0" y="0"/>
          <a:chExt cx="0" cy="0"/>
        </a:xfrm>
      </p:grpSpPr>
      <p:sp>
        <p:nvSpPr>
          <p:cNvPr id="933" name="Google Shape;933;p3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4" name="Google Shape;934;p3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box filter blurs the image because for each pixel, the values of its neighbors is averaged with it, smearing out the intensity values. Certain image filtering operations need to preserve mean image intensity. Box filter, a blurring fitler, does that (reason why it sums to 1). Blurring only makes sense if the mean image intensity is preserved.</a:t>
            </a:r>
            <a:endParaRPr/>
          </a:p>
        </p:txBody>
      </p:sp>
      <p:sp>
        <p:nvSpPr>
          <p:cNvPr id="935" name="Google Shape;935;p3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1"/>
        <p:cNvGrpSpPr/>
        <p:nvPr/>
      </p:nvGrpSpPr>
      <p:grpSpPr>
        <a:xfrm>
          <a:off x="0" y="0"/>
          <a:ext cx="0" cy="0"/>
          <a:chOff x="0" y="0"/>
          <a:chExt cx="0" cy="0"/>
        </a:xfrm>
      </p:grpSpPr>
      <p:sp>
        <p:nvSpPr>
          <p:cNvPr id="962" name="Google Shape;962;p3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3" name="Google Shape;963;p3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box filter blurs the image because for each pixel, the values of its neighbors is averaged with it, smearing out the intensity values. Certain image filtering operations need to preserve mean image intensity. Box filter, a blurring fitler, does that (reason why it sums to 1). Blurring only makes sense if the mean image intensity is preserved.</a:t>
            </a:r>
            <a:endParaRPr/>
          </a:p>
        </p:txBody>
      </p:sp>
      <p:sp>
        <p:nvSpPr>
          <p:cNvPr id="964" name="Google Shape;964;p3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0"/>
        <p:cNvGrpSpPr/>
        <p:nvPr/>
      </p:nvGrpSpPr>
      <p:grpSpPr>
        <a:xfrm>
          <a:off x="0" y="0"/>
          <a:ext cx="0" cy="0"/>
          <a:chOff x="0" y="0"/>
          <a:chExt cx="0" cy="0"/>
        </a:xfrm>
      </p:grpSpPr>
      <p:sp>
        <p:nvSpPr>
          <p:cNvPr id="991" name="Google Shape;991;p3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2" name="Google Shape;992;p3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box filter blurs the image because for each pixel, the values of its neighbors is averaged with it, smearing out the intensity values. Certain image filtering operations need to preserve mean image intensity. Box filter, a blurring fitler, does that (reason why it sums to 1). Blurring only makes sense if the mean image intensity is preserved.</a:t>
            </a:r>
            <a:endParaRPr/>
          </a:p>
        </p:txBody>
      </p:sp>
      <p:sp>
        <p:nvSpPr>
          <p:cNvPr id="993" name="Google Shape;993;p3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9"/>
        <p:cNvGrpSpPr/>
        <p:nvPr/>
      </p:nvGrpSpPr>
      <p:grpSpPr>
        <a:xfrm>
          <a:off x="0" y="0"/>
          <a:ext cx="0" cy="0"/>
          <a:chOff x="0" y="0"/>
          <a:chExt cx="0" cy="0"/>
        </a:xfrm>
      </p:grpSpPr>
      <p:sp>
        <p:nvSpPr>
          <p:cNvPr id="1020" name="Google Shape;1020;p3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1" name="Google Shape;1021;p3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Image before and after applying the box filter</a:t>
            </a:r>
            <a:endParaRPr/>
          </a:p>
        </p:txBody>
      </p:sp>
      <p:sp>
        <p:nvSpPr>
          <p:cNvPr id="1022" name="Google Shape;1022;p3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p3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052" name="Google Shape;1052;p3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filter function/matrix on the top right is constructed by sampling the gaussian function at uniform intervals. Like in the graph, the highest value occurs at the center (mean) of the gaussian.</a:t>
            </a:r>
            <a:endParaRPr/>
          </a:p>
          <a:p>
            <a:pPr marL="0" lvl="0" indent="0" algn="l" rtl="0">
              <a:spcBef>
                <a:spcPts val="0"/>
              </a:spcBef>
              <a:spcAft>
                <a:spcPts val="0"/>
              </a:spcAft>
              <a:buNone/>
            </a:pPr>
            <a:endParaRPr/>
          </a:p>
          <a:p>
            <a:pPr marL="0" lvl="0" indent="0" algn="l" rtl="0">
              <a:spcBef>
                <a:spcPts val="0"/>
              </a:spcBef>
              <a:spcAft>
                <a:spcPts val="0"/>
              </a:spcAft>
              <a:buNone/>
            </a:pPr>
            <a:r>
              <a:rPr lang="en-US"/>
              <a:t>e^0 = 1, e^-1 = .37, e^-2 = .14, etc.</a:t>
            </a:r>
            <a:endParaRPr/>
          </a:p>
          <a:p>
            <a:pPr marL="0" lvl="0" indent="0" algn="l" rtl="0">
              <a:spcBef>
                <a:spcPts val="0"/>
              </a:spcBef>
              <a:spcAft>
                <a:spcPts val="0"/>
              </a:spcAft>
              <a:buNone/>
            </a:pPr>
            <a:endParaRPr/>
          </a:p>
          <a:p>
            <a:pPr marL="0" lvl="0" indent="0" algn="l" rtl="0">
              <a:spcBef>
                <a:spcPts val="0"/>
              </a:spcBef>
              <a:spcAft>
                <a:spcPts val="0"/>
              </a:spcAft>
              <a:buNone/>
            </a:pPr>
            <a:r>
              <a:rPr lang="en-US"/>
              <a:t>Point out that x and y span from -2,-1, 0, 1, 2</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Gaussian pdfs have infinite extent. Gaussian filters are discrete finite samplings of the Gaussian pdf. What that means is that the filter can be arbitrarily large, and it will never be zero (to numerical precision).</a:t>
            </a:r>
            <a:endParaRPr/>
          </a:p>
        </p:txBody>
      </p:sp>
      <p:sp>
        <p:nvSpPr>
          <p:cNvPr id="1053" name="Google Shape;1053;p3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34</a:t>
            </a:fld>
            <a:endParaRPr sz="1300">
              <a:solidFill>
                <a:srgbClr val="000000"/>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p3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p3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Unlike box filter, does not result in ‘grid’-like artifacts (see next slide)</a:t>
            </a:r>
            <a:endParaRPr/>
          </a:p>
        </p:txBody>
      </p:sp>
      <p:sp>
        <p:nvSpPr>
          <p:cNvPr id="1073" name="Google Shape;1073;p3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0"/>
        <p:cNvGrpSpPr/>
        <p:nvPr/>
      </p:nvGrpSpPr>
      <p:grpSpPr>
        <a:xfrm>
          <a:off x="0" y="0"/>
          <a:ext cx="0" cy="0"/>
          <a:chOff x="0" y="0"/>
          <a:chExt cx="0" cy="0"/>
        </a:xfrm>
      </p:grpSpPr>
      <p:sp>
        <p:nvSpPr>
          <p:cNvPr id="1081" name="Google Shape;1081;p4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2" name="Google Shape;1082;p4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Image before and after applying the box filter</a:t>
            </a:r>
            <a:endParaRPr/>
          </a:p>
        </p:txBody>
      </p:sp>
      <p:sp>
        <p:nvSpPr>
          <p:cNvPr id="1083" name="Google Shape;1083;p4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44: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137" name="Google Shape;1137;p4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3"/>
        <p:cNvGrpSpPr/>
        <p:nvPr/>
      </p:nvGrpSpPr>
      <p:grpSpPr>
        <a:xfrm>
          <a:off x="0" y="0"/>
          <a:ext cx="0" cy="0"/>
          <a:chOff x="0" y="0"/>
          <a:chExt cx="0" cy="0"/>
        </a:xfrm>
      </p:grpSpPr>
      <p:sp>
        <p:nvSpPr>
          <p:cNvPr id="1144" name="Google Shape;1144;p45: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145" name="Google Shape;1145;p4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1"/>
        <p:cNvGrpSpPr/>
        <p:nvPr/>
      </p:nvGrpSpPr>
      <p:grpSpPr>
        <a:xfrm>
          <a:off x="0" y="0"/>
          <a:ext cx="0" cy="0"/>
          <a:chOff x="0" y="0"/>
          <a:chExt cx="0" cy="0"/>
        </a:xfrm>
      </p:grpSpPr>
      <p:sp>
        <p:nvSpPr>
          <p:cNvPr id="1152" name="Google Shape;1152;p4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153" name="Google Shape;1153;p4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9"/>
        <p:cNvGrpSpPr/>
        <p:nvPr/>
      </p:nvGrpSpPr>
      <p:grpSpPr>
        <a:xfrm>
          <a:off x="0" y="0"/>
          <a:ext cx="0" cy="0"/>
          <a:chOff x="0" y="0"/>
          <a:chExt cx="0" cy="0"/>
        </a:xfrm>
      </p:grpSpPr>
      <p:sp>
        <p:nvSpPr>
          <p:cNvPr id="1160" name="Google Shape;1160;p47: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161" name="Google Shape;1161;p4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7"/>
        <p:cNvGrpSpPr/>
        <p:nvPr/>
      </p:nvGrpSpPr>
      <p:grpSpPr>
        <a:xfrm>
          <a:off x="0" y="0"/>
          <a:ext cx="0" cy="0"/>
          <a:chOff x="0" y="0"/>
          <a:chExt cx="0" cy="0"/>
        </a:xfrm>
      </p:grpSpPr>
      <p:sp>
        <p:nvSpPr>
          <p:cNvPr id="1168" name="Google Shape;1168;p48: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169" name="Google Shape;1169;p4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1"/>
        <p:cNvGrpSpPr/>
        <p:nvPr/>
      </p:nvGrpSpPr>
      <p:grpSpPr>
        <a:xfrm>
          <a:off x="0" y="0"/>
          <a:ext cx="0" cy="0"/>
          <a:chOff x="0" y="0"/>
          <a:chExt cx="0" cy="0"/>
        </a:xfrm>
      </p:grpSpPr>
      <p:sp>
        <p:nvSpPr>
          <p:cNvPr id="1172" name="Google Shape;1172;p49: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dirty="0"/>
          </a:p>
        </p:txBody>
      </p:sp>
      <p:sp>
        <p:nvSpPr>
          <p:cNvPr id="1173" name="Google Shape;1173;p4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4"/>
        <p:cNvGrpSpPr/>
        <p:nvPr/>
      </p:nvGrpSpPr>
      <p:grpSpPr>
        <a:xfrm>
          <a:off x="0" y="0"/>
          <a:ext cx="0" cy="0"/>
          <a:chOff x="0" y="0"/>
          <a:chExt cx="0" cy="0"/>
        </a:xfrm>
      </p:grpSpPr>
      <p:sp>
        <p:nvSpPr>
          <p:cNvPr id="1275" name="Google Shape;1275;p5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43</a:t>
            </a:fld>
            <a:endParaRPr sz="1300">
              <a:solidFill>
                <a:srgbClr val="000000"/>
              </a:solidFill>
              <a:latin typeface="Calibri"/>
              <a:ea typeface="Calibri"/>
              <a:cs typeface="Calibri"/>
              <a:sym typeface="Calibri"/>
            </a:endParaRPr>
          </a:p>
        </p:txBody>
      </p:sp>
      <p:sp>
        <p:nvSpPr>
          <p:cNvPr id="1276" name="Google Shape;1276;p5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277" name="Google Shape;1277;p50: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p5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44</a:t>
            </a:fld>
            <a:endParaRPr sz="1300">
              <a:solidFill>
                <a:srgbClr val="000000"/>
              </a:solidFill>
              <a:latin typeface="Calibri"/>
              <a:ea typeface="Calibri"/>
              <a:cs typeface="Calibri"/>
              <a:sym typeface="Calibri"/>
            </a:endParaRPr>
          </a:p>
        </p:txBody>
      </p:sp>
      <p:sp>
        <p:nvSpPr>
          <p:cNvPr id="1304" name="Google Shape;1304;p5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05" name="Google Shape;1305;p51: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Unchanged because at each pixel, we ignore the values of the neighboring pixels and just ‘copy’ the same pixel.</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1"/>
        <p:cNvGrpSpPr/>
        <p:nvPr/>
      </p:nvGrpSpPr>
      <p:grpSpPr>
        <a:xfrm>
          <a:off x="0" y="0"/>
          <a:ext cx="0" cy="0"/>
          <a:chOff x="0" y="0"/>
          <a:chExt cx="0" cy="0"/>
        </a:xfrm>
      </p:grpSpPr>
      <p:sp>
        <p:nvSpPr>
          <p:cNvPr id="1332" name="Google Shape;1332;p5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45</a:t>
            </a:fld>
            <a:endParaRPr sz="1300">
              <a:solidFill>
                <a:srgbClr val="000000"/>
              </a:solidFill>
              <a:latin typeface="Calibri"/>
              <a:ea typeface="Calibri"/>
              <a:cs typeface="Calibri"/>
              <a:sym typeface="Calibri"/>
            </a:endParaRPr>
          </a:p>
        </p:txBody>
      </p:sp>
      <p:sp>
        <p:nvSpPr>
          <p:cNvPr id="1333" name="Google Shape;1333;p5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34" name="Google Shape;1334;p52: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9"/>
        <p:cNvGrpSpPr/>
        <p:nvPr/>
      </p:nvGrpSpPr>
      <p:grpSpPr>
        <a:xfrm>
          <a:off x="0" y="0"/>
          <a:ext cx="0" cy="0"/>
          <a:chOff x="0" y="0"/>
          <a:chExt cx="0" cy="0"/>
        </a:xfrm>
      </p:grpSpPr>
      <p:sp>
        <p:nvSpPr>
          <p:cNvPr id="1360" name="Google Shape;1360;p5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46</a:t>
            </a:fld>
            <a:endParaRPr sz="1300">
              <a:solidFill>
                <a:srgbClr val="000000"/>
              </a:solidFill>
              <a:latin typeface="Calibri"/>
              <a:ea typeface="Calibri"/>
              <a:cs typeface="Calibri"/>
              <a:sym typeface="Calibri"/>
            </a:endParaRPr>
          </a:p>
        </p:txBody>
      </p:sp>
      <p:sp>
        <p:nvSpPr>
          <p:cNvPr id="1361" name="Google Shape;1361;p5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362" name="Google Shape;1362;p5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Shifts to the left because at each input pixel, we copy the value of its right neighbor.</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9"/>
        <p:cNvGrpSpPr/>
        <p:nvPr/>
      </p:nvGrpSpPr>
      <p:grpSpPr>
        <a:xfrm>
          <a:off x="0" y="0"/>
          <a:ext cx="0" cy="0"/>
          <a:chOff x="0" y="0"/>
          <a:chExt cx="0" cy="0"/>
        </a:xfrm>
      </p:grpSpPr>
      <p:sp>
        <p:nvSpPr>
          <p:cNvPr id="1390" name="Google Shape;1390;p5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1" name="Google Shape;1391;p5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Notice that this filter sums to 0.</a:t>
            </a:r>
            <a:endParaRPr/>
          </a:p>
        </p:txBody>
      </p:sp>
      <p:sp>
        <p:nvSpPr>
          <p:cNvPr id="1392" name="Google Shape;1392;p5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47</a:t>
            </a:fld>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5"/>
        <p:cNvGrpSpPr/>
        <p:nvPr/>
      </p:nvGrpSpPr>
      <p:grpSpPr>
        <a:xfrm>
          <a:off x="0" y="0"/>
          <a:ext cx="0" cy="0"/>
          <a:chOff x="0" y="0"/>
          <a:chExt cx="0" cy="0"/>
        </a:xfrm>
      </p:grpSpPr>
      <p:sp>
        <p:nvSpPr>
          <p:cNvPr id="1416" name="Google Shape;1416;p5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7" name="Google Shape;1417;p5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Notice that this filter sums to 0.</a:t>
            </a:r>
            <a:endParaRPr/>
          </a:p>
        </p:txBody>
      </p:sp>
      <p:sp>
        <p:nvSpPr>
          <p:cNvPr id="1418" name="Google Shape;1418;p5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4"/>
        <p:cNvGrpSpPr/>
        <p:nvPr/>
      </p:nvGrpSpPr>
      <p:grpSpPr>
        <a:xfrm>
          <a:off x="0" y="0"/>
          <a:ext cx="0" cy="0"/>
          <a:chOff x="0" y="0"/>
          <a:chExt cx="0" cy="0"/>
        </a:xfrm>
      </p:grpSpPr>
      <p:sp>
        <p:nvSpPr>
          <p:cNvPr id="1445" name="Google Shape;1445;p5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446" name="Google Shape;1446;p5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Questions at this point?</a:t>
            </a:r>
            <a:endParaRPr/>
          </a:p>
        </p:txBody>
      </p:sp>
      <p:sp>
        <p:nvSpPr>
          <p:cNvPr id="1447" name="Google Shape;1447;p5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49</a:t>
            </a:fld>
            <a:endParaRPr sz="1300">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0"/>
        <p:cNvGrpSpPr/>
        <p:nvPr/>
      </p:nvGrpSpPr>
      <p:grpSpPr>
        <a:xfrm>
          <a:off x="0" y="0"/>
          <a:ext cx="0" cy="0"/>
          <a:chOff x="0" y="0"/>
          <a:chExt cx="0" cy="0"/>
        </a:xfrm>
      </p:grpSpPr>
      <p:sp>
        <p:nvSpPr>
          <p:cNvPr id="1471" name="Google Shape;1471;p5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472" name="Google Shape;1472;p5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Questions at this point?</a:t>
            </a:r>
            <a:endParaRPr/>
          </a:p>
        </p:txBody>
      </p:sp>
      <p:sp>
        <p:nvSpPr>
          <p:cNvPr id="1473" name="Google Shape;1473;p5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50</a:t>
            </a:fld>
            <a:endParaRPr sz="1300">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9"/>
        <p:cNvGrpSpPr/>
        <p:nvPr/>
      </p:nvGrpSpPr>
      <p:grpSpPr>
        <a:xfrm>
          <a:off x="0" y="0"/>
          <a:ext cx="0" cy="0"/>
          <a:chOff x="0" y="0"/>
          <a:chExt cx="0" cy="0"/>
        </a:xfrm>
      </p:grpSpPr>
      <p:sp>
        <p:nvSpPr>
          <p:cNvPr id="1500" name="Google Shape;1500;p5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51</a:t>
            </a:fld>
            <a:endParaRPr sz="1300">
              <a:solidFill>
                <a:srgbClr val="000000"/>
              </a:solidFill>
              <a:latin typeface="Calibri"/>
              <a:ea typeface="Calibri"/>
              <a:cs typeface="Calibri"/>
              <a:sym typeface="Calibri"/>
            </a:endParaRPr>
          </a:p>
        </p:txBody>
      </p:sp>
      <p:sp>
        <p:nvSpPr>
          <p:cNvPr id="1501" name="Google Shape;1501;p5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02" name="Google Shape;1502;p58: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9"/>
        <p:cNvGrpSpPr/>
        <p:nvPr/>
      </p:nvGrpSpPr>
      <p:grpSpPr>
        <a:xfrm>
          <a:off x="0" y="0"/>
          <a:ext cx="0" cy="0"/>
          <a:chOff x="0" y="0"/>
          <a:chExt cx="0" cy="0"/>
        </a:xfrm>
      </p:grpSpPr>
      <p:sp>
        <p:nvSpPr>
          <p:cNvPr id="1550" name="Google Shape;1550;p5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52</a:t>
            </a:fld>
            <a:endParaRPr sz="1300">
              <a:solidFill>
                <a:srgbClr val="000000"/>
              </a:solidFill>
              <a:latin typeface="Calibri"/>
              <a:ea typeface="Calibri"/>
              <a:cs typeface="Calibri"/>
              <a:sym typeface="Calibri"/>
            </a:endParaRPr>
          </a:p>
        </p:txBody>
      </p:sp>
      <p:sp>
        <p:nvSpPr>
          <p:cNvPr id="1551" name="Google Shape;1551;p5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552" name="Google Shape;1552;p59: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9"/>
        <p:cNvGrpSpPr/>
        <p:nvPr/>
      </p:nvGrpSpPr>
      <p:grpSpPr>
        <a:xfrm>
          <a:off x="0" y="0"/>
          <a:ext cx="0" cy="0"/>
          <a:chOff x="0" y="0"/>
          <a:chExt cx="0" cy="0"/>
        </a:xfrm>
      </p:grpSpPr>
      <p:sp>
        <p:nvSpPr>
          <p:cNvPr id="1600" name="Google Shape;1600;p6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53</a:t>
            </a:fld>
            <a:endParaRPr sz="1300">
              <a:solidFill>
                <a:srgbClr val="000000"/>
              </a:solidFill>
              <a:latin typeface="Calibri"/>
              <a:ea typeface="Calibri"/>
              <a:cs typeface="Calibri"/>
              <a:sym typeface="Calibri"/>
            </a:endParaRPr>
          </a:p>
        </p:txBody>
      </p:sp>
      <p:sp>
        <p:nvSpPr>
          <p:cNvPr id="1601" name="Google Shape;1601;p6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02" name="Google Shape;1602;p60: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7"/>
        <p:cNvGrpSpPr/>
        <p:nvPr/>
      </p:nvGrpSpPr>
      <p:grpSpPr>
        <a:xfrm>
          <a:off x="0" y="0"/>
          <a:ext cx="0" cy="0"/>
          <a:chOff x="0" y="0"/>
          <a:chExt cx="0" cy="0"/>
        </a:xfrm>
      </p:grpSpPr>
      <p:sp>
        <p:nvSpPr>
          <p:cNvPr id="1608" name="Google Shape;1608;p6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54</a:t>
            </a:fld>
            <a:endParaRPr sz="1300">
              <a:solidFill>
                <a:srgbClr val="000000"/>
              </a:solidFill>
              <a:latin typeface="Calibri"/>
              <a:ea typeface="Calibri"/>
              <a:cs typeface="Calibri"/>
              <a:sym typeface="Calibri"/>
            </a:endParaRPr>
          </a:p>
        </p:txBody>
      </p:sp>
      <p:sp>
        <p:nvSpPr>
          <p:cNvPr id="1609" name="Google Shape;1609;p6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10" name="Google Shape;1610;p61: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6"/>
        <p:cNvGrpSpPr/>
        <p:nvPr/>
      </p:nvGrpSpPr>
      <p:grpSpPr>
        <a:xfrm>
          <a:off x="0" y="0"/>
          <a:ext cx="0" cy="0"/>
          <a:chOff x="0" y="0"/>
          <a:chExt cx="0" cy="0"/>
        </a:xfrm>
      </p:grpSpPr>
      <p:sp>
        <p:nvSpPr>
          <p:cNvPr id="1617" name="Google Shape;1617;p6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55</a:t>
            </a:fld>
            <a:endParaRPr sz="1300">
              <a:solidFill>
                <a:srgbClr val="000000"/>
              </a:solidFill>
              <a:latin typeface="Calibri"/>
              <a:ea typeface="Calibri"/>
              <a:cs typeface="Calibri"/>
              <a:sym typeface="Calibri"/>
            </a:endParaRPr>
          </a:p>
        </p:txBody>
      </p:sp>
      <p:sp>
        <p:nvSpPr>
          <p:cNvPr id="1618" name="Google Shape;1618;p6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19" name="Google Shape;1619;p62: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6"/>
        <p:cNvGrpSpPr/>
        <p:nvPr/>
      </p:nvGrpSpPr>
      <p:grpSpPr>
        <a:xfrm>
          <a:off x="0" y="0"/>
          <a:ext cx="0" cy="0"/>
          <a:chOff x="0" y="0"/>
          <a:chExt cx="0" cy="0"/>
        </a:xfrm>
      </p:grpSpPr>
      <p:sp>
        <p:nvSpPr>
          <p:cNvPr id="1627" name="Google Shape;1627;p6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56</a:t>
            </a:fld>
            <a:endParaRPr sz="1300">
              <a:solidFill>
                <a:srgbClr val="000000"/>
              </a:solidFill>
              <a:latin typeface="Calibri"/>
              <a:ea typeface="Calibri"/>
              <a:cs typeface="Calibri"/>
              <a:sym typeface="Calibri"/>
            </a:endParaRPr>
          </a:p>
        </p:txBody>
      </p:sp>
      <p:sp>
        <p:nvSpPr>
          <p:cNvPr id="1628" name="Google Shape;1628;p6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29" name="Google Shape;1629;p6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7"/>
        <p:cNvGrpSpPr/>
        <p:nvPr/>
      </p:nvGrpSpPr>
      <p:grpSpPr>
        <a:xfrm>
          <a:off x="0" y="0"/>
          <a:ext cx="0" cy="0"/>
          <a:chOff x="0" y="0"/>
          <a:chExt cx="0" cy="0"/>
        </a:xfrm>
      </p:grpSpPr>
      <p:sp>
        <p:nvSpPr>
          <p:cNvPr id="1638" name="Google Shape;1638;p6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57</a:t>
            </a:fld>
            <a:endParaRPr sz="1300">
              <a:solidFill>
                <a:srgbClr val="000000"/>
              </a:solidFill>
              <a:latin typeface="Calibri"/>
              <a:ea typeface="Calibri"/>
              <a:cs typeface="Calibri"/>
              <a:sym typeface="Calibri"/>
            </a:endParaRPr>
          </a:p>
        </p:txBody>
      </p:sp>
      <p:sp>
        <p:nvSpPr>
          <p:cNvPr id="1639" name="Google Shape;1639;p6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40" name="Google Shape;1640;p64: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9"/>
        <p:cNvGrpSpPr/>
        <p:nvPr/>
      </p:nvGrpSpPr>
      <p:grpSpPr>
        <a:xfrm>
          <a:off x="0" y="0"/>
          <a:ext cx="0" cy="0"/>
          <a:chOff x="0" y="0"/>
          <a:chExt cx="0" cy="0"/>
        </a:xfrm>
      </p:grpSpPr>
      <p:sp>
        <p:nvSpPr>
          <p:cNvPr id="1650" name="Google Shape;1650;p6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58</a:t>
            </a:fld>
            <a:endParaRPr sz="1300">
              <a:solidFill>
                <a:srgbClr val="000000"/>
              </a:solidFill>
              <a:latin typeface="Calibri"/>
              <a:ea typeface="Calibri"/>
              <a:cs typeface="Calibri"/>
              <a:sym typeface="Calibri"/>
            </a:endParaRPr>
          </a:p>
        </p:txBody>
      </p:sp>
      <p:sp>
        <p:nvSpPr>
          <p:cNvPr id="1651" name="Google Shape;1651;p6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52" name="Google Shape;1652;p65: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2"/>
        <p:cNvGrpSpPr/>
        <p:nvPr/>
      </p:nvGrpSpPr>
      <p:grpSpPr>
        <a:xfrm>
          <a:off x="0" y="0"/>
          <a:ext cx="0" cy="0"/>
          <a:chOff x="0" y="0"/>
          <a:chExt cx="0" cy="0"/>
        </a:xfrm>
      </p:grpSpPr>
      <p:sp>
        <p:nvSpPr>
          <p:cNvPr id="1663" name="Google Shape;1663;p6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59</a:t>
            </a:fld>
            <a:endParaRPr sz="1300">
              <a:solidFill>
                <a:srgbClr val="000000"/>
              </a:solidFill>
              <a:latin typeface="Calibri"/>
              <a:ea typeface="Calibri"/>
              <a:cs typeface="Calibri"/>
              <a:sym typeface="Calibri"/>
            </a:endParaRPr>
          </a:p>
        </p:txBody>
      </p:sp>
      <p:sp>
        <p:nvSpPr>
          <p:cNvPr id="1664" name="Google Shape;1664;p6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65" name="Google Shape;1665;p66: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6"/>
        <p:cNvGrpSpPr/>
        <p:nvPr/>
      </p:nvGrpSpPr>
      <p:grpSpPr>
        <a:xfrm>
          <a:off x="0" y="0"/>
          <a:ext cx="0" cy="0"/>
          <a:chOff x="0" y="0"/>
          <a:chExt cx="0" cy="0"/>
        </a:xfrm>
      </p:grpSpPr>
      <p:sp>
        <p:nvSpPr>
          <p:cNvPr id="1677" name="Google Shape;1677;p6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60</a:t>
            </a:fld>
            <a:endParaRPr sz="1300">
              <a:solidFill>
                <a:srgbClr val="000000"/>
              </a:solidFill>
              <a:latin typeface="Calibri"/>
              <a:ea typeface="Calibri"/>
              <a:cs typeface="Calibri"/>
              <a:sym typeface="Calibri"/>
            </a:endParaRPr>
          </a:p>
        </p:txBody>
      </p:sp>
      <p:sp>
        <p:nvSpPr>
          <p:cNvPr id="1678" name="Google Shape;1678;p6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79" name="Google Shape;1679;p67: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1"/>
        <p:cNvGrpSpPr/>
        <p:nvPr/>
      </p:nvGrpSpPr>
      <p:grpSpPr>
        <a:xfrm>
          <a:off x="0" y="0"/>
          <a:ext cx="0" cy="0"/>
          <a:chOff x="0" y="0"/>
          <a:chExt cx="0" cy="0"/>
        </a:xfrm>
      </p:grpSpPr>
      <p:sp>
        <p:nvSpPr>
          <p:cNvPr id="1692" name="Google Shape;1692;p6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61</a:t>
            </a:fld>
            <a:endParaRPr sz="1300">
              <a:solidFill>
                <a:srgbClr val="000000"/>
              </a:solidFill>
              <a:latin typeface="Calibri"/>
              <a:ea typeface="Calibri"/>
              <a:cs typeface="Calibri"/>
              <a:sym typeface="Calibri"/>
            </a:endParaRPr>
          </a:p>
        </p:txBody>
      </p:sp>
      <p:sp>
        <p:nvSpPr>
          <p:cNvPr id="1693" name="Google Shape;1693;p6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94" name="Google Shape;1694;p68: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7"/>
        <p:cNvGrpSpPr/>
        <p:nvPr/>
      </p:nvGrpSpPr>
      <p:grpSpPr>
        <a:xfrm>
          <a:off x="0" y="0"/>
          <a:ext cx="0" cy="0"/>
          <a:chOff x="0" y="0"/>
          <a:chExt cx="0" cy="0"/>
        </a:xfrm>
      </p:grpSpPr>
      <p:sp>
        <p:nvSpPr>
          <p:cNvPr id="1708" name="Google Shape;1708;p6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62</a:t>
            </a:fld>
            <a:endParaRPr sz="1300">
              <a:solidFill>
                <a:srgbClr val="000000"/>
              </a:solidFill>
              <a:latin typeface="Calibri"/>
              <a:ea typeface="Calibri"/>
              <a:cs typeface="Calibri"/>
              <a:sym typeface="Calibri"/>
            </a:endParaRPr>
          </a:p>
        </p:txBody>
      </p:sp>
      <p:sp>
        <p:nvSpPr>
          <p:cNvPr id="1709" name="Google Shape;1709;p6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10" name="Google Shape;1710;p69: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4"/>
        <p:cNvGrpSpPr/>
        <p:nvPr/>
      </p:nvGrpSpPr>
      <p:grpSpPr>
        <a:xfrm>
          <a:off x="0" y="0"/>
          <a:ext cx="0" cy="0"/>
          <a:chOff x="0" y="0"/>
          <a:chExt cx="0" cy="0"/>
        </a:xfrm>
      </p:grpSpPr>
      <p:sp>
        <p:nvSpPr>
          <p:cNvPr id="1725" name="Google Shape;1725;p7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63</a:t>
            </a:fld>
            <a:endParaRPr sz="1300">
              <a:solidFill>
                <a:srgbClr val="000000"/>
              </a:solidFill>
              <a:latin typeface="Calibri"/>
              <a:ea typeface="Calibri"/>
              <a:cs typeface="Calibri"/>
              <a:sym typeface="Calibri"/>
            </a:endParaRPr>
          </a:p>
        </p:txBody>
      </p:sp>
      <p:sp>
        <p:nvSpPr>
          <p:cNvPr id="1726" name="Google Shape;1726;p7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27" name="Google Shape;1727;p70: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2"/>
        <p:cNvGrpSpPr/>
        <p:nvPr/>
      </p:nvGrpSpPr>
      <p:grpSpPr>
        <a:xfrm>
          <a:off x="0" y="0"/>
          <a:ext cx="0" cy="0"/>
          <a:chOff x="0" y="0"/>
          <a:chExt cx="0" cy="0"/>
        </a:xfrm>
      </p:grpSpPr>
      <p:sp>
        <p:nvSpPr>
          <p:cNvPr id="1743" name="Google Shape;1743;p7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64</a:t>
            </a:fld>
            <a:endParaRPr sz="1300">
              <a:solidFill>
                <a:srgbClr val="000000"/>
              </a:solidFill>
              <a:latin typeface="Calibri"/>
              <a:ea typeface="Calibri"/>
              <a:cs typeface="Calibri"/>
              <a:sym typeface="Calibri"/>
            </a:endParaRPr>
          </a:p>
        </p:txBody>
      </p:sp>
      <p:sp>
        <p:nvSpPr>
          <p:cNvPr id="1744" name="Google Shape;1744;p7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45" name="Google Shape;1745;p71: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1"/>
        <p:cNvGrpSpPr/>
        <p:nvPr/>
      </p:nvGrpSpPr>
      <p:grpSpPr>
        <a:xfrm>
          <a:off x="0" y="0"/>
          <a:ext cx="0" cy="0"/>
          <a:chOff x="0" y="0"/>
          <a:chExt cx="0" cy="0"/>
        </a:xfrm>
      </p:grpSpPr>
      <p:sp>
        <p:nvSpPr>
          <p:cNvPr id="1762" name="Google Shape;1762;p7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65</a:t>
            </a:fld>
            <a:endParaRPr sz="1300">
              <a:solidFill>
                <a:srgbClr val="000000"/>
              </a:solidFill>
              <a:latin typeface="Calibri"/>
              <a:ea typeface="Calibri"/>
              <a:cs typeface="Calibri"/>
              <a:sym typeface="Calibri"/>
            </a:endParaRPr>
          </a:p>
        </p:txBody>
      </p:sp>
      <p:sp>
        <p:nvSpPr>
          <p:cNvPr id="1763" name="Google Shape;1763;p7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64" name="Google Shape;1764;p72: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1"/>
        <p:cNvGrpSpPr/>
        <p:nvPr/>
      </p:nvGrpSpPr>
      <p:grpSpPr>
        <a:xfrm>
          <a:off x="0" y="0"/>
          <a:ext cx="0" cy="0"/>
          <a:chOff x="0" y="0"/>
          <a:chExt cx="0" cy="0"/>
        </a:xfrm>
      </p:grpSpPr>
      <p:sp>
        <p:nvSpPr>
          <p:cNvPr id="1782" name="Google Shape;1782;p7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66</a:t>
            </a:fld>
            <a:endParaRPr sz="1300">
              <a:solidFill>
                <a:srgbClr val="000000"/>
              </a:solidFill>
              <a:latin typeface="Calibri"/>
              <a:ea typeface="Calibri"/>
              <a:cs typeface="Calibri"/>
              <a:sym typeface="Calibri"/>
            </a:endParaRPr>
          </a:p>
        </p:txBody>
      </p:sp>
      <p:sp>
        <p:nvSpPr>
          <p:cNvPr id="1783" name="Google Shape;1783;p7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784" name="Google Shape;1784;p7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Pixels are undefined outside the border of our image, so to apply the filter near the boundary, we nee to extend the image past its boundary using one of many possible methods.</a:t>
            </a:r>
            <a:endParaRPr/>
          </a:p>
          <a:p>
            <a:pPr marL="0" lvl="0" indent="0" algn="l" rtl="0">
              <a:spcBef>
                <a:spcPts val="0"/>
              </a:spcBef>
              <a:spcAft>
                <a:spcPts val="0"/>
              </a:spcAft>
              <a:buNone/>
            </a:pPr>
            <a:r>
              <a:rPr lang="en-US"/>
              <a:t>Clip filter: any value outside of the image is set to 0</a:t>
            </a:r>
            <a:endParaRPr/>
          </a:p>
          <a:p>
            <a:pPr marL="0" lvl="0" indent="0" algn="l" rtl="0">
              <a:spcBef>
                <a:spcPts val="0"/>
              </a:spcBef>
              <a:spcAft>
                <a:spcPts val="0"/>
              </a:spcAft>
              <a:buNone/>
            </a:pPr>
            <a:r>
              <a:rPr lang="en-US"/>
              <a:t>Wrap around: copy the values near the opposite edge (e.g. copying the bottom portion of the image to the outside of the top boundary)</a:t>
            </a:r>
            <a:endParaRPr/>
          </a:p>
          <a:p>
            <a:pPr marL="0" lvl="0" indent="0" algn="l" rtl="0">
              <a:spcBef>
                <a:spcPts val="0"/>
              </a:spcBef>
              <a:spcAft>
                <a:spcPts val="0"/>
              </a:spcAft>
              <a:buNone/>
            </a:pPr>
            <a:r>
              <a:rPr lang="en-US"/>
              <a:t>Copy edge: copy the pixel value of the nearest edge</a:t>
            </a:r>
            <a:endParaRPr/>
          </a:p>
          <a:p>
            <a:pPr marL="0" lvl="0" indent="0" algn="l" rtl="0">
              <a:spcBef>
                <a:spcPts val="0"/>
              </a:spcBef>
              <a:spcAft>
                <a:spcPts val="0"/>
              </a:spcAft>
              <a:buNone/>
            </a:pPr>
            <a:r>
              <a:rPr lang="en-US"/>
              <a:t>Reflect across edge: treat out-of-bounds regions as ‘mirrors’ that reflect near-surface image pixels in reverse order</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2"/>
        <p:cNvGrpSpPr/>
        <p:nvPr/>
      </p:nvGrpSpPr>
      <p:grpSpPr>
        <a:xfrm>
          <a:off x="0" y="0"/>
          <a:ext cx="0" cy="0"/>
          <a:chOff x="0" y="0"/>
          <a:chExt cx="0" cy="0"/>
        </a:xfrm>
      </p:grpSpPr>
      <p:sp>
        <p:nvSpPr>
          <p:cNvPr id="1803" name="Google Shape;1803;p74: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804" name="Google Shape;1804;p7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9"/>
        <p:cNvGrpSpPr/>
        <p:nvPr/>
      </p:nvGrpSpPr>
      <p:grpSpPr>
        <a:xfrm>
          <a:off x="0" y="0"/>
          <a:ext cx="0" cy="0"/>
          <a:chOff x="0" y="0"/>
          <a:chExt cx="0" cy="0"/>
        </a:xfrm>
      </p:grpSpPr>
      <p:sp>
        <p:nvSpPr>
          <p:cNvPr id="1810" name="Google Shape;1810;p7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68</a:t>
            </a:fld>
            <a:endParaRPr sz="1300">
              <a:solidFill>
                <a:srgbClr val="000000"/>
              </a:solidFill>
              <a:latin typeface="Calibri"/>
              <a:ea typeface="Calibri"/>
              <a:cs typeface="Calibri"/>
              <a:sym typeface="Calibri"/>
            </a:endParaRPr>
          </a:p>
        </p:txBody>
      </p:sp>
      <p:sp>
        <p:nvSpPr>
          <p:cNvPr id="1811" name="Google Shape;1811;p7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12" name="Google Shape;1812;p75: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2D correlation is identical to the filtering equation we just saw</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1"/>
        <p:cNvGrpSpPr/>
        <p:nvPr/>
      </p:nvGrpSpPr>
      <p:grpSpPr>
        <a:xfrm>
          <a:off x="0" y="0"/>
          <a:ext cx="0" cy="0"/>
          <a:chOff x="0" y="0"/>
          <a:chExt cx="0" cy="0"/>
        </a:xfrm>
      </p:grpSpPr>
      <p:sp>
        <p:nvSpPr>
          <p:cNvPr id="1822" name="Google Shape;1822;p7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69</a:t>
            </a:fld>
            <a:endParaRPr sz="1300">
              <a:solidFill>
                <a:srgbClr val="000000"/>
              </a:solidFill>
              <a:latin typeface="Calibri"/>
              <a:ea typeface="Calibri"/>
              <a:cs typeface="Calibri"/>
              <a:sym typeface="Calibri"/>
            </a:endParaRPr>
          </a:p>
        </p:txBody>
      </p:sp>
      <p:sp>
        <p:nvSpPr>
          <p:cNvPr id="1823" name="Google Shape;1823;p7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24" name="Google Shape;1824;p76: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rmAutofit/>
          </a:bodyPr>
          <a:lstStyle/>
          <a:p>
            <a:pPr marL="0" lvl="0" indent="0" algn="l" rtl="0">
              <a:lnSpc>
                <a:spcPct val="80000"/>
              </a:lnSpc>
              <a:spcBef>
                <a:spcPts val="0"/>
              </a:spcBef>
              <a:spcAft>
                <a:spcPts val="0"/>
              </a:spcAft>
              <a:buNone/>
            </a:pPr>
            <a:r>
              <a:rPr lang="en-US" sz="1240" dirty="0"/>
              <a:t>Symmetric in the geometric sense, not in the linear algebra/matrix sense.</a:t>
            </a:r>
            <a:endParaRPr dirty="0"/>
          </a:p>
          <a:p>
            <a:pPr marL="0" lvl="0" indent="0" algn="l" rtl="0">
              <a:lnSpc>
                <a:spcPct val="80000"/>
              </a:lnSpc>
              <a:spcBef>
                <a:spcPts val="0"/>
              </a:spcBef>
              <a:spcAft>
                <a:spcPts val="0"/>
              </a:spcAft>
              <a:buNone/>
            </a:pPr>
            <a:endParaRPr sz="1240" dirty="0"/>
          </a:p>
          <a:p>
            <a:pPr marL="0" lvl="0" indent="0" algn="l" rtl="0">
              <a:lnSpc>
                <a:spcPct val="80000"/>
              </a:lnSpc>
              <a:spcBef>
                <a:spcPts val="0"/>
              </a:spcBef>
              <a:spcAft>
                <a:spcPts val="0"/>
              </a:spcAft>
              <a:buNone/>
            </a:pPr>
            <a:r>
              <a:rPr lang="en-US" sz="1240" dirty="0"/>
              <a:t>Symmetric in the matrix sense: </a:t>
            </a:r>
            <a:r>
              <a:rPr lang="en-US" sz="1240" b="0" i="0" dirty="0">
                <a:solidFill>
                  <a:srgbClr val="202122"/>
                </a:solidFill>
                <a:latin typeface="Arial"/>
                <a:ea typeface="Arial"/>
                <a:cs typeface="Arial"/>
                <a:sym typeface="Arial"/>
              </a:rPr>
              <a:t>a </a:t>
            </a:r>
            <a:r>
              <a:rPr lang="en-US" sz="1240" b="1" i="0" dirty="0">
                <a:solidFill>
                  <a:srgbClr val="202122"/>
                </a:solidFill>
                <a:latin typeface="Arial"/>
                <a:ea typeface="Arial"/>
                <a:cs typeface="Arial"/>
                <a:sym typeface="Arial"/>
              </a:rPr>
              <a:t>symmetric matrix</a:t>
            </a:r>
            <a:r>
              <a:rPr lang="en-US" sz="1240" b="0" i="0" dirty="0">
                <a:solidFill>
                  <a:srgbClr val="202122"/>
                </a:solidFill>
                <a:latin typeface="Arial"/>
                <a:ea typeface="Arial"/>
                <a:cs typeface="Arial"/>
                <a:sym typeface="Arial"/>
              </a:rPr>
              <a:t> is a </a:t>
            </a:r>
            <a:r>
              <a:rPr lang="en-US" sz="1240" b="0" i="0" u="sng" strike="noStrike" dirty="0">
                <a:solidFill>
                  <a:srgbClr val="0645AD"/>
                </a:solidFill>
                <a:latin typeface="Arial"/>
                <a:ea typeface="Arial"/>
                <a:cs typeface="Arial"/>
                <a:sym typeface="Arial"/>
                <a:hlinkClick r:id="rId3">
                  <a:extLst>
                    <a:ext uri="{A12FA001-AC4F-418D-AE19-62706E023703}">
                      <ahyp:hlinkClr xmlns:ahyp="http://schemas.microsoft.com/office/drawing/2018/hyperlinkcolor" val="tx"/>
                    </a:ext>
                  </a:extLst>
                </a:hlinkClick>
              </a:rPr>
              <a:t>square matrix</a:t>
            </a:r>
            <a:r>
              <a:rPr lang="en-US" sz="1240" b="0" i="0" dirty="0">
                <a:solidFill>
                  <a:srgbClr val="202122"/>
                </a:solidFill>
                <a:latin typeface="Arial"/>
                <a:ea typeface="Arial"/>
                <a:cs typeface="Arial"/>
                <a:sym typeface="Arial"/>
              </a:rPr>
              <a:t> that is equal to its </a:t>
            </a:r>
            <a:r>
              <a:rPr lang="en-US" sz="1240" b="0" i="0" u="sng" strike="noStrike" dirty="0">
                <a:solidFill>
                  <a:srgbClr val="0645AD"/>
                </a:solidFill>
                <a:latin typeface="Arial"/>
                <a:ea typeface="Arial"/>
                <a:cs typeface="Arial"/>
                <a:sym typeface="Arial"/>
                <a:hlinkClick r:id="rId4">
                  <a:extLst>
                    <a:ext uri="{A12FA001-AC4F-418D-AE19-62706E023703}">
                      <ahyp:hlinkClr xmlns:ahyp="http://schemas.microsoft.com/office/drawing/2018/hyperlinkcolor" val="tx"/>
                    </a:ext>
                  </a:extLst>
                </a:hlinkClick>
              </a:rPr>
              <a:t>transpose</a:t>
            </a:r>
            <a:r>
              <a:rPr lang="en-US" sz="1240" b="0" i="0" dirty="0">
                <a:solidFill>
                  <a:srgbClr val="202122"/>
                </a:solidFill>
                <a:latin typeface="Arial"/>
                <a:ea typeface="Arial"/>
                <a:cs typeface="Arial"/>
                <a:sym typeface="Arial"/>
              </a:rPr>
              <a:t>. A = A^T</a:t>
            </a:r>
            <a:endParaRPr dirty="0"/>
          </a:p>
          <a:p>
            <a:pPr marL="0" lvl="0" indent="0" algn="l" rtl="0">
              <a:lnSpc>
                <a:spcPct val="80000"/>
              </a:lnSpc>
              <a:spcBef>
                <a:spcPts val="0"/>
              </a:spcBef>
              <a:spcAft>
                <a:spcPts val="0"/>
              </a:spcAft>
              <a:buNone/>
            </a:pPr>
            <a:r>
              <a:rPr lang="en-US" sz="1240" b="0" i="0" dirty="0">
                <a:solidFill>
                  <a:srgbClr val="202122"/>
                </a:solidFill>
                <a:latin typeface="Arial"/>
                <a:ea typeface="Arial"/>
                <a:cs typeface="Arial"/>
                <a:sym typeface="Arial"/>
              </a:rPr>
              <a:t>I.E., matrix can be reflected along its diagonal and it is equal to itself</a:t>
            </a:r>
            <a:endParaRPr dirty="0"/>
          </a:p>
          <a:p>
            <a:pPr marL="0" lvl="0" indent="0" algn="l" rtl="0">
              <a:lnSpc>
                <a:spcPct val="80000"/>
              </a:lnSpc>
              <a:spcBef>
                <a:spcPts val="0"/>
              </a:spcBef>
              <a:spcAft>
                <a:spcPts val="0"/>
              </a:spcAft>
              <a:buNone/>
            </a:pPr>
            <a:endParaRPr sz="1240" b="0" i="0" dirty="0">
              <a:solidFill>
                <a:srgbClr val="202122"/>
              </a:solidFill>
              <a:latin typeface="Arial"/>
              <a:ea typeface="Arial"/>
              <a:cs typeface="Arial"/>
              <a:sym typeface="Arial"/>
            </a:endParaRPr>
          </a:p>
          <a:p>
            <a:pPr marL="0" lvl="0" indent="0" algn="l" rtl="0">
              <a:lnSpc>
                <a:spcPct val="80000"/>
              </a:lnSpc>
              <a:spcBef>
                <a:spcPts val="0"/>
              </a:spcBef>
              <a:spcAft>
                <a:spcPts val="0"/>
              </a:spcAft>
              <a:buNone/>
            </a:pPr>
            <a:r>
              <a:rPr lang="en-US" sz="1240" b="0" i="0" dirty="0">
                <a:solidFill>
                  <a:srgbClr val="202122"/>
                </a:solidFill>
                <a:latin typeface="Arial"/>
                <a:ea typeface="Arial"/>
                <a:cs typeface="Arial"/>
                <a:sym typeface="Arial"/>
              </a:rPr>
              <a:t>However, to rotate the matrix by 180 degrees and still have the same matrix, we need the matrix to also have the same values elsewhere, e.g., at the top left and bottom right.</a:t>
            </a:r>
            <a:endParaRPr dirty="0"/>
          </a:p>
          <a:p>
            <a:pPr marL="0" lvl="0" indent="0" algn="l" rtl="0">
              <a:lnSpc>
                <a:spcPct val="80000"/>
              </a:lnSpc>
              <a:spcBef>
                <a:spcPts val="0"/>
              </a:spcBef>
              <a:spcAft>
                <a:spcPts val="0"/>
              </a:spcAft>
              <a:buNone/>
            </a:pPr>
            <a:r>
              <a:rPr lang="en-US" sz="1240" b="0" i="0" dirty="0">
                <a:solidFill>
                  <a:srgbClr val="202122"/>
                </a:solidFill>
                <a:latin typeface="Arial"/>
                <a:ea typeface="Arial"/>
                <a:cs typeface="Arial"/>
                <a:sym typeface="Arial"/>
              </a:rPr>
              <a:t>From George Chu (2020 student):</a:t>
            </a:r>
            <a:endParaRPr dirty="0"/>
          </a:p>
          <a:p>
            <a:pPr marL="0" lvl="0" indent="0" algn="l" rtl="0">
              <a:lnSpc>
                <a:spcPct val="80000"/>
              </a:lnSpc>
              <a:spcBef>
                <a:spcPts val="0"/>
              </a:spcBef>
              <a:spcAft>
                <a:spcPts val="0"/>
              </a:spcAft>
              <a:buNone/>
            </a:pPr>
            <a:endParaRPr sz="1240" b="0" i="0" dirty="0">
              <a:solidFill>
                <a:srgbClr val="202122"/>
              </a:solidFill>
              <a:latin typeface="Arial"/>
              <a:ea typeface="Arial"/>
              <a:cs typeface="Arial"/>
              <a:sym typeface="Arial"/>
            </a:endParaRPr>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image matrix I:	    1 2 </a:t>
            </a:r>
            <a:endParaRPr dirty="0"/>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                            3 4 </a:t>
            </a:r>
            <a:endParaRPr dirty="0"/>
          </a:p>
          <a:p>
            <a:pPr marL="0" lvl="0" indent="0" algn="l" rtl="0">
              <a:lnSpc>
                <a:spcPct val="80000"/>
              </a:lnSpc>
              <a:spcBef>
                <a:spcPts val="0"/>
              </a:spcBef>
              <a:spcAft>
                <a:spcPts val="0"/>
              </a:spcAft>
              <a:buNone/>
            </a:pP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symmetric filter:  1 2    &lt;- this matrix is equal to its transpose, but is not rotationally symmetric</a:t>
            </a: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                            2 4 </a:t>
            </a:r>
            <a:endParaRPr dirty="0"/>
          </a:p>
          <a:p>
            <a:pPr marL="0" lvl="0" indent="0" algn="l" rtl="0">
              <a:lnSpc>
                <a:spcPct val="80000"/>
              </a:lnSpc>
              <a:spcBef>
                <a:spcPts val="0"/>
              </a:spcBef>
              <a:spcAft>
                <a:spcPts val="0"/>
              </a:spcAft>
              <a:buNone/>
            </a:pP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Correlation computation: 	1*1+2*2+3*2+4*4 = 27</a:t>
            </a:r>
            <a:endParaRPr dirty="0"/>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Convolution computation: 	1*4+2*2+3*2+4*1 = 18	&lt;- correlation and convolution produce different answers</a:t>
            </a: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endParaRPr sz="1240" b="0" i="0" dirty="0">
              <a:solidFill>
                <a:srgbClr val="333333"/>
              </a:solidFill>
              <a:latin typeface="Helvetica Neue"/>
              <a:ea typeface="Helvetica Neue"/>
              <a:cs typeface="Helvetica Neue"/>
              <a:sym typeface="Helvetica Neue"/>
            </a:endParaRPr>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Rotationally symmetric:  	1 2</a:t>
            </a:r>
            <a:endParaRPr dirty="0"/>
          </a:p>
          <a:p>
            <a:pPr marL="0" lvl="0" indent="0" algn="l" rtl="0">
              <a:lnSpc>
                <a:spcPct val="80000"/>
              </a:lnSpc>
              <a:spcBef>
                <a:spcPts val="0"/>
              </a:spcBef>
              <a:spcAft>
                <a:spcPts val="0"/>
              </a:spcAft>
              <a:buNone/>
            </a:pPr>
            <a:r>
              <a:rPr lang="en-US" sz="1240" b="0" i="0" dirty="0">
                <a:solidFill>
                  <a:srgbClr val="333333"/>
                </a:solidFill>
                <a:latin typeface="Helvetica Neue"/>
                <a:ea typeface="Helvetica Neue"/>
                <a:cs typeface="Helvetica Neue"/>
                <a:sym typeface="Helvetica Neue"/>
              </a:rPr>
              <a:t>		2 1	&lt;- this produces the same values with either correlation or convolution</a:t>
            </a:r>
            <a:endParaRPr dirty="0"/>
          </a:p>
          <a:p>
            <a:pPr marL="0" lvl="0" indent="0" algn="l" rtl="0">
              <a:lnSpc>
                <a:spcPct val="80000"/>
              </a:lnSpc>
              <a:spcBef>
                <a:spcPts val="0"/>
              </a:spcBef>
              <a:spcAft>
                <a:spcPts val="0"/>
              </a:spcAft>
              <a:buNone/>
            </a:pPr>
            <a:endParaRPr sz="1240" b="0" i="0" dirty="0">
              <a:solidFill>
                <a:srgbClr val="202122"/>
              </a:solidFill>
              <a:latin typeface="Arial"/>
              <a:ea typeface="Arial"/>
              <a:cs typeface="Arial"/>
              <a:sym typeface="Arial"/>
            </a:endParaRPr>
          </a:p>
          <a:p>
            <a:pPr marL="0" lvl="0" indent="0" algn="l" rtl="0">
              <a:lnSpc>
                <a:spcPct val="80000"/>
              </a:lnSpc>
              <a:spcBef>
                <a:spcPts val="0"/>
              </a:spcBef>
              <a:spcAft>
                <a:spcPts val="0"/>
              </a:spcAft>
              <a:buNone/>
            </a:pPr>
            <a:endParaRPr sz="1240" b="0" i="0" dirty="0">
              <a:solidFill>
                <a:srgbClr val="202122"/>
              </a:solidFill>
              <a:latin typeface="Arial"/>
              <a:ea typeface="Arial"/>
              <a:cs typeface="Arial"/>
              <a:sym typeface="Arial"/>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1"/>
        <p:cNvGrpSpPr/>
        <p:nvPr/>
      </p:nvGrpSpPr>
      <p:grpSpPr>
        <a:xfrm>
          <a:off x="0" y="0"/>
          <a:ext cx="0" cy="0"/>
          <a:chOff x="0" y="0"/>
          <a:chExt cx="0" cy="0"/>
        </a:xfrm>
      </p:grpSpPr>
      <p:sp>
        <p:nvSpPr>
          <p:cNvPr id="1112" name="Google Shape;1112;p4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70</a:t>
            </a:fld>
            <a:endParaRPr sz="1300">
              <a:solidFill>
                <a:srgbClr val="000000"/>
              </a:solidFill>
              <a:latin typeface="Calibri"/>
              <a:ea typeface="Calibri"/>
              <a:cs typeface="Calibri"/>
              <a:sym typeface="Calibri"/>
            </a:endParaRPr>
          </a:p>
        </p:txBody>
      </p:sp>
      <p:sp>
        <p:nvSpPr>
          <p:cNvPr id="1113" name="Google Shape;1113;p4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14" name="Google Shape;1114;p41: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be linear, filters must satisfy these two properties. Linearity means that filtering an image with two (different) filters f1 and f2 results in the same output as filtering the images separately first before summing the intermediate outputs.</a:t>
            </a:r>
            <a:endParaRPr/>
          </a:p>
          <a:p>
            <a:pPr marL="0" lvl="0" indent="0" algn="l" rtl="0">
              <a:spcBef>
                <a:spcPts val="0"/>
              </a:spcBef>
              <a:spcAft>
                <a:spcPts val="0"/>
              </a:spcAft>
              <a:buNone/>
            </a:pPr>
            <a:r>
              <a:rPr lang="en-US"/>
              <a:t>Translation invariance means that shifting the original image before filtering results in the same output as filtering then shifting.</a:t>
            </a:r>
            <a:endParaRPr/>
          </a:p>
        </p:txBody>
      </p:sp>
    </p:spTree>
    <p:extLst>
      <p:ext uri="{BB962C8B-B14F-4D97-AF65-F5344CB8AC3E}">
        <p14:creationId xmlns:p14="http://schemas.microsoft.com/office/powerpoint/2010/main" val="191398193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9"/>
        <p:cNvGrpSpPr/>
        <p:nvPr/>
      </p:nvGrpSpPr>
      <p:grpSpPr>
        <a:xfrm>
          <a:off x="0" y="0"/>
          <a:ext cx="0" cy="0"/>
          <a:chOff x="0" y="0"/>
          <a:chExt cx="0" cy="0"/>
        </a:xfrm>
      </p:grpSpPr>
      <p:sp>
        <p:nvSpPr>
          <p:cNvPr id="1120" name="Google Shape;1120;p4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71</a:t>
            </a:fld>
            <a:endParaRPr sz="1300">
              <a:solidFill>
                <a:srgbClr val="000000"/>
              </a:solidFill>
              <a:latin typeface="Calibri"/>
              <a:ea typeface="Calibri"/>
              <a:cs typeface="Calibri"/>
              <a:sym typeface="Calibri"/>
            </a:endParaRPr>
          </a:p>
        </p:txBody>
      </p:sp>
      <p:sp>
        <p:nvSpPr>
          <p:cNvPr id="1121" name="Google Shape;1121;p4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22" name="Google Shape;1122;p42: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be linear, filters must satisfy these two properties. Linearity means that filtering an image with two (different) filters f1 and f2 results in the same output as filtering the images separately first before summing the intermediate outputs.</a:t>
            </a:r>
            <a:endParaRPr/>
          </a:p>
          <a:p>
            <a:pPr marL="0" lvl="0" indent="0" algn="l" rtl="0">
              <a:spcBef>
                <a:spcPts val="0"/>
              </a:spcBef>
              <a:spcAft>
                <a:spcPts val="0"/>
              </a:spcAft>
              <a:buNone/>
            </a:pPr>
            <a:r>
              <a:rPr lang="en-US"/>
              <a:t>Translation invariance means that shifting the original image before filtering results in the same output as filtering then shifting.</a:t>
            </a:r>
            <a:endParaRPr/>
          </a:p>
        </p:txBody>
      </p:sp>
    </p:spTree>
    <p:extLst>
      <p:ext uri="{BB962C8B-B14F-4D97-AF65-F5344CB8AC3E}">
        <p14:creationId xmlns:p14="http://schemas.microsoft.com/office/powerpoint/2010/main" val="355446335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7"/>
        <p:cNvGrpSpPr/>
        <p:nvPr/>
      </p:nvGrpSpPr>
      <p:grpSpPr>
        <a:xfrm>
          <a:off x="0" y="0"/>
          <a:ext cx="0" cy="0"/>
          <a:chOff x="0" y="0"/>
          <a:chExt cx="0" cy="0"/>
        </a:xfrm>
      </p:grpSpPr>
      <p:sp>
        <p:nvSpPr>
          <p:cNvPr id="1128" name="Google Shape;1128;p4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72</a:t>
            </a:fld>
            <a:endParaRPr sz="1300">
              <a:solidFill>
                <a:srgbClr val="000000"/>
              </a:solidFill>
              <a:latin typeface="Calibri"/>
              <a:ea typeface="Calibri"/>
              <a:cs typeface="Calibri"/>
              <a:sym typeface="Calibri"/>
            </a:endParaRPr>
          </a:p>
        </p:txBody>
      </p:sp>
      <p:sp>
        <p:nvSpPr>
          <p:cNvPr id="1129" name="Google Shape;1129;p4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130" name="Google Shape;1130;p4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be linear, filters must satisfy these two properties. Linearity means that filtering an image with two (different) filters f1 and f2 results in the same output as filtering the images separately first before summing the intermediate outputs.</a:t>
            </a:r>
            <a:endParaRPr/>
          </a:p>
          <a:p>
            <a:pPr marL="0" lvl="0" indent="0" algn="l" rtl="0">
              <a:spcBef>
                <a:spcPts val="0"/>
              </a:spcBef>
              <a:spcAft>
                <a:spcPts val="0"/>
              </a:spcAft>
              <a:buNone/>
            </a:pPr>
            <a:r>
              <a:rPr lang="en-US"/>
              <a:t>Translation invariance means that shifting the original image before filtering results in the same output as filtering then shifting.</a:t>
            </a:r>
            <a:endParaRPr/>
          </a:p>
        </p:txBody>
      </p:sp>
    </p:spTree>
    <p:extLst>
      <p:ext uri="{BB962C8B-B14F-4D97-AF65-F5344CB8AC3E}">
        <p14:creationId xmlns:p14="http://schemas.microsoft.com/office/powerpoint/2010/main" val="352066516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3"/>
        <p:cNvGrpSpPr/>
        <p:nvPr/>
      </p:nvGrpSpPr>
      <p:grpSpPr>
        <a:xfrm>
          <a:off x="0" y="0"/>
          <a:ext cx="0" cy="0"/>
          <a:chOff x="0" y="0"/>
          <a:chExt cx="0" cy="0"/>
        </a:xfrm>
      </p:grpSpPr>
      <p:sp>
        <p:nvSpPr>
          <p:cNvPr id="1854" name="Google Shape;1854;p7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73</a:t>
            </a:fld>
            <a:endParaRPr sz="1300">
              <a:solidFill>
                <a:srgbClr val="000000"/>
              </a:solidFill>
              <a:latin typeface="Calibri"/>
              <a:ea typeface="Calibri"/>
              <a:cs typeface="Calibri"/>
              <a:sym typeface="Calibri"/>
            </a:endParaRPr>
          </a:p>
        </p:txBody>
      </p:sp>
      <p:sp>
        <p:nvSpPr>
          <p:cNvPr id="1855" name="Google Shape;1855;p7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56" name="Google Shape;1856;p79: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rmAutofit/>
          </a:bodyPr>
          <a:lstStyle/>
          <a:p>
            <a:pPr marL="0" lvl="0" indent="0" algn="l" rtl="0">
              <a:lnSpc>
                <a:spcPct val="80000"/>
              </a:lnSpc>
              <a:spcBef>
                <a:spcPts val="0"/>
              </a:spcBef>
              <a:spcAft>
                <a:spcPts val="0"/>
              </a:spcAft>
              <a:buNone/>
            </a:pPr>
            <a:r>
              <a:rPr lang="en-US" sz="1000" dirty="0"/>
              <a:t>Convolution is additionally commutative and associative, but correlation is not.</a:t>
            </a:r>
            <a:br>
              <a:rPr lang="en-US" sz="1000" dirty="0"/>
            </a:br>
            <a:br>
              <a:rPr lang="en-US" sz="1000" dirty="0"/>
            </a:br>
            <a:br>
              <a:rPr lang="en-US" sz="1000" dirty="0"/>
            </a:br>
            <a:r>
              <a:rPr lang="en-US" sz="1000" dirty="0"/>
              <a:t>David Jacobs @ UMD - http://</a:t>
            </a:r>
            <a:r>
              <a:rPr lang="en-US" sz="1000" dirty="0" err="1"/>
              <a:t>www.cs.umd.edu</a:t>
            </a:r>
            <a:r>
              <a:rPr lang="en-US" sz="1000" dirty="0"/>
              <a:t>/~</a:t>
            </a:r>
            <a:r>
              <a:rPr lang="en-US" sz="1000" dirty="0" err="1"/>
              <a:t>djacobs</a:t>
            </a:r>
            <a:r>
              <a:rPr lang="en-US" sz="1000" dirty="0"/>
              <a:t>/CMSC426/</a:t>
            </a:r>
            <a:r>
              <a:rPr lang="en-US" sz="1000" dirty="0" err="1"/>
              <a:t>Convolution.pdf</a:t>
            </a:r>
            <a:endParaRPr dirty="0"/>
          </a:p>
          <a:p>
            <a:pPr marL="0" lvl="0" indent="0" algn="l" rtl="0">
              <a:lnSpc>
                <a:spcPct val="80000"/>
              </a:lnSpc>
              <a:spcBef>
                <a:spcPts val="0"/>
              </a:spcBef>
              <a:spcAft>
                <a:spcPts val="0"/>
              </a:spcAft>
              <a:buNone/>
            </a:pPr>
            <a:endParaRPr sz="1000" dirty="0"/>
          </a:p>
          <a:p>
            <a:pPr marL="0" lvl="0" indent="0" algn="l" rtl="0">
              <a:lnSpc>
                <a:spcPct val="80000"/>
              </a:lnSpc>
              <a:spcBef>
                <a:spcPts val="0"/>
              </a:spcBef>
              <a:spcAft>
                <a:spcPts val="0"/>
              </a:spcAft>
              <a:buNone/>
            </a:pPr>
            <a:r>
              <a:rPr lang="en-US" sz="1000" dirty="0"/>
              <a:t>The key difference between the two is that convolution is associative.  That is, if F and G are filters, then F*(G*I) = (F*G)*I.  If you don’t believe this, try a simple example, using F=G=(-1 0 1), for example.  It is very convenient to have convolution be associative.  Suppose, for example, we want to smooth an image and then take its derivative.  We could do this by convolving the image with a Gaussian filter, and then convolving it with a derivative filter.  But we could alternatively convolve the derivative filter with the Gaussian to produce a filter called a Difference of Gaussian (DOG), and then convolve this with our image.  The nice thing about this is that the DOG filter can be precomputed, and we only have to convolve one filter with our image.   </a:t>
            </a:r>
            <a:endParaRPr dirty="0"/>
          </a:p>
          <a:p>
            <a:pPr marL="0" lvl="0" indent="0" algn="l" rtl="0">
              <a:lnSpc>
                <a:spcPct val="80000"/>
              </a:lnSpc>
              <a:spcBef>
                <a:spcPts val="0"/>
              </a:spcBef>
              <a:spcAft>
                <a:spcPts val="0"/>
              </a:spcAft>
              <a:buNone/>
            </a:pPr>
            <a:r>
              <a:rPr lang="en-US" sz="1000" dirty="0"/>
              <a:t> </a:t>
            </a:r>
            <a:endParaRPr dirty="0"/>
          </a:p>
          <a:p>
            <a:pPr marL="0" lvl="0" indent="0" algn="l" rtl="0">
              <a:lnSpc>
                <a:spcPct val="80000"/>
              </a:lnSpc>
              <a:spcBef>
                <a:spcPts val="0"/>
              </a:spcBef>
              <a:spcAft>
                <a:spcPts val="0"/>
              </a:spcAft>
              <a:buNone/>
            </a:pPr>
            <a:r>
              <a:rPr lang="en-US" sz="1000" dirty="0"/>
              <a:t>In general, people use convolution for image processing operations such as smoothing, and they use correlation to match a template to an image.  Then, we don’t mind that correlation isn’t associative, because it doesn’t really make sense to combine two templates into one with correlation, whereas we might often want to combine two filter together for convolution.  When discussing the Fourier series as a way of understanding filtering, we will use convolution, so that we can introduce the famous convolution theorem.</a:t>
            </a:r>
            <a:endParaRPr dirty="0"/>
          </a:p>
          <a:p>
            <a:pPr marL="0" lvl="0" indent="0" algn="l" rtl="0">
              <a:lnSpc>
                <a:spcPct val="80000"/>
              </a:lnSpc>
              <a:spcBef>
                <a:spcPts val="0"/>
              </a:spcBef>
              <a:spcAft>
                <a:spcPts val="0"/>
              </a:spcAft>
              <a:buNone/>
            </a:pPr>
            <a:br>
              <a:rPr lang="en-US" sz="1000" dirty="0"/>
            </a:br>
            <a:br>
              <a:rPr lang="en-US" sz="1000" dirty="0"/>
            </a:br>
            <a:r>
              <a:rPr lang="en-US" sz="1000" dirty="0"/>
              <a:t>For more information on _why_ there are differences between correlation and convolution even though “it’s just a minus sign”, please read Tomasi.</a:t>
            </a:r>
            <a:br>
              <a:rPr lang="en-US" sz="1000" dirty="0"/>
            </a:br>
            <a:r>
              <a:rPr lang="en-US" sz="1000" dirty="0"/>
              <a:t>Note that this is not a short explanation.</a:t>
            </a:r>
            <a:endParaRPr dirty="0"/>
          </a:p>
          <a:p>
            <a:pPr marL="0" lvl="0" indent="0" algn="l" rtl="0">
              <a:lnSpc>
                <a:spcPct val="80000"/>
              </a:lnSpc>
              <a:spcBef>
                <a:spcPts val="0"/>
              </a:spcBef>
              <a:spcAft>
                <a:spcPts val="0"/>
              </a:spcAft>
              <a:buNone/>
            </a:pPr>
            <a:r>
              <a:rPr lang="en-US" sz="1000" dirty="0"/>
              <a:t>Carlo Tomasi @ Duke - https://</a:t>
            </a:r>
            <a:r>
              <a:rPr lang="en-US" sz="1000" dirty="0" err="1"/>
              <a:t>courses.cs.duke.edu</a:t>
            </a:r>
            <a:r>
              <a:rPr lang="en-US" sz="1000" dirty="0"/>
              <a:t>/fall15/compsci527/notes/convolution-</a:t>
            </a:r>
            <a:r>
              <a:rPr lang="en-US" sz="1000" dirty="0" err="1"/>
              <a:t>filtering.pdf</a:t>
            </a:r>
            <a:br>
              <a:rPr lang="en-US" sz="1000" dirty="0"/>
            </a:br>
            <a:br>
              <a:rPr lang="en-US" sz="1000" dirty="0"/>
            </a:br>
            <a:endParaRPr sz="1000" dirty="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1"/>
        <p:cNvGrpSpPr/>
        <p:nvPr/>
      </p:nvGrpSpPr>
      <p:grpSpPr>
        <a:xfrm>
          <a:off x="0" y="0"/>
          <a:ext cx="0" cy="0"/>
          <a:chOff x="0" y="0"/>
          <a:chExt cx="0" cy="0"/>
        </a:xfrm>
      </p:grpSpPr>
      <p:sp>
        <p:nvSpPr>
          <p:cNvPr id="1862" name="Google Shape;1862;p80: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1863" name="Google Shape;1863;p8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8"/>
        <p:cNvGrpSpPr/>
        <p:nvPr/>
      </p:nvGrpSpPr>
      <p:grpSpPr>
        <a:xfrm>
          <a:off x="0" y="0"/>
          <a:ext cx="0" cy="0"/>
          <a:chOff x="0" y="0"/>
          <a:chExt cx="0" cy="0"/>
        </a:xfrm>
      </p:grpSpPr>
      <p:sp>
        <p:nvSpPr>
          <p:cNvPr id="1869" name="Google Shape;1869;p8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75</a:t>
            </a:fld>
            <a:endParaRPr sz="1300">
              <a:solidFill>
                <a:srgbClr val="000000"/>
              </a:solidFill>
              <a:latin typeface="Calibri"/>
              <a:ea typeface="Calibri"/>
              <a:cs typeface="Calibri"/>
              <a:sym typeface="Calibri"/>
            </a:endParaRPr>
          </a:p>
        </p:txBody>
      </p:sp>
      <p:sp>
        <p:nvSpPr>
          <p:cNvPr id="1870" name="Google Shape;1870;p8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71" name="Google Shape;1871;p8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1"/>
        <p:cNvGrpSpPr/>
        <p:nvPr/>
      </p:nvGrpSpPr>
      <p:grpSpPr>
        <a:xfrm>
          <a:off x="0" y="0"/>
          <a:ext cx="0" cy="0"/>
          <a:chOff x="0" y="0"/>
          <a:chExt cx="0" cy="0"/>
        </a:xfrm>
      </p:grpSpPr>
      <p:sp>
        <p:nvSpPr>
          <p:cNvPr id="1882" name="Google Shape;1882;p8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76</a:t>
            </a:fld>
            <a:endParaRPr sz="1300">
              <a:solidFill>
                <a:srgbClr val="000000"/>
              </a:solidFill>
              <a:latin typeface="Calibri"/>
              <a:ea typeface="Calibri"/>
              <a:cs typeface="Calibri"/>
              <a:sym typeface="Calibri"/>
            </a:endParaRPr>
          </a:p>
        </p:txBody>
      </p:sp>
      <p:sp>
        <p:nvSpPr>
          <p:cNvPr id="1883" name="Google Shape;1883;p8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84" name="Google Shape;1884;p8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3"/>
        <p:cNvGrpSpPr/>
        <p:nvPr/>
      </p:nvGrpSpPr>
      <p:grpSpPr>
        <a:xfrm>
          <a:off x="0" y="0"/>
          <a:ext cx="0" cy="0"/>
          <a:chOff x="0" y="0"/>
          <a:chExt cx="0" cy="0"/>
        </a:xfrm>
      </p:grpSpPr>
      <p:sp>
        <p:nvSpPr>
          <p:cNvPr id="1894" name="Google Shape;1894;p8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77</a:t>
            </a:fld>
            <a:endParaRPr sz="1300">
              <a:solidFill>
                <a:srgbClr val="000000"/>
              </a:solidFill>
              <a:latin typeface="Calibri"/>
              <a:ea typeface="Calibri"/>
              <a:cs typeface="Calibri"/>
              <a:sym typeface="Calibri"/>
            </a:endParaRPr>
          </a:p>
        </p:txBody>
      </p:sp>
      <p:sp>
        <p:nvSpPr>
          <p:cNvPr id="1895" name="Google Shape;1895;p8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896" name="Google Shape;1896;p8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6"/>
        <p:cNvGrpSpPr/>
        <p:nvPr/>
      </p:nvGrpSpPr>
      <p:grpSpPr>
        <a:xfrm>
          <a:off x="0" y="0"/>
          <a:ext cx="0" cy="0"/>
          <a:chOff x="0" y="0"/>
          <a:chExt cx="0" cy="0"/>
        </a:xfrm>
      </p:grpSpPr>
      <p:sp>
        <p:nvSpPr>
          <p:cNvPr id="1907" name="Google Shape;1907;p8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78</a:t>
            </a:fld>
            <a:endParaRPr sz="1300">
              <a:solidFill>
                <a:srgbClr val="000000"/>
              </a:solidFill>
              <a:latin typeface="Calibri"/>
              <a:ea typeface="Calibri"/>
              <a:cs typeface="Calibri"/>
              <a:sym typeface="Calibri"/>
            </a:endParaRPr>
          </a:p>
        </p:txBody>
      </p:sp>
      <p:sp>
        <p:nvSpPr>
          <p:cNvPr id="1908" name="Google Shape;1908;p8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09" name="Google Shape;1909;p8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0"/>
        <p:cNvGrpSpPr/>
        <p:nvPr/>
      </p:nvGrpSpPr>
      <p:grpSpPr>
        <a:xfrm>
          <a:off x="0" y="0"/>
          <a:ext cx="0" cy="0"/>
          <a:chOff x="0" y="0"/>
          <a:chExt cx="0" cy="0"/>
        </a:xfrm>
      </p:grpSpPr>
      <p:sp>
        <p:nvSpPr>
          <p:cNvPr id="1921" name="Google Shape;1921;p8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79</a:t>
            </a:fld>
            <a:endParaRPr sz="1300">
              <a:solidFill>
                <a:srgbClr val="000000"/>
              </a:solidFill>
              <a:latin typeface="Calibri"/>
              <a:ea typeface="Calibri"/>
              <a:cs typeface="Calibri"/>
              <a:sym typeface="Calibri"/>
            </a:endParaRPr>
          </a:p>
        </p:txBody>
      </p:sp>
      <p:sp>
        <p:nvSpPr>
          <p:cNvPr id="1922" name="Google Shape;1922;p8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23" name="Google Shape;1923;p8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5"/>
        <p:cNvGrpSpPr/>
        <p:nvPr/>
      </p:nvGrpSpPr>
      <p:grpSpPr>
        <a:xfrm>
          <a:off x="0" y="0"/>
          <a:ext cx="0" cy="0"/>
          <a:chOff x="0" y="0"/>
          <a:chExt cx="0" cy="0"/>
        </a:xfrm>
      </p:grpSpPr>
      <p:sp>
        <p:nvSpPr>
          <p:cNvPr id="1936" name="Google Shape;1936;p8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80</a:t>
            </a:fld>
            <a:endParaRPr sz="1300">
              <a:solidFill>
                <a:srgbClr val="000000"/>
              </a:solidFill>
              <a:latin typeface="Calibri"/>
              <a:ea typeface="Calibri"/>
              <a:cs typeface="Calibri"/>
              <a:sym typeface="Calibri"/>
            </a:endParaRPr>
          </a:p>
        </p:txBody>
      </p:sp>
      <p:sp>
        <p:nvSpPr>
          <p:cNvPr id="1937" name="Google Shape;1937;p8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38" name="Google Shape;1938;p8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6"/>
        <p:cNvGrpSpPr/>
        <p:nvPr/>
      </p:nvGrpSpPr>
      <p:grpSpPr>
        <a:xfrm>
          <a:off x="0" y="0"/>
          <a:ext cx="0" cy="0"/>
          <a:chOff x="0" y="0"/>
          <a:chExt cx="0" cy="0"/>
        </a:xfrm>
      </p:grpSpPr>
      <p:sp>
        <p:nvSpPr>
          <p:cNvPr id="1957" name="Google Shape;1957;p8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81</a:t>
            </a:fld>
            <a:endParaRPr sz="1300">
              <a:solidFill>
                <a:srgbClr val="000000"/>
              </a:solidFill>
              <a:latin typeface="Calibri"/>
              <a:ea typeface="Calibri"/>
              <a:cs typeface="Calibri"/>
              <a:sym typeface="Calibri"/>
            </a:endParaRPr>
          </a:p>
        </p:txBody>
      </p:sp>
      <p:sp>
        <p:nvSpPr>
          <p:cNvPr id="1958" name="Google Shape;1958;p8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59" name="Google Shape;1959;p8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8"/>
        <p:cNvGrpSpPr/>
        <p:nvPr/>
      </p:nvGrpSpPr>
      <p:grpSpPr>
        <a:xfrm>
          <a:off x="0" y="0"/>
          <a:ext cx="0" cy="0"/>
          <a:chOff x="0" y="0"/>
          <a:chExt cx="0" cy="0"/>
        </a:xfrm>
      </p:grpSpPr>
      <p:sp>
        <p:nvSpPr>
          <p:cNvPr id="1979" name="Google Shape;1979;p8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82</a:t>
            </a:fld>
            <a:endParaRPr sz="1300">
              <a:solidFill>
                <a:srgbClr val="000000"/>
              </a:solidFill>
              <a:latin typeface="Calibri"/>
              <a:ea typeface="Calibri"/>
              <a:cs typeface="Calibri"/>
              <a:sym typeface="Calibri"/>
            </a:endParaRPr>
          </a:p>
        </p:txBody>
      </p:sp>
      <p:sp>
        <p:nvSpPr>
          <p:cNvPr id="1980" name="Google Shape;1980;p8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981" name="Google Shape;1981;p8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use an outer product to decompose the 2D filter into two 1D filters, where one is represented as a row column and the other a row vector.</a:t>
            </a:r>
            <a:endParaRPr/>
          </a:p>
          <a:p>
            <a:pPr marL="0" lvl="0" indent="0" algn="l" rtl="0">
              <a:spcBef>
                <a:spcPts val="0"/>
              </a:spcBef>
              <a:spcAft>
                <a:spcPts val="0"/>
              </a:spcAft>
              <a:buNone/>
            </a:pPr>
            <a:r>
              <a:rPr lang="en-US"/>
              <a:t>Convolution vs filtering doesn’t matter here because the filter is symmetric</a:t>
            </a:r>
            <a:endParaRPr/>
          </a:p>
          <a:p>
            <a:pPr marL="0" lvl="0" indent="0" algn="l" rtl="0">
              <a:spcBef>
                <a:spcPts val="0"/>
              </a:spcBef>
              <a:spcAft>
                <a:spcPts val="0"/>
              </a:spcAft>
              <a:buNone/>
            </a:pPr>
            <a:endParaRPr/>
          </a:p>
          <a:p>
            <a:pPr marL="0" lvl="0" indent="0" algn="l" rtl="0">
              <a:spcBef>
                <a:spcPts val="0"/>
              </a:spcBef>
              <a:spcAft>
                <a:spcPts val="0"/>
              </a:spcAft>
              <a:buNone/>
            </a:pPr>
            <a:r>
              <a:rPr lang="en-US"/>
              <a:t>9 multiply-add operations at the top for 2D convolution</a:t>
            </a:r>
            <a:endParaRPr/>
          </a:p>
          <a:p>
            <a:pPr marL="0" lvl="0" indent="0" algn="l" rtl="0">
              <a:spcBef>
                <a:spcPts val="0"/>
              </a:spcBef>
              <a:spcAft>
                <a:spcPts val="0"/>
              </a:spcAft>
              <a:buNone/>
            </a:pPr>
            <a:r>
              <a:rPr lang="en-US"/>
              <a:t>~11 multiply-add operations at the bottom for the separable 2D convolution</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9"/>
        <p:cNvGrpSpPr/>
        <p:nvPr/>
      </p:nvGrpSpPr>
      <p:grpSpPr>
        <a:xfrm>
          <a:off x="0" y="0"/>
          <a:ext cx="0" cy="0"/>
          <a:chOff x="0" y="0"/>
          <a:chExt cx="0" cy="0"/>
        </a:xfrm>
      </p:grpSpPr>
      <p:sp>
        <p:nvSpPr>
          <p:cNvPr id="2000" name="Google Shape;2000;p8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83</a:t>
            </a:fld>
            <a:endParaRPr sz="1300">
              <a:solidFill>
                <a:srgbClr val="000000"/>
              </a:solidFill>
              <a:latin typeface="Calibri"/>
              <a:ea typeface="Calibri"/>
              <a:cs typeface="Calibri"/>
              <a:sym typeface="Calibri"/>
            </a:endParaRPr>
          </a:p>
        </p:txBody>
      </p:sp>
      <p:sp>
        <p:nvSpPr>
          <p:cNvPr id="2001" name="Google Shape;2001;p8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02" name="Google Shape;2002;p8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https://blogs.mathworks.com/steve/2006/10/04/separable-convolution/</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7"/>
        <p:cNvGrpSpPr/>
        <p:nvPr/>
      </p:nvGrpSpPr>
      <p:grpSpPr>
        <a:xfrm>
          <a:off x="0" y="0"/>
          <a:ext cx="0" cy="0"/>
          <a:chOff x="0" y="0"/>
          <a:chExt cx="0" cy="0"/>
        </a:xfrm>
      </p:grpSpPr>
      <p:sp>
        <p:nvSpPr>
          <p:cNvPr id="2008" name="Google Shape;2008;p9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84</a:t>
            </a:fld>
            <a:endParaRPr sz="1300">
              <a:solidFill>
                <a:srgbClr val="000000"/>
              </a:solidFill>
              <a:latin typeface="Calibri"/>
              <a:ea typeface="Calibri"/>
              <a:cs typeface="Calibri"/>
              <a:sym typeface="Calibri"/>
            </a:endParaRPr>
          </a:p>
        </p:txBody>
      </p:sp>
      <p:sp>
        <p:nvSpPr>
          <p:cNvPr id="2009" name="Google Shape;2009;p9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10" name="Google Shape;2010;p9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https://blogs.mathworks.com/steve/2006/10/04/separable-convolution/</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5"/>
        <p:cNvGrpSpPr/>
        <p:nvPr/>
      </p:nvGrpSpPr>
      <p:grpSpPr>
        <a:xfrm>
          <a:off x="0" y="0"/>
          <a:ext cx="0" cy="0"/>
          <a:chOff x="0" y="0"/>
          <a:chExt cx="0" cy="0"/>
        </a:xfrm>
      </p:grpSpPr>
      <p:sp>
        <p:nvSpPr>
          <p:cNvPr id="2016" name="Google Shape;2016;p9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17" name="Google Shape;2017;p9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e^0 = 1, e^-1 = .37, e^-2 = .14, etc.</a:t>
            </a:r>
            <a:endParaRPr/>
          </a:p>
          <a:p>
            <a:pPr marL="0" lvl="0" indent="0" algn="l" rtl="0">
              <a:spcBef>
                <a:spcPts val="0"/>
              </a:spcBef>
              <a:spcAft>
                <a:spcPts val="0"/>
              </a:spcAft>
              <a:buNone/>
            </a:pPr>
            <a:endParaRPr/>
          </a:p>
          <a:p>
            <a:pPr marL="0" lvl="0" indent="0" algn="l" rtl="0">
              <a:spcBef>
                <a:spcPts val="0"/>
              </a:spcBef>
              <a:spcAft>
                <a:spcPts val="0"/>
              </a:spcAft>
              <a:buNone/>
            </a:pPr>
            <a:r>
              <a:rPr lang="en-US"/>
              <a:t>Point out that x and y span from -2,-1, 0, 1, 2</a:t>
            </a:r>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a:t>Gaussian pdfs have infinite extent. Gaussian filters are discrete finite samplings of the Gaussian pdf. What that means is that the filter can be arbitrarily large, and it will never be zero (to numerical precision).</a:t>
            </a:r>
            <a:endParaRPr/>
          </a:p>
        </p:txBody>
      </p:sp>
      <p:sp>
        <p:nvSpPr>
          <p:cNvPr id="2018" name="Google Shape;2018;p9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85</a:t>
            </a:fld>
            <a:endParaRPr sz="1300">
              <a:solidFill>
                <a:srgbClr val="000000"/>
              </a:solidFill>
              <a:latin typeface="Calibri"/>
              <a:ea typeface="Calibri"/>
              <a:cs typeface="Calibri"/>
              <a:sym typeface="Calibri"/>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5"/>
        <p:cNvGrpSpPr/>
        <p:nvPr/>
      </p:nvGrpSpPr>
      <p:grpSpPr>
        <a:xfrm>
          <a:off x="0" y="0"/>
          <a:ext cx="0" cy="0"/>
          <a:chOff x="0" y="0"/>
          <a:chExt cx="0" cy="0"/>
        </a:xfrm>
      </p:grpSpPr>
      <p:sp>
        <p:nvSpPr>
          <p:cNvPr id="2036" name="Google Shape;2036;p9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86</a:t>
            </a:fld>
            <a:endParaRPr sz="1300">
              <a:solidFill>
                <a:srgbClr val="000000"/>
              </a:solidFill>
              <a:latin typeface="Calibri"/>
              <a:ea typeface="Calibri"/>
              <a:cs typeface="Calibri"/>
              <a:sym typeface="Calibri"/>
            </a:endParaRPr>
          </a:p>
        </p:txBody>
      </p:sp>
      <p:sp>
        <p:nvSpPr>
          <p:cNvPr id="2037" name="Google Shape;2037;p9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38" name="Google Shape;2038;p9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Clr>
                <a:schemeClr val="dk1"/>
              </a:buClr>
              <a:buSzPts val="1600"/>
              <a:buFont typeface="Gill Sans"/>
              <a:buNone/>
            </a:pPr>
            <a:r>
              <a:rPr lang="en-US"/>
              <a:t>Kernel is another name for a filter.</a:t>
            </a:r>
            <a:endParaRPr/>
          </a:p>
          <a:p>
            <a:pPr marL="0" lvl="0" indent="0" algn="l" rtl="0">
              <a:spcBef>
                <a:spcPts val="0"/>
              </a:spcBef>
              <a:spcAft>
                <a:spcPts val="0"/>
              </a:spcAft>
              <a:buClr>
                <a:schemeClr val="dk1"/>
              </a:buClr>
              <a:buSzPts val="1600"/>
              <a:buFont typeface="Gill Sans"/>
              <a:buNone/>
            </a:pPr>
            <a:r>
              <a:rPr lang="en-US"/>
              <a:t>Gaussians remove “high-frequency” components from the image (low-pass filter)</a:t>
            </a:r>
            <a:endParaRPr/>
          </a:p>
          <a:p>
            <a:pPr marL="0" lvl="0" indent="0" algn="l" rtl="0">
              <a:spcBef>
                <a:spcPts val="0"/>
              </a:spcBef>
              <a:spcAft>
                <a:spcPts val="0"/>
              </a:spcAft>
              <a:buNone/>
            </a:pPr>
            <a:r>
              <a:rPr lang="en-US"/>
              <a:t>But we need to talk about image frequency first…</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3"/>
        <p:cNvGrpSpPr/>
        <p:nvPr/>
      </p:nvGrpSpPr>
      <p:grpSpPr>
        <a:xfrm>
          <a:off x="0" y="0"/>
          <a:ext cx="0" cy="0"/>
          <a:chOff x="0" y="0"/>
          <a:chExt cx="0" cy="0"/>
        </a:xfrm>
      </p:grpSpPr>
      <p:sp>
        <p:nvSpPr>
          <p:cNvPr id="2044" name="Google Shape;2044;p9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300">
                <a:solidFill>
                  <a:srgbClr val="000000"/>
                </a:solidFill>
                <a:latin typeface="Calibri"/>
                <a:ea typeface="Calibri"/>
                <a:cs typeface="Calibri"/>
                <a:sym typeface="Calibri"/>
              </a:rPr>
              <a:t>87</a:t>
            </a:fld>
            <a:endParaRPr sz="1300">
              <a:solidFill>
                <a:srgbClr val="000000"/>
              </a:solidFill>
              <a:latin typeface="Calibri"/>
              <a:ea typeface="Calibri"/>
              <a:cs typeface="Calibri"/>
              <a:sym typeface="Calibri"/>
            </a:endParaRPr>
          </a:p>
        </p:txBody>
      </p:sp>
      <p:sp>
        <p:nvSpPr>
          <p:cNvPr id="2045" name="Google Shape;2045;p9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46" name="Google Shape;2046;p9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1"/>
        <p:cNvGrpSpPr/>
        <p:nvPr/>
      </p:nvGrpSpPr>
      <p:grpSpPr>
        <a:xfrm>
          <a:off x="0" y="0"/>
          <a:ext cx="0" cy="0"/>
          <a:chOff x="0" y="0"/>
          <a:chExt cx="0" cy="0"/>
        </a:xfrm>
      </p:grpSpPr>
      <p:sp>
        <p:nvSpPr>
          <p:cNvPr id="2052" name="Google Shape;2052;p9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88</a:t>
            </a:fld>
            <a:endParaRPr sz="1200" b="0" i="0" u="none" strike="noStrike" cap="none">
              <a:solidFill>
                <a:srgbClr val="000000"/>
              </a:solidFill>
              <a:latin typeface="Calibri"/>
              <a:ea typeface="Calibri"/>
              <a:cs typeface="Calibri"/>
              <a:sym typeface="Calibri"/>
            </a:endParaRPr>
          </a:p>
        </p:txBody>
      </p:sp>
      <p:sp>
        <p:nvSpPr>
          <p:cNvPr id="2053" name="Google Shape;2053;p94: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054" name="Google Shape;2054;p9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0"/>
        <p:cNvGrpSpPr/>
        <p:nvPr/>
      </p:nvGrpSpPr>
      <p:grpSpPr>
        <a:xfrm>
          <a:off x="0" y="0"/>
          <a:ext cx="0" cy="0"/>
          <a:chOff x="0" y="0"/>
          <a:chExt cx="0" cy="0"/>
        </a:xfrm>
      </p:grpSpPr>
      <p:sp>
        <p:nvSpPr>
          <p:cNvPr id="2061" name="Google Shape;2061;p95: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062" name="Google Shape;2062;p95: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4"/>
        <p:cNvGrpSpPr/>
        <p:nvPr/>
      </p:nvGrpSpPr>
      <p:grpSpPr>
        <a:xfrm>
          <a:off x="0" y="0"/>
          <a:ext cx="0" cy="0"/>
          <a:chOff x="0" y="0"/>
          <a:chExt cx="0" cy="0"/>
        </a:xfrm>
      </p:grpSpPr>
      <p:sp>
        <p:nvSpPr>
          <p:cNvPr id="2065" name="Google Shape;2065;p9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066" name="Google Shape;2066;p9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1"/>
        <p:cNvGrpSpPr/>
        <p:nvPr/>
      </p:nvGrpSpPr>
      <p:grpSpPr>
        <a:xfrm>
          <a:off x="0" y="0"/>
          <a:ext cx="0" cy="0"/>
          <a:chOff x="0" y="0"/>
          <a:chExt cx="0" cy="0"/>
        </a:xfrm>
      </p:grpSpPr>
      <p:sp>
        <p:nvSpPr>
          <p:cNvPr id="2072" name="Google Shape;2072;p97: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3" name="Google Shape;2073;p9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http://</a:t>
            </a:r>
            <a:r>
              <a:rPr lang="en-US" dirty="0" err="1"/>
              <a:t>benthomas.net.au</a:t>
            </a:r>
            <a:r>
              <a:rPr lang="en-US" dirty="0"/>
              <a:t>/</a:t>
            </a:r>
            <a:r>
              <a:rPr lang="en-US" dirty="0" err="1"/>
              <a:t>cityshrinker</a:t>
            </a:r>
            <a:r>
              <a:rPr lang="en-US" dirty="0"/>
              <a:t>/eilz24txaul9s1hx5prqr0ta5y8nvl</a:t>
            </a:r>
            <a:endParaRPr dirty="0"/>
          </a:p>
        </p:txBody>
      </p:sp>
      <p:sp>
        <p:nvSpPr>
          <p:cNvPr id="2074" name="Google Shape;2074;p9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8"/>
        <p:cNvGrpSpPr/>
        <p:nvPr/>
      </p:nvGrpSpPr>
      <p:grpSpPr>
        <a:xfrm>
          <a:off x="0" y="0"/>
          <a:ext cx="0" cy="0"/>
          <a:chOff x="0" y="0"/>
          <a:chExt cx="0" cy="0"/>
        </a:xfrm>
      </p:grpSpPr>
      <p:sp>
        <p:nvSpPr>
          <p:cNvPr id="2079" name="Google Shape;2079;p98: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80" name="Google Shape;2080;p9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dirty="0"/>
              <a:t>http://</a:t>
            </a:r>
            <a:r>
              <a:rPr lang="en-US" dirty="0" err="1"/>
              <a:t>twistedsifter.com</a:t>
            </a:r>
            <a:r>
              <a:rPr lang="en-US" dirty="0"/>
              <a:t>/2009/11/what-is-tilt-shift-photography/</a:t>
            </a:r>
            <a:endParaRPr dirty="0"/>
          </a:p>
          <a:p>
            <a:pPr marL="0" lvl="0" indent="0" algn="l" rtl="0">
              <a:spcBef>
                <a:spcPts val="0"/>
              </a:spcBef>
              <a:spcAft>
                <a:spcPts val="0"/>
              </a:spcAft>
              <a:buNone/>
            </a:pPr>
            <a:r>
              <a:rPr lang="en-US" dirty="0"/>
              <a:t>https://</a:t>
            </a:r>
            <a:r>
              <a:rPr lang="en-US" dirty="0" err="1"/>
              <a:t>www.google.com</a:t>
            </a:r>
            <a:r>
              <a:rPr lang="en-US" dirty="0"/>
              <a:t>/</a:t>
            </a:r>
            <a:r>
              <a:rPr lang="en-US" dirty="0" err="1"/>
              <a:t>url?sa</a:t>
            </a:r>
            <a:r>
              <a:rPr lang="en-US" dirty="0"/>
              <a:t>=</a:t>
            </a:r>
            <a:r>
              <a:rPr lang="en-US" dirty="0" err="1"/>
              <a:t>i&amp;rct</a:t>
            </a:r>
            <a:r>
              <a:rPr lang="en-US" dirty="0"/>
              <a:t>=</a:t>
            </a:r>
            <a:r>
              <a:rPr lang="en-US" dirty="0" err="1"/>
              <a:t>j&amp;q</a:t>
            </a:r>
            <a:r>
              <a:rPr lang="en-US" dirty="0"/>
              <a:t>=&amp;</a:t>
            </a:r>
            <a:r>
              <a:rPr lang="en-US" dirty="0" err="1"/>
              <a:t>esrc</a:t>
            </a:r>
            <a:r>
              <a:rPr lang="en-US" dirty="0"/>
              <a:t>=</a:t>
            </a:r>
            <a:r>
              <a:rPr lang="en-US" dirty="0" err="1"/>
              <a:t>s&amp;source</a:t>
            </a:r>
            <a:r>
              <a:rPr lang="en-US" dirty="0"/>
              <a:t>=</a:t>
            </a:r>
            <a:r>
              <a:rPr lang="en-US" dirty="0" err="1"/>
              <a:t>images&amp;cd</a:t>
            </a:r>
            <a:r>
              <a:rPr lang="en-US" dirty="0"/>
              <a:t>=&amp;cad=</a:t>
            </a:r>
            <a:r>
              <a:rPr lang="en-US" dirty="0" err="1"/>
              <a:t>rja&amp;uact</a:t>
            </a:r>
            <a:r>
              <a:rPr lang="en-US" dirty="0"/>
              <a:t>=8&amp;ved=0ahUKEwjh0vHWnOrRAhXHNiYKHU9_C8MQjB0IBg&amp;url=http%3A%2F%2Fwww.tiltshiftphotography.net%2Ftilt-shift-photography-examples%2F&amp;bvm=bv.145822982,d.amc&amp;psig=AFQjCNHwu3AEwcnsTWQDqGS8vA2-H9QSEw&amp;ust=1485877855629030</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“All of these are real scenes shot in a ‘tilt-shift style’”</a:t>
            </a:r>
            <a:endParaRPr dirty="0"/>
          </a:p>
          <a:p>
            <a:pPr marL="0" lvl="0" indent="0" algn="l" rtl="0">
              <a:spcBef>
                <a:spcPts val="0"/>
              </a:spcBef>
              <a:spcAft>
                <a:spcPts val="0"/>
              </a:spcAft>
              <a:buNone/>
            </a:pPr>
            <a:r>
              <a:rPr lang="en-US" dirty="0"/>
              <a:t>Fourth one is actually a toy</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Point out the fact that there is a very thin region of the world that is in focus, that the top and bottom are blurred.</a:t>
            </a:r>
            <a:endParaRPr dirty="0"/>
          </a:p>
        </p:txBody>
      </p:sp>
      <p:sp>
        <p:nvSpPr>
          <p:cNvPr id="2081" name="Google Shape;2081;p9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8"/>
        <p:cNvGrpSpPr/>
        <p:nvPr/>
      </p:nvGrpSpPr>
      <p:grpSpPr>
        <a:xfrm>
          <a:off x="0" y="0"/>
          <a:ext cx="0" cy="0"/>
          <a:chOff x="0" y="0"/>
          <a:chExt cx="0" cy="0"/>
        </a:xfrm>
      </p:grpSpPr>
      <p:sp>
        <p:nvSpPr>
          <p:cNvPr id="2089" name="Google Shape;2089;p99: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0" name="Google Shape;2090;p9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http://www.bobatkins.com/photography/reviews/macro_tilt_adapter/tilt.jpg</a:t>
            </a:r>
            <a:endParaRPr/>
          </a:p>
        </p:txBody>
      </p:sp>
      <p:sp>
        <p:nvSpPr>
          <p:cNvPr id="2091" name="Google Shape;2091;p9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4"/>
        <p:cNvGrpSpPr/>
        <p:nvPr/>
      </p:nvGrpSpPr>
      <p:grpSpPr>
        <a:xfrm>
          <a:off x="0" y="0"/>
          <a:ext cx="0" cy="0"/>
          <a:chOff x="0" y="0"/>
          <a:chExt cx="0" cy="0"/>
        </a:xfrm>
      </p:grpSpPr>
      <p:sp>
        <p:nvSpPr>
          <p:cNvPr id="2105" name="Google Shape;2105;p100: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06" name="Google Shape;2106;p10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http://cow.mooh.org/projects/tiltshift/howdoesitwork.html#miniaturisationeffectfig</a:t>
            </a:r>
            <a:endParaRPr/>
          </a:p>
        </p:txBody>
      </p:sp>
      <p:sp>
        <p:nvSpPr>
          <p:cNvPr id="2107" name="Google Shape;2107;p10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3"/>
        <p:cNvGrpSpPr/>
        <p:nvPr/>
      </p:nvGrpSpPr>
      <p:grpSpPr>
        <a:xfrm>
          <a:off x="0" y="0"/>
          <a:ext cx="0" cy="0"/>
          <a:chOff x="0" y="0"/>
          <a:chExt cx="0" cy="0"/>
        </a:xfrm>
      </p:grpSpPr>
      <p:sp>
        <p:nvSpPr>
          <p:cNvPr id="2114" name="Google Shape;2114;p101: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115" name="Google Shape;2115;p101: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9"/>
        <p:cNvGrpSpPr/>
        <p:nvPr/>
      </p:nvGrpSpPr>
      <p:grpSpPr>
        <a:xfrm>
          <a:off x="0" y="0"/>
          <a:ext cx="0" cy="0"/>
          <a:chOff x="0" y="0"/>
          <a:chExt cx="0" cy="0"/>
        </a:xfrm>
      </p:grpSpPr>
      <p:sp>
        <p:nvSpPr>
          <p:cNvPr id="2120" name="Google Shape;2120;p102: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121" name="Google Shape;2121;p102:notes"/>
          <p:cNvSpPr>
            <a:spLocks noGrp="1" noRot="1" noChangeAspect="1"/>
          </p:cNvSpPr>
          <p:nvPr>
            <p:ph type="sldImg" idx="2"/>
          </p:nvPr>
        </p:nvSpPr>
        <p:spPr>
          <a:xfrm>
            <a:off x="112358" y="895745"/>
            <a:ext cx="7090482" cy="3988543"/>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8"/>
        <p:cNvGrpSpPr/>
        <p:nvPr/>
      </p:nvGrpSpPr>
      <p:grpSpPr>
        <a:xfrm>
          <a:off x="0" y="0"/>
          <a:ext cx="0" cy="0"/>
          <a:chOff x="0" y="0"/>
          <a:chExt cx="0" cy="0"/>
        </a:xfrm>
      </p:grpSpPr>
      <p:sp>
        <p:nvSpPr>
          <p:cNvPr id="2129" name="Google Shape;2129;p10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0" name="Google Shape;2130;p10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marR="0" lvl="0" indent="0" algn="l" rtl="0">
              <a:lnSpc>
                <a:spcPct val="100000"/>
              </a:lnSpc>
              <a:spcBef>
                <a:spcPts val="0"/>
              </a:spcBef>
              <a:spcAft>
                <a:spcPts val="0"/>
              </a:spcAft>
              <a:buClr>
                <a:schemeClr val="dk1"/>
              </a:buClr>
              <a:buSzPts val="1600"/>
              <a:buFont typeface="Gill Sans"/>
              <a:buNone/>
            </a:pPr>
            <a:r>
              <a:rPr lang="en-US" dirty="0"/>
              <a:t>For now: transform to Hue, Saturation, Value instead of RGB</a:t>
            </a:r>
          </a:p>
          <a:p>
            <a:pPr marL="0" marR="0" lvl="0" indent="0" algn="l" rtl="0">
              <a:lnSpc>
                <a:spcPct val="100000"/>
              </a:lnSpc>
              <a:spcBef>
                <a:spcPts val="0"/>
              </a:spcBef>
              <a:spcAft>
                <a:spcPts val="0"/>
              </a:spcAft>
              <a:buClr>
                <a:schemeClr val="dk1"/>
              </a:buClr>
              <a:buSzPts val="1600"/>
              <a:buFont typeface="Gill Sans"/>
              <a:buNone/>
            </a:pPr>
            <a:endParaRPr lang="en-US" dirty="0"/>
          </a:p>
          <a:p>
            <a:pPr marL="0" marR="0" lvl="0" indent="0" algn="l" rtl="0">
              <a:lnSpc>
                <a:spcPct val="100000"/>
              </a:lnSpc>
              <a:spcBef>
                <a:spcPts val="0"/>
              </a:spcBef>
              <a:spcAft>
                <a:spcPts val="0"/>
              </a:spcAft>
              <a:buClr>
                <a:schemeClr val="dk1"/>
              </a:buClr>
              <a:buSzPts val="1600"/>
              <a:buFont typeface="Gill Sans"/>
              <a:buNone/>
            </a:pPr>
            <a:r>
              <a:rPr lang="en-US" dirty="0"/>
              <a:t>Ray optics: https://</a:t>
            </a:r>
            <a:r>
              <a:rPr lang="en-US" dirty="0" err="1"/>
              <a:t>www.youtube.com</a:t>
            </a:r>
            <a:r>
              <a:rPr lang="en-US" dirty="0"/>
              <a:t>/</a:t>
            </a:r>
            <a:r>
              <a:rPr lang="en-US" dirty="0" err="1"/>
              <a:t>watch?v</a:t>
            </a:r>
            <a:r>
              <a:rPr lang="en-US" dirty="0"/>
              <a:t>=Ex2rd6IBy7k&amp;list=PLMXAf0aPgIuVcelVL2B-u1yjU4cS643ak&amp;pp=0gcJCf4COCosWNin</a:t>
            </a:r>
          </a:p>
          <a:p>
            <a:pPr marL="0" marR="0" lvl="0" indent="0" algn="l" rtl="0">
              <a:lnSpc>
                <a:spcPct val="100000"/>
              </a:lnSpc>
              <a:spcBef>
                <a:spcPts val="0"/>
              </a:spcBef>
              <a:spcAft>
                <a:spcPts val="0"/>
              </a:spcAft>
              <a:buClr>
                <a:schemeClr val="dk1"/>
              </a:buClr>
              <a:buSzPts val="1600"/>
              <a:buFont typeface="Gill Sans"/>
              <a:buNone/>
            </a:pPr>
            <a:r>
              <a:rPr lang="en-US" dirty="0"/>
              <a:t>Optical Instruments: https://</a:t>
            </a:r>
            <a:r>
              <a:rPr lang="en-US" dirty="0" err="1"/>
              <a:t>www.youtube.com</a:t>
            </a:r>
            <a:r>
              <a:rPr lang="en-US" dirty="0"/>
              <a:t>/</a:t>
            </a:r>
            <a:r>
              <a:rPr lang="en-US" dirty="0" err="1"/>
              <a:t>watch?v</a:t>
            </a:r>
            <a:r>
              <a:rPr lang="en-US" dirty="0"/>
              <a:t>=fMza3UdGfEk&amp;list=PLMXAf0aPgIuWB9FSyXmZ5SqPruhwIoqX2</a:t>
            </a:r>
            <a:endParaRPr dirty="0"/>
          </a:p>
          <a:p>
            <a:pPr marL="0" lvl="0" indent="0" algn="l" rtl="0">
              <a:spcBef>
                <a:spcPts val="0"/>
              </a:spcBef>
              <a:spcAft>
                <a:spcPts val="0"/>
              </a:spcAft>
              <a:buNone/>
            </a:pPr>
            <a:endParaRPr dirty="0"/>
          </a:p>
        </p:txBody>
      </p:sp>
      <p:sp>
        <p:nvSpPr>
          <p:cNvPr id="2131" name="Google Shape;2131;p10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7"/>
        <p:cNvGrpSpPr/>
        <p:nvPr/>
      </p:nvGrpSpPr>
      <p:grpSpPr>
        <a:xfrm>
          <a:off x="0" y="0"/>
          <a:ext cx="0" cy="0"/>
          <a:chOff x="0" y="0"/>
          <a:chExt cx="0" cy="0"/>
        </a:xfrm>
      </p:grpSpPr>
      <p:sp>
        <p:nvSpPr>
          <p:cNvPr id="2138" name="Google Shape;2138;p1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9" name="Google Shape;2139;p10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2100" algn="l" rtl="0">
              <a:lnSpc>
                <a:spcPct val="115000"/>
              </a:lnSpc>
              <a:spcBef>
                <a:spcPts val="0"/>
              </a:spcBef>
              <a:spcAft>
                <a:spcPts val="0"/>
              </a:spcAft>
              <a:buClr>
                <a:srgbClr val="595959"/>
              </a:buClr>
              <a:buSzPts val="1000"/>
              <a:buFont typeface="Gill Sans"/>
              <a:buChar char="-"/>
            </a:pPr>
            <a:r>
              <a:rPr lang="en-US" sz="1000">
                <a:solidFill>
                  <a:srgbClr val="595959"/>
                </a:solidFill>
              </a:rPr>
              <a:t>Images have been historically manipulated for different purposes.</a:t>
            </a:r>
            <a:endParaRPr sz="1000">
              <a:solidFill>
                <a:srgbClr val="595959"/>
              </a:solidFill>
            </a:endParaRPr>
          </a:p>
          <a:p>
            <a:pPr marL="914400" lvl="1" indent="-266700" algn="l" rtl="0">
              <a:lnSpc>
                <a:spcPct val="115000"/>
              </a:lnSpc>
              <a:spcBef>
                <a:spcPts val="0"/>
              </a:spcBef>
              <a:spcAft>
                <a:spcPts val="0"/>
              </a:spcAft>
              <a:buClr>
                <a:srgbClr val="595959"/>
              </a:buClr>
              <a:buSzPts val="600"/>
              <a:buFont typeface="Gill Sans"/>
              <a:buChar char="-"/>
            </a:pPr>
            <a:r>
              <a:rPr lang="en-US" sz="600">
                <a:solidFill>
                  <a:srgbClr val="595959"/>
                </a:solidFill>
              </a:rPr>
              <a:t>We can hide or implant information by editing an image</a:t>
            </a:r>
            <a:endParaRPr sz="600">
              <a:solidFill>
                <a:srgbClr val="595959"/>
              </a:solidFill>
            </a:endParaRPr>
          </a:p>
          <a:p>
            <a:pPr marL="914400" lvl="1" indent="-266700" algn="l" rtl="0">
              <a:lnSpc>
                <a:spcPct val="115000"/>
              </a:lnSpc>
              <a:spcBef>
                <a:spcPts val="0"/>
              </a:spcBef>
              <a:spcAft>
                <a:spcPts val="0"/>
              </a:spcAft>
              <a:buClr>
                <a:srgbClr val="595959"/>
              </a:buClr>
              <a:buSzPts val="600"/>
              <a:buFont typeface="Gill Sans"/>
              <a:buChar char="-"/>
            </a:pPr>
            <a:r>
              <a:rPr lang="en-US" sz="600">
                <a:solidFill>
                  <a:srgbClr val="595959"/>
                </a:solidFill>
              </a:rPr>
              <a:t>We can edit images based on our aesthetic judgement </a:t>
            </a:r>
            <a:endParaRPr sz="600">
              <a:solidFill>
                <a:srgbClr val="595959"/>
              </a:solidFill>
            </a:endParaRPr>
          </a:p>
          <a:p>
            <a:pPr marL="457200" lvl="0" indent="-266700" algn="l" rtl="0">
              <a:lnSpc>
                <a:spcPct val="115000"/>
              </a:lnSpc>
              <a:spcBef>
                <a:spcPts val="0"/>
              </a:spcBef>
              <a:spcAft>
                <a:spcPts val="0"/>
              </a:spcAft>
              <a:buClr>
                <a:srgbClr val="595959"/>
              </a:buClr>
              <a:buSzPts val="600"/>
              <a:buFont typeface="Gill Sans"/>
              <a:buChar char="-"/>
            </a:pPr>
            <a:r>
              <a:rPr lang="en-US" sz="600">
                <a:solidFill>
                  <a:srgbClr val="595959"/>
                </a:solidFill>
              </a:rPr>
              <a:t>Alexander Malchenko is seen removed from an official picture after being condemned as an anti-revolutionary and executed.</a:t>
            </a:r>
            <a:endParaRPr sz="600">
              <a:solidFill>
                <a:srgbClr val="595959"/>
              </a:solidFill>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4"/>
        <p:cNvGrpSpPr/>
        <p:nvPr/>
      </p:nvGrpSpPr>
      <p:grpSpPr>
        <a:xfrm>
          <a:off x="0" y="0"/>
          <a:ext cx="0" cy="0"/>
          <a:chOff x="0" y="0"/>
          <a:chExt cx="0" cy="0"/>
        </a:xfrm>
      </p:grpSpPr>
      <p:sp>
        <p:nvSpPr>
          <p:cNvPr id="2145" name="Google Shape;2145;p1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46" name="Google Shape;2146;p10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28600" algn="l" rtl="0">
              <a:lnSpc>
                <a:spcPct val="115000"/>
              </a:lnSpc>
              <a:spcBef>
                <a:spcPts val="0"/>
              </a:spcBef>
              <a:spcAft>
                <a:spcPts val="0"/>
              </a:spcAft>
              <a:buClr>
                <a:srgbClr val="595959"/>
              </a:buClr>
              <a:buSzPts val="1300"/>
              <a:buFont typeface="Gill Sans"/>
              <a:buNone/>
            </a:pPr>
            <a:endParaRPr sz="1300">
              <a:solidFill>
                <a:srgbClr val="595959"/>
              </a:solidFill>
            </a:endParaRPr>
          </a:p>
          <a:p>
            <a:pPr marL="457200" lvl="0" indent="-311150" algn="l" rtl="0">
              <a:lnSpc>
                <a:spcPct val="115000"/>
              </a:lnSpc>
              <a:spcBef>
                <a:spcPts val="0"/>
              </a:spcBef>
              <a:spcAft>
                <a:spcPts val="0"/>
              </a:spcAft>
              <a:buClr>
                <a:srgbClr val="595959"/>
              </a:buClr>
              <a:buSzPts val="1300"/>
              <a:buFont typeface="Gill Sans"/>
              <a:buChar char="-"/>
            </a:pPr>
            <a:r>
              <a:rPr lang="en-US" sz="1300">
                <a:solidFill>
                  <a:srgbClr val="595959"/>
                </a:solidFill>
              </a:rPr>
              <a:t>Citizens of modern western states heavily rely on visual media to navigate society. </a:t>
            </a:r>
            <a:endParaRPr sz="1300">
              <a:solidFill>
                <a:srgbClr val="595959"/>
              </a:solidFill>
            </a:endParaRPr>
          </a:p>
          <a:p>
            <a:pPr marL="914400" lvl="1" indent="-285750" algn="l" rtl="0">
              <a:lnSpc>
                <a:spcPct val="115000"/>
              </a:lnSpc>
              <a:spcBef>
                <a:spcPts val="0"/>
              </a:spcBef>
              <a:spcAft>
                <a:spcPts val="0"/>
              </a:spcAft>
              <a:buClr>
                <a:srgbClr val="595959"/>
              </a:buClr>
              <a:buSzPts val="900"/>
              <a:buFont typeface="Gill Sans"/>
              <a:buChar char="-"/>
            </a:pPr>
            <a:r>
              <a:rPr lang="en-US" sz="900">
                <a:solidFill>
                  <a:srgbClr val="595959"/>
                </a:solidFill>
              </a:rPr>
              <a:t>The selection of what visual media is made publicly accessible has ethical and political implications. </a:t>
            </a:r>
            <a:endParaRPr sz="900">
              <a:solidFill>
                <a:srgbClr val="595959"/>
              </a:solidFill>
            </a:endParaRPr>
          </a:p>
          <a:p>
            <a:pPr marL="914400" lvl="1" indent="-285750" algn="l" rtl="0">
              <a:lnSpc>
                <a:spcPct val="115000"/>
              </a:lnSpc>
              <a:spcBef>
                <a:spcPts val="0"/>
              </a:spcBef>
              <a:spcAft>
                <a:spcPts val="0"/>
              </a:spcAft>
              <a:buClr>
                <a:srgbClr val="595959"/>
              </a:buClr>
              <a:buSzPts val="900"/>
              <a:buFont typeface="Gill Sans"/>
              <a:buChar char="-"/>
            </a:pPr>
            <a:r>
              <a:rPr lang="en-US" sz="900">
                <a:solidFill>
                  <a:srgbClr val="595959"/>
                </a:solidFill>
              </a:rPr>
              <a:t> The ability to “perfectly” manipulate images can reshape relations between citizens and non-citizens established by the distribution of images by the state or large media monopolies. Novel technologies make this easier. </a:t>
            </a:r>
            <a:endParaRPr sz="900">
              <a:solidFill>
                <a:srgbClr val="595959"/>
              </a:solidFill>
            </a:endParaRPr>
          </a:p>
          <a:p>
            <a:pPr marL="914400" lvl="1" indent="-285750" algn="l" rtl="0">
              <a:lnSpc>
                <a:spcPct val="115000"/>
              </a:lnSpc>
              <a:spcBef>
                <a:spcPts val="0"/>
              </a:spcBef>
              <a:spcAft>
                <a:spcPts val="0"/>
              </a:spcAft>
              <a:buClr>
                <a:srgbClr val="595959"/>
              </a:buClr>
              <a:buSzPts val="900"/>
              <a:buFont typeface="Gill Sans"/>
              <a:buChar char="-"/>
            </a:pPr>
            <a:r>
              <a:rPr lang="en-US" sz="900">
                <a:solidFill>
                  <a:srgbClr val="595959"/>
                </a:solidFill>
              </a:rPr>
              <a:t>What are technical and legal means we can develop and use to preserve civil trust on images that are publicly distributed. What has been proposed and what potential pitfalls might these “solutions” have?</a:t>
            </a:r>
            <a:endParaRPr sz="900">
              <a:solidFill>
                <a:srgbClr val="595959"/>
              </a:solidFill>
            </a:endParaRPr>
          </a:p>
          <a:p>
            <a:pPr marL="0" lvl="0" indent="0" algn="l" rtl="0">
              <a:spcBef>
                <a:spcPts val="1200"/>
              </a:spcBef>
              <a:spcAft>
                <a:spcPts val="0"/>
              </a:spcAft>
              <a:buClr>
                <a:schemeClr val="dk1"/>
              </a:buClr>
              <a:buSzPts val="600"/>
              <a:buFont typeface="Gill Sans"/>
              <a:buNone/>
            </a:pPr>
            <a:endParaRPr sz="600"/>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2"/>
        <p:cNvGrpSpPr/>
        <p:nvPr/>
      </p:nvGrpSpPr>
      <p:grpSpPr>
        <a:xfrm>
          <a:off x="0" y="0"/>
          <a:ext cx="0" cy="0"/>
          <a:chOff x="0" y="0"/>
          <a:chExt cx="0" cy="0"/>
        </a:xfrm>
      </p:grpSpPr>
      <p:sp>
        <p:nvSpPr>
          <p:cNvPr id="2153" name="Google Shape;2153;p10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4" name="Google Shape;2154;p10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595959"/>
              </a:buClr>
              <a:buSzPts val="1400"/>
              <a:buFont typeface="Gill Sans"/>
              <a:buChar char="-"/>
            </a:pPr>
            <a:r>
              <a:rPr lang="en-US" sz="1400">
                <a:solidFill>
                  <a:srgbClr val="595959"/>
                </a:solidFill>
              </a:rPr>
              <a:t>Coalition for Content Provenance and Authenticity (C2PA): Track changes done to an image by trusted software through encrypted metadata. </a:t>
            </a:r>
            <a:endParaRPr sz="1400">
              <a:solidFill>
                <a:srgbClr val="595959"/>
              </a:solidFill>
            </a:endParaRPr>
          </a:p>
          <a:p>
            <a:pPr marL="914400" lvl="1" indent="-292100" algn="l" rtl="0">
              <a:lnSpc>
                <a:spcPct val="115000"/>
              </a:lnSpc>
              <a:spcBef>
                <a:spcPts val="0"/>
              </a:spcBef>
              <a:spcAft>
                <a:spcPts val="0"/>
              </a:spcAft>
              <a:buClr>
                <a:srgbClr val="595959"/>
              </a:buClr>
              <a:buSzPts val="1000"/>
              <a:buFont typeface="Gill Sans"/>
              <a:buChar char="-"/>
            </a:pPr>
            <a:r>
              <a:rPr lang="en-US" sz="1000">
                <a:solidFill>
                  <a:srgbClr val="595959"/>
                </a:solidFill>
              </a:rPr>
              <a:t>Alliance between Adobe, arm, BBC, intel, Microsoft, Truepic and Twitter to “address the prevalence of misleading information online through the development of technical standards for certifying the source and history of media content.” (</a:t>
            </a:r>
            <a:r>
              <a:rPr lang="en-US" sz="1000" u="sng">
                <a:solidFill>
                  <a:srgbClr val="0097A7"/>
                </a:solidFill>
                <a:hlinkClick r:id="rId3">
                  <a:extLst>
                    <a:ext uri="{A12FA001-AC4F-418D-AE19-62706E023703}">
                      <ahyp:hlinkClr xmlns:ahyp="http://schemas.microsoft.com/office/drawing/2018/hyperlinkcolor" val="tx"/>
                    </a:ext>
                  </a:extLst>
                </a:hlinkClick>
              </a:rPr>
              <a:t>link</a:t>
            </a:r>
            <a:r>
              <a:rPr lang="en-US" sz="1000">
                <a:solidFill>
                  <a:srgbClr val="595959"/>
                </a:solidFill>
              </a:rPr>
              <a:t>)</a:t>
            </a:r>
            <a:endParaRPr sz="1000">
              <a:solidFill>
                <a:srgbClr val="595959"/>
              </a:solidFill>
            </a:endParaRPr>
          </a:p>
          <a:p>
            <a:pPr marL="914400" lvl="1" indent="-228600" algn="l" rtl="0">
              <a:lnSpc>
                <a:spcPct val="115000"/>
              </a:lnSpc>
              <a:spcBef>
                <a:spcPts val="0"/>
              </a:spcBef>
              <a:spcAft>
                <a:spcPts val="0"/>
              </a:spcAft>
              <a:buClr>
                <a:srgbClr val="595959"/>
              </a:buClr>
              <a:buSzPts val="1400"/>
              <a:buFont typeface="Gill Sans"/>
              <a:buNone/>
            </a:pPr>
            <a:endParaRPr sz="1400">
              <a:solidFill>
                <a:srgbClr val="595959"/>
              </a:solidFill>
            </a:endParaRPr>
          </a:p>
          <a:p>
            <a:pPr marL="914400" lvl="1" indent="-228600" algn="l" rtl="0">
              <a:lnSpc>
                <a:spcPct val="115000"/>
              </a:lnSpc>
              <a:spcBef>
                <a:spcPts val="0"/>
              </a:spcBef>
              <a:spcAft>
                <a:spcPts val="0"/>
              </a:spcAft>
              <a:buClr>
                <a:srgbClr val="595959"/>
              </a:buClr>
              <a:buSzPts val="1000"/>
              <a:buFont typeface="Gill Sans"/>
              <a:buNone/>
            </a:pPr>
            <a:endParaRPr sz="1000">
              <a:solidFill>
                <a:srgbClr val="595959"/>
              </a:solidFill>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3"/>
        <p:cNvGrpSpPr/>
        <p:nvPr/>
      </p:nvGrpSpPr>
      <p:grpSpPr>
        <a:xfrm>
          <a:off x="0" y="0"/>
          <a:ext cx="0" cy="0"/>
          <a:chOff x="0" y="0"/>
          <a:chExt cx="0" cy="0"/>
        </a:xfrm>
      </p:grpSpPr>
      <p:sp>
        <p:nvSpPr>
          <p:cNvPr id="2164" name="Google Shape;2164;p10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5" name="Google Shape;2165;p10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17500" algn="l" rtl="0">
              <a:lnSpc>
                <a:spcPct val="115000"/>
              </a:lnSpc>
              <a:spcBef>
                <a:spcPts val="0"/>
              </a:spcBef>
              <a:spcAft>
                <a:spcPts val="0"/>
              </a:spcAft>
              <a:buClr>
                <a:srgbClr val="595959"/>
              </a:buClr>
              <a:buSzPts val="1400"/>
              <a:buFont typeface="Gill Sans"/>
              <a:buChar char="-"/>
            </a:pPr>
            <a:r>
              <a:rPr lang="en-US" sz="1400">
                <a:solidFill>
                  <a:srgbClr val="595959"/>
                </a:solidFill>
              </a:rPr>
              <a:t>Deepfake Detection Challenge (DFDC)</a:t>
            </a:r>
            <a:endParaRPr sz="1400">
              <a:solidFill>
                <a:srgbClr val="595959"/>
              </a:solidFill>
            </a:endParaRPr>
          </a:p>
          <a:p>
            <a:pPr marL="914400" lvl="1" indent="-292100" algn="l" rtl="0">
              <a:lnSpc>
                <a:spcPct val="115000"/>
              </a:lnSpc>
              <a:spcBef>
                <a:spcPts val="0"/>
              </a:spcBef>
              <a:spcAft>
                <a:spcPts val="0"/>
              </a:spcAft>
              <a:buClr>
                <a:srgbClr val="595959"/>
              </a:buClr>
              <a:buSzPts val="1000"/>
              <a:buFont typeface="Gill Sans"/>
              <a:buChar char="-"/>
            </a:pPr>
            <a:r>
              <a:rPr lang="en-US" sz="1000">
                <a:solidFill>
                  <a:srgbClr val="595959"/>
                </a:solidFill>
              </a:rPr>
              <a:t>Facebook invested $10m on Deepfake detection technology in order to remove any media generated with artificial technology that represent misleading information. </a:t>
            </a:r>
            <a:endParaRPr sz="1000">
              <a:solidFill>
                <a:srgbClr val="595959"/>
              </a:solidFill>
            </a:endParaRPr>
          </a:p>
          <a:p>
            <a:pPr marL="914400" lvl="1" indent="-292100" algn="l" rtl="0">
              <a:lnSpc>
                <a:spcPct val="115000"/>
              </a:lnSpc>
              <a:spcBef>
                <a:spcPts val="0"/>
              </a:spcBef>
              <a:spcAft>
                <a:spcPts val="0"/>
              </a:spcAft>
              <a:buClr>
                <a:srgbClr val="595959"/>
              </a:buClr>
              <a:buSzPts val="1000"/>
              <a:buFont typeface="Gill Sans"/>
              <a:buChar char="-"/>
            </a:pPr>
            <a:r>
              <a:rPr lang="en-US" sz="1000">
                <a:solidFill>
                  <a:srgbClr val="595959"/>
                </a:solidFill>
              </a:rPr>
              <a:t> 2,000 participants submitted deepfake detection models trained on a dataset created for the challenge. Top model achieved 65.18% accuracy tested on blackbox dataset with real life examples. </a:t>
            </a:r>
            <a:endParaRPr sz="1000">
              <a:solidFill>
                <a:srgbClr val="595959"/>
              </a:solidFill>
            </a:endParaRPr>
          </a:p>
          <a:p>
            <a:pPr marL="457200" lvl="0" indent="0" algn="l" rtl="0">
              <a:lnSpc>
                <a:spcPct val="115000"/>
              </a:lnSpc>
              <a:spcBef>
                <a:spcPts val="1200"/>
              </a:spcBef>
              <a:spcAft>
                <a:spcPts val="1200"/>
              </a:spcAft>
              <a:buClr>
                <a:schemeClr val="dk1"/>
              </a:buClr>
              <a:buSzPts val="600"/>
              <a:buFont typeface="Gill Sans"/>
              <a:buNone/>
            </a:pPr>
            <a:endParaRPr sz="600" b="1">
              <a:solidFill>
                <a:srgbClr val="595959"/>
              </a:solidFill>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3"/>
        <p:cNvGrpSpPr/>
        <p:nvPr/>
      </p:nvGrpSpPr>
      <p:grpSpPr>
        <a:xfrm>
          <a:off x="0" y="0"/>
          <a:ext cx="0" cy="0"/>
          <a:chOff x="0" y="0"/>
          <a:chExt cx="0" cy="0"/>
        </a:xfrm>
      </p:grpSpPr>
      <p:sp>
        <p:nvSpPr>
          <p:cNvPr id="2174" name="Google Shape;2174;p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5" name="Google Shape;2175;p1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rgbClr val="595959"/>
              </a:buClr>
              <a:buSzPts val="1200"/>
              <a:buFont typeface="Gill Sans"/>
              <a:buChar char="-"/>
            </a:pPr>
            <a:r>
              <a:rPr lang="en-US" sz="1200">
                <a:solidFill>
                  <a:srgbClr val="595959"/>
                </a:solidFill>
              </a:rPr>
              <a:t>The technical solutions presented do not challenge the political status quo, but rather conform to it. </a:t>
            </a:r>
            <a:endParaRPr sz="1200">
              <a:solidFill>
                <a:srgbClr val="595959"/>
              </a:solidFill>
            </a:endParaRPr>
          </a:p>
          <a:p>
            <a:pPr marL="457200" lvl="0" indent="-304800" algn="l" rtl="0">
              <a:lnSpc>
                <a:spcPct val="115000"/>
              </a:lnSpc>
              <a:spcBef>
                <a:spcPts val="0"/>
              </a:spcBef>
              <a:spcAft>
                <a:spcPts val="0"/>
              </a:spcAft>
              <a:buClr>
                <a:srgbClr val="595959"/>
              </a:buClr>
              <a:buSzPts val="1200"/>
              <a:buFont typeface="Gill Sans"/>
              <a:buChar char="-"/>
            </a:pPr>
            <a:r>
              <a:rPr lang="en-US" sz="1200">
                <a:solidFill>
                  <a:srgbClr val="595959"/>
                </a:solidFill>
              </a:rPr>
              <a:t>Consider who is able to participate C2PA, who are the agents that will primarily benefit from this technology. </a:t>
            </a:r>
            <a:endParaRPr sz="1200">
              <a:solidFill>
                <a:srgbClr val="595959"/>
              </a:solidFill>
            </a:endParaRPr>
          </a:p>
          <a:p>
            <a:pPr marL="457200" lvl="0" indent="-304800" algn="l" rtl="0">
              <a:lnSpc>
                <a:spcPct val="115000"/>
              </a:lnSpc>
              <a:spcBef>
                <a:spcPts val="0"/>
              </a:spcBef>
              <a:spcAft>
                <a:spcPts val="0"/>
              </a:spcAft>
              <a:buClr>
                <a:srgbClr val="595959"/>
              </a:buClr>
              <a:buSzPts val="1200"/>
              <a:buFont typeface="Gill Sans"/>
              <a:buChar char="-"/>
            </a:pPr>
            <a:r>
              <a:rPr lang="en-US" sz="1200">
                <a:solidFill>
                  <a:srgbClr val="595959"/>
                </a:solidFill>
              </a:rPr>
              <a:t>Although the technology can be seen as a way to combat misinformation, it is also a way in which it is rescuing the monopoly companies with enough financial power can have over the distribution of media content. </a:t>
            </a:r>
            <a:endParaRPr sz="1200">
              <a:solidFill>
                <a:srgbClr val="595959"/>
              </a:solidFill>
            </a:endParaRPr>
          </a:p>
          <a:p>
            <a:pPr marL="457200" lvl="0" indent="-304800" algn="l" rtl="0">
              <a:lnSpc>
                <a:spcPct val="115000"/>
              </a:lnSpc>
              <a:spcBef>
                <a:spcPts val="0"/>
              </a:spcBef>
              <a:spcAft>
                <a:spcPts val="0"/>
              </a:spcAft>
              <a:buClr>
                <a:srgbClr val="595959"/>
              </a:buClr>
              <a:buSzPts val="1200"/>
              <a:buFont typeface="Gill Sans"/>
              <a:buChar char="-"/>
            </a:pPr>
            <a:r>
              <a:rPr lang="en-US" sz="1200">
                <a:solidFill>
                  <a:srgbClr val="595959"/>
                </a:solidFill>
              </a:rPr>
              <a:t>Legal solutions operates on a more case by case basis, but there is overwhelming precedent of it protecting the interests of powerful institutions and states rather than the individual citizen.  </a:t>
            </a:r>
            <a:endParaRPr sz="1200">
              <a:solidFill>
                <a:srgbClr val="595959"/>
              </a:solidFill>
            </a:endParaRPr>
          </a:p>
          <a:p>
            <a:pPr marL="457200" lvl="0" indent="-304800" algn="l" rtl="0">
              <a:lnSpc>
                <a:spcPct val="115000"/>
              </a:lnSpc>
              <a:spcBef>
                <a:spcPts val="0"/>
              </a:spcBef>
              <a:spcAft>
                <a:spcPts val="0"/>
              </a:spcAft>
              <a:buClr>
                <a:srgbClr val="595959"/>
              </a:buClr>
              <a:buSzPts val="1200"/>
              <a:buFont typeface="Gill Sans"/>
              <a:buChar char="-"/>
            </a:pPr>
            <a:r>
              <a:rPr lang="en-US" sz="1200">
                <a:solidFill>
                  <a:srgbClr val="595959"/>
                </a:solidFill>
              </a:rPr>
              <a:t>How can the CV specialist play an informed role in this political stage? </a:t>
            </a:r>
            <a:endParaRPr sz="1200"/>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0"/>
        <p:cNvGrpSpPr/>
        <p:nvPr/>
      </p:nvGrpSpPr>
      <p:grpSpPr>
        <a:xfrm>
          <a:off x="0" y="0"/>
          <a:ext cx="0" cy="0"/>
          <a:chOff x="0" y="0"/>
          <a:chExt cx="0" cy="0"/>
        </a:xfrm>
      </p:grpSpPr>
      <p:sp>
        <p:nvSpPr>
          <p:cNvPr id="2181" name="Google Shape;2181;p1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2" name="Google Shape;2182;p10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hlink"/>
              </a:buClr>
              <a:buSzPts val="1600"/>
              <a:buFont typeface="Gill Sans"/>
              <a:buNone/>
            </a:pPr>
            <a:r>
              <a:rPr lang="en-US" u="sng">
                <a:solidFill>
                  <a:schemeClr val="hlink"/>
                </a:solidFill>
              </a:rPr>
              <a:t>https://www.reuters.com/article/us-china-technology/china-seeks-to-root-out-fake-news-and-deepfakes-with-new-online-content-rules-idUSKBN1Y30VU</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1"/>
        <p:cNvGrpSpPr/>
        <p:nvPr/>
      </p:nvGrpSpPr>
      <p:grpSpPr>
        <a:xfrm>
          <a:off x="0" y="0"/>
          <a:ext cx="0" cy="0"/>
          <a:chOff x="0" y="0"/>
          <a:chExt cx="0" cy="0"/>
        </a:xfrm>
      </p:grpSpPr>
      <p:sp>
        <p:nvSpPr>
          <p:cNvPr id="2192" name="Google Shape;2192;p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3" name="Google Shape;2193;p1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600"/>
              <a:buFont typeface="Gill Sans"/>
              <a:buNone/>
            </a:pP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8"/>
        <p:cNvGrpSpPr/>
        <p:nvPr/>
      </p:nvGrpSpPr>
      <p:grpSpPr>
        <a:xfrm>
          <a:off x="0" y="0"/>
          <a:ext cx="0" cy="0"/>
          <a:chOff x="0" y="0"/>
          <a:chExt cx="0" cy="0"/>
        </a:xfrm>
      </p:grpSpPr>
      <p:sp>
        <p:nvSpPr>
          <p:cNvPr id="2199" name="Google Shape;2199;p11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0" name="Google Shape;2200;p11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 Look at a second filter which is an ‘edge detection’ filter</a:t>
            </a:r>
            <a:endParaRPr/>
          </a:p>
          <a:p>
            <a:pPr marL="171450" lvl="0" indent="-171450" algn="l" rtl="0">
              <a:spcBef>
                <a:spcPts val="0"/>
              </a:spcBef>
              <a:spcAft>
                <a:spcPts val="0"/>
              </a:spcAft>
              <a:buClr>
                <a:schemeClr val="dk1"/>
              </a:buClr>
              <a:buSzPts val="1600"/>
              <a:buFont typeface="Gill Sans"/>
              <a:buChar char="-"/>
            </a:pPr>
            <a:r>
              <a:rPr lang="en-US"/>
              <a:t>Negative numbers</a:t>
            </a:r>
            <a:endParaRPr/>
          </a:p>
          <a:p>
            <a:pPr marL="171450" lvl="0" indent="-171450" algn="l" rtl="0">
              <a:spcBef>
                <a:spcPts val="0"/>
              </a:spcBef>
              <a:spcAft>
                <a:spcPts val="0"/>
              </a:spcAft>
              <a:buClr>
                <a:schemeClr val="dk1"/>
              </a:buClr>
              <a:buSzPts val="1600"/>
              <a:buFont typeface="Gill Sans"/>
              <a:buChar char="-"/>
            </a:pPr>
            <a:r>
              <a:rPr lang="en-US"/>
              <a:t>Oh. Well, let’s take the absolute value (the magnitude)</a:t>
            </a:r>
            <a:endParaRPr/>
          </a:p>
          <a:p>
            <a:pPr marL="171450" lvl="0" indent="-171450" algn="l" rtl="0">
              <a:spcBef>
                <a:spcPts val="0"/>
              </a:spcBef>
              <a:spcAft>
                <a:spcPts val="0"/>
              </a:spcAft>
              <a:buClr>
                <a:schemeClr val="dk1"/>
              </a:buClr>
              <a:buSzPts val="1600"/>
              <a:buFont typeface="Gill Sans"/>
              <a:buChar char="-"/>
            </a:pPr>
            <a:r>
              <a:rPr lang="en-US"/>
              <a:t>Add the mean</a:t>
            </a:r>
            <a:endParaRPr/>
          </a:p>
        </p:txBody>
      </p:sp>
      <p:sp>
        <p:nvSpPr>
          <p:cNvPr id="2201" name="Google Shape;2201;p11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5"/>
        <p:cNvGrpSpPr/>
        <p:nvPr/>
      </p:nvGrpSpPr>
      <p:grpSpPr>
        <a:xfrm>
          <a:off x="0" y="0"/>
          <a:ext cx="0" cy="0"/>
          <a:chOff x="0" y="0"/>
          <a:chExt cx="0" cy="0"/>
        </a:xfrm>
      </p:grpSpPr>
      <p:sp>
        <p:nvSpPr>
          <p:cNvPr id="2226" name="Google Shape;2226;p11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7" name="Google Shape;2227;p11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 Look at a second filter which is an ‘edge detection’ filter</a:t>
            </a:r>
            <a:endParaRPr/>
          </a:p>
          <a:p>
            <a:pPr marL="171450" lvl="0" indent="-171450" algn="l" rtl="0">
              <a:spcBef>
                <a:spcPts val="0"/>
              </a:spcBef>
              <a:spcAft>
                <a:spcPts val="0"/>
              </a:spcAft>
              <a:buClr>
                <a:schemeClr val="dk1"/>
              </a:buClr>
              <a:buSzPts val="1600"/>
              <a:buFont typeface="Gill Sans"/>
              <a:buChar char="-"/>
            </a:pPr>
            <a:r>
              <a:rPr lang="en-US"/>
              <a:t>Negative numbers</a:t>
            </a:r>
            <a:endParaRPr/>
          </a:p>
          <a:p>
            <a:pPr marL="171450" lvl="0" indent="-171450" algn="l" rtl="0">
              <a:spcBef>
                <a:spcPts val="0"/>
              </a:spcBef>
              <a:spcAft>
                <a:spcPts val="0"/>
              </a:spcAft>
              <a:buClr>
                <a:schemeClr val="dk1"/>
              </a:buClr>
              <a:buSzPts val="1600"/>
              <a:buFont typeface="Gill Sans"/>
              <a:buChar char="-"/>
            </a:pPr>
            <a:r>
              <a:rPr lang="en-US"/>
              <a:t>Oh. Well, let’s take the absolute value (the magnitude)</a:t>
            </a:r>
            <a:endParaRPr/>
          </a:p>
          <a:p>
            <a:pPr marL="171450" lvl="0" indent="-171450" algn="l" rtl="0">
              <a:spcBef>
                <a:spcPts val="0"/>
              </a:spcBef>
              <a:spcAft>
                <a:spcPts val="0"/>
              </a:spcAft>
              <a:buClr>
                <a:schemeClr val="dk1"/>
              </a:buClr>
              <a:buSzPts val="1600"/>
              <a:buFont typeface="Gill Sans"/>
              <a:buChar char="-"/>
            </a:pPr>
            <a:r>
              <a:rPr lang="en-US"/>
              <a:t>Add the mean</a:t>
            </a:r>
            <a:endParaRPr/>
          </a:p>
        </p:txBody>
      </p:sp>
      <p:sp>
        <p:nvSpPr>
          <p:cNvPr id="2228" name="Google Shape;2228;p11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2"/>
        <p:cNvGrpSpPr/>
        <p:nvPr/>
      </p:nvGrpSpPr>
      <p:grpSpPr>
        <a:xfrm>
          <a:off x="0" y="0"/>
          <a:ext cx="0" cy="0"/>
          <a:chOff x="0" y="0"/>
          <a:chExt cx="0" cy="0"/>
        </a:xfrm>
      </p:grpSpPr>
      <p:sp>
        <p:nvSpPr>
          <p:cNvPr id="2253" name="Google Shape;2253;p11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4" name="Google Shape;2254;p11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Picture is of Luke Murray, another former TA.</a:t>
            </a:r>
            <a:endParaRPr/>
          </a:p>
        </p:txBody>
      </p:sp>
      <p:sp>
        <p:nvSpPr>
          <p:cNvPr id="2255" name="Google Shape;2255;p11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0"/>
        <p:cNvGrpSpPr/>
        <p:nvPr/>
      </p:nvGrpSpPr>
      <p:grpSpPr>
        <a:xfrm>
          <a:off x="0" y="0"/>
          <a:ext cx="0" cy="0"/>
          <a:chOff x="0" y="0"/>
          <a:chExt cx="0" cy="0"/>
        </a:xfrm>
      </p:grpSpPr>
      <p:sp>
        <p:nvSpPr>
          <p:cNvPr id="2281" name="Google Shape;2281;p11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2" name="Google Shape;2282;p11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To recover the detail from the negative outputs, we increase the intensity of all pixels by adding a 0.5 offset</a:t>
            </a:r>
            <a:endParaRPr/>
          </a:p>
          <a:p>
            <a:pPr marL="0" lvl="0" indent="0" algn="l" rtl="0">
              <a:spcBef>
                <a:spcPts val="0"/>
              </a:spcBef>
              <a:spcAft>
                <a:spcPts val="0"/>
              </a:spcAft>
              <a:buNone/>
            </a:pPr>
            <a:r>
              <a:rPr lang="en-US"/>
              <a:t>Picture is of Luke Murray, another former TA (now an MIT PhD)</a:t>
            </a:r>
            <a:endParaRPr/>
          </a:p>
        </p:txBody>
      </p:sp>
      <p:sp>
        <p:nvSpPr>
          <p:cNvPr id="2283" name="Google Shape;2283;p11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0"/>
        <p:cNvGrpSpPr/>
        <p:nvPr/>
      </p:nvGrpSpPr>
      <p:grpSpPr>
        <a:xfrm>
          <a:off x="0" y="0"/>
          <a:ext cx="0" cy="0"/>
          <a:chOff x="0" y="0"/>
          <a:chExt cx="0" cy="0"/>
        </a:xfrm>
      </p:grpSpPr>
      <p:sp>
        <p:nvSpPr>
          <p:cNvPr id="2311" name="Google Shape;2311;p11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2" name="Google Shape;2312;p11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There are as many negative output intensities as there are positive ones!</a:t>
            </a:r>
            <a:endParaRPr/>
          </a:p>
        </p:txBody>
      </p:sp>
      <p:sp>
        <p:nvSpPr>
          <p:cNvPr id="2313" name="Google Shape;2313;p11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109</a:t>
            </a:fld>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9"/>
        <p:cNvGrpSpPr/>
        <p:nvPr/>
      </p:nvGrpSpPr>
      <p:grpSpPr>
        <a:xfrm>
          <a:off x="0" y="0"/>
          <a:ext cx="0" cy="0"/>
          <a:chOff x="0" y="0"/>
          <a:chExt cx="0" cy="0"/>
        </a:xfrm>
      </p:grpSpPr>
      <p:sp>
        <p:nvSpPr>
          <p:cNvPr id="2320" name="Google Shape;2320;p11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21" name="Google Shape;2321;p11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Courier New"/>
                <a:ea typeface="Courier New"/>
                <a:cs typeface="Courier New"/>
                <a:sym typeface="Courier New"/>
              </a:rPr>
              <a:t>1) G = D * B </a:t>
            </a:r>
            <a:endParaRPr/>
          </a:p>
          <a:p>
            <a:pPr marL="0" lvl="0" indent="0" algn="l" rtl="0">
              <a:spcBef>
                <a:spcPts val="0"/>
              </a:spcBef>
              <a:spcAft>
                <a:spcPts val="0"/>
              </a:spcAft>
              <a:buNone/>
            </a:pPr>
            <a:r>
              <a:rPr lang="en-US">
                <a:latin typeface="Courier New"/>
                <a:ea typeface="Courier New"/>
                <a:cs typeface="Courier New"/>
                <a:sym typeface="Courier New"/>
              </a:rPr>
              <a:t>2) A = B * C</a:t>
            </a:r>
            <a:endParaRPr/>
          </a:p>
          <a:p>
            <a:pPr marL="0" lvl="0" indent="0" algn="l" rtl="0">
              <a:spcBef>
                <a:spcPts val="0"/>
              </a:spcBef>
              <a:spcAft>
                <a:spcPts val="0"/>
              </a:spcAft>
              <a:buNone/>
            </a:pPr>
            <a:r>
              <a:rPr lang="en-US">
                <a:latin typeface="Courier New"/>
                <a:ea typeface="Courier New"/>
                <a:cs typeface="Courier New"/>
                <a:sym typeface="Courier New"/>
              </a:rPr>
              <a:t>3) F = D * E</a:t>
            </a:r>
            <a:endParaRPr/>
          </a:p>
          <a:p>
            <a:pPr marL="0" lvl="0" indent="0" algn="l" rtl="0">
              <a:spcBef>
                <a:spcPts val="0"/>
              </a:spcBef>
              <a:spcAft>
                <a:spcPts val="0"/>
              </a:spcAft>
              <a:buNone/>
            </a:pPr>
            <a:r>
              <a:rPr lang="en-US">
                <a:latin typeface="Courier New"/>
                <a:ea typeface="Courier New"/>
                <a:cs typeface="Courier New"/>
                <a:sym typeface="Courier New"/>
              </a:rPr>
              <a:t>4) I = D * D</a:t>
            </a:r>
            <a:endParaRPr/>
          </a:p>
        </p:txBody>
      </p:sp>
      <p:sp>
        <p:nvSpPr>
          <p:cNvPr id="2322" name="Google Shape;2322;p11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6"/>
        <p:cNvGrpSpPr/>
        <p:nvPr/>
      </p:nvGrpSpPr>
      <p:grpSpPr>
        <a:xfrm>
          <a:off x="0" y="0"/>
          <a:ext cx="0" cy="0"/>
          <a:chOff x="0" y="0"/>
          <a:chExt cx="0" cy="0"/>
        </a:xfrm>
      </p:grpSpPr>
      <p:sp>
        <p:nvSpPr>
          <p:cNvPr id="2347" name="Google Shape;2347;p11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48" name="Google Shape;2348;p11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Courier New"/>
                <a:ea typeface="Courier New"/>
                <a:cs typeface="Courier New"/>
                <a:sym typeface="Courier New"/>
              </a:rPr>
              <a:t>1) G = D * B </a:t>
            </a:r>
            <a:endParaRPr/>
          </a:p>
          <a:p>
            <a:pPr marL="0" lvl="0" indent="0" algn="l" rtl="0">
              <a:spcBef>
                <a:spcPts val="0"/>
              </a:spcBef>
              <a:spcAft>
                <a:spcPts val="0"/>
              </a:spcAft>
              <a:buNone/>
            </a:pPr>
            <a:r>
              <a:rPr lang="en-US">
                <a:latin typeface="Courier New"/>
                <a:ea typeface="Courier New"/>
                <a:cs typeface="Courier New"/>
                <a:sym typeface="Courier New"/>
              </a:rPr>
              <a:t>2) A = B * C</a:t>
            </a:r>
            <a:endParaRPr/>
          </a:p>
          <a:p>
            <a:pPr marL="0" lvl="0" indent="0" algn="l" rtl="0">
              <a:spcBef>
                <a:spcPts val="0"/>
              </a:spcBef>
              <a:spcAft>
                <a:spcPts val="0"/>
              </a:spcAft>
              <a:buNone/>
            </a:pPr>
            <a:r>
              <a:rPr lang="en-US">
                <a:latin typeface="Courier New"/>
                <a:ea typeface="Courier New"/>
                <a:cs typeface="Courier New"/>
                <a:sym typeface="Courier New"/>
              </a:rPr>
              <a:t>3) F = D * E</a:t>
            </a:r>
            <a:endParaRPr/>
          </a:p>
          <a:p>
            <a:pPr marL="0" lvl="0" indent="0" algn="l" rtl="0">
              <a:spcBef>
                <a:spcPts val="0"/>
              </a:spcBef>
              <a:spcAft>
                <a:spcPts val="0"/>
              </a:spcAft>
              <a:buNone/>
            </a:pPr>
            <a:r>
              <a:rPr lang="en-US">
                <a:latin typeface="Courier New"/>
                <a:ea typeface="Courier New"/>
                <a:cs typeface="Courier New"/>
                <a:sym typeface="Courier New"/>
              </a:rPr>
              <a:t>4) I = D * D</a:t>
            </a:r>
            <a:endParaRPr/>
          </a:p>
        </p:txBody>
      </p:sp>
      <p:sp>
        <p:nvSpPr>
          <p:cNvPr id="2349" name="Google Shape;2349;p11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3"/>
        <p:cNvGrpSpPr/>
        <p:nvPr/>
      </p:nvGrpSpPr>
      <p:grpSpPr>
        <a:xfrm>
          <a:off x="0" y="0"/>
          <a:ext cx="0" cy="0"/>
          <a:chOff x="0" y="0"/>
          <a:chExt cx="0" cy="0"/>
        </a:xfrm>
      </p:grpSpPr>
      <p:sp>
        <p:nvSpPr>
          <p:cNvPr id="2374" name="Google Shape;2374;p11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375" name="Google Shape;2375;p11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Courier New"/>
                <a:ea typeface="Courier New"/>
                <a:cs typeface="Courier New"/>
                <a:sym typeface="Courier New"/>
              </a:rPr>
              <a:t>1) G = D * B </a:t>
            </a:r>
            <a:endParaRPr/>
          </a:p>
          <a:p>
            <a:pPr marL="0" lvl="0" indent="0" algn="l" rtl="0">
              <a:spcBef>
                <a:spcPts val="0"/>
              </a:spcBef>
              <a:spcAft>
                <a:spcPts val="0"/>
              </a:spcAft>
              <a:buNone/>
            </a:pPr>
            <a:r>
              <a:rPr lang="en-US">
                <a:latin typeface="Courier New"/>
                <a:ea typeface="Courier New"/>
                <a:cs typeface="Courier New"/>
                <a:sym typeface="Courier New"/>
              </a:rPr>
              <a:t>2) A = B * C</a:t>
            </a:r>
            <a:endParaRPr/>
          </a:p>
          <a:p>
            <a:pPr marL="0" lvl="0" indent="0" algn="l" rtl="0">
              <a:spcBef>
                <a:spcPts val="0"/>
              </a:spcBef>
              <a:spcAft>
                <a:spcPts val="0"/>
              </a:spcAft>
              <a:buNone/>
            </a:pPr>
            <a:r>
              <a:rPr lang="en-US">
                <a:latin typeface="Courier New"/>
                <a:ea typeface="Courier New"/>
                <a:cs typeface="Courier New"/>
                <a:sym typeface="Courier New"/>
              </a:rPr>
              <a:t>3) F = D * E</a:t>
            </a:r>
            <a:endParaRPr/>
          </a:p>
          <a:p>
            <a:pPr marL="0" lvl="0" indent="0" algn="l" rtl="0">
              <a:spcBef>
                <a:spcPts val="0"/>
              </a:spcBef>
              <a:spcAft>
                <a:spcPts val="0"/>
              </a:spcAft>
              <a:buNone/>
            </a:pPr>
            <a:r>
              <a:rPr lang="en-US">
                <a:latin typeface="Courier New"/>
                <a:ea typeface="Courier New"/>
                <a:cs typeface="Courier New"/>
                <a:sym typeface="Courier New"/>
              </a:rPr>
              <a:t>4) I = D * D</a:t>
            </a:r>
            <a:endParaRPr/>
          </a:p>
        </p:txBody>
      </p:sp>
      <p:sp>
        <p:nvSpPr>
          <p:cNvPr id="2376" name="Google Shape;2376;p11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0"/>
        <p:cNvGrpSpPr/>
        <p:nvPr/>
      </p:nvGrpSpPr>
      <p:grpSpPr>
        <a:xfrm>
          <a:off x="0" y="0"/>
          <a:ext cx="0" cy="0"/>
          <a:chOff x="0" y="0"/>
          <a:chExt cx="0" cy="0"/>
        </a:xfrm>
      </p:grpSpPr>
      <p:sp>
        <p:nvSpPr>
          <p:cNvPr id="2401" name="Google Shape;2401;p11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02" name="Google Shape;2402;p11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Courier New"/>
                <a:ea typeface="Courier New"/>
                <a:cs typeface="Courier New"/>
                <a:sym typeface="Courier New"/>
              </a:rPr>
              <a:t>1) G = D * B </a:t>
            </a:r>
            <a:endParaRPr/>
          </a:p>
          <a:p>
            <a:pPr marL="0" lvl="0" indent="0" algn="l" rtl="0">
              <a:spcBef>
                <a:spcPts val="0"/>
              </a:spcBef>
              <a:spcAft>
                <a:spcPts val="0"/>
              </a:spcAft>
              <a:buNone/>
            </a:pPr>
            <a:r>
              <a:rPr lang="en-US">
                <a:latin typeface="Courier New"/>
                <a:ea typeface="Courier New"/>
                <a:cs typeface="Courier New"/>
                <a:sym typeface="Courier New"/>
              </a:rPr>
              <a:t>2) A = B * C</a:t>
            </a:r>
            <a:endParaRPr/>
          </a:p>
          <a:p>
            <a:pPr marL="0" lvl="0" indent="0" algn="l" rtl="0">
              <a:spcBef>
                <a:spcPts val="0"/>
              </a:spcBef>
              <a:spcAft>
                <a:spcPts val="0"/>
              </a:spcAft>
              <a:buNone/>
            </a:pPr>
            <a:r>
              <a:rPr lang="en-US">
                <a:latin typeface="Courier New"/>
                <a:ea typeface="Courier New"/>
                <a:cs typeface="Courier New"/>
                <a:sym typeface="Courier New"/>
              </a:rPr>
              <a:t>3) F = D * E</a:t>
            </a:r>
            <a:endParaRPr/>
          </a:p>
          <a:p>
            <a:pPr marL="0" lvl="0" indent="0" algn="l" rtl="0">
              <a:spcBef>
                <a:spcPts val="0"/>
              </a:spcBef>
              <a:spcAft>
                <a:spcPts val="0"/>
              </a:spcAft>
              <a:buNone/>
            </a:pPr>
            <a:r>
              <a:rPr lang="en-US">
                <a:latin typeface="Courier New"/>
                <a:ea typeface="Courier New"/>
                <a:cs typeface="Courier New"/>
                <a:sym typeface="Courier New"/>
              </a:rPr>
              <a:t>4) I = D * D</a:t>
            </a:r>
            <a:endParaRPr/>
          </a:p>
        </p:txBody>
      </p:sp>
      <p:sp>
        <p:nvSpPr>
          <p:cNvPr id="2403" name="Google Shape;2403;p11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7"/>
        <p:cNvGrpSpPr/>
        <p:nvPr/>
      </p:nvGrpSpPr>
      <p:grpSpPr>
        <a:xfrm>
          <a:off x="0" y="0"/>
          <a:ext cx="0" cy="0"/>
          <a:chOff x="0" y="0"/>
          <a:chExt cx="0" cy="0"/>
        </a:xfrm>
      </p:grpSpPr>
      <p:sp>
        <p:nvSpPr>
          <p:cNvPr id="2428" name="Google Shape;2428;p12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429" name="Google Shape;2429;p12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latin typeface="Courier New"/>
                <a:ea typeface="Courier New"/>
                <a:cs typeface="Courier New"/>
                <a:sym typeface="Courier New"/>
              </a:rPr>
              <a:t>1) G = D * B </a:t>
            </a:r>
            <a:endParaRPr/>
          </a:p>
          <a:p>
            <a:pPr marL="0" lvl="0" indent="0" algn="l" rtl="0">
              <a:spcBef>
                <a:spcPts val="0"/>
              </a:spcBef>
              <a:spcAft>
                <a:spcPts val="0"/>
              </a:spcAft>
              <a:buNone/>
            </a:pPr>
            <a:r>
              <a:rPr lang="en-US">
                <a:latin typeface="Courier New"/>
                <a:ea typeface="Courier New"/>
                <a:cs typeface="Courier New"/>
                <a:sym typeface="Courier New"/>
              </a:rPr>
              <a:t>2) A = B * C</a:t>
            </a:r>
            <a:endParaRPr/>
          </a:p>
          <a:p>
            <a:pPr marL="0" lvl="0" indent="0" algn="l" rtl="0">
              <a:spcBef>
                <a:spcPts val="0"/>
              </a:spcBef>
              <a:spcAft>
                <a:spcPts val="0"/>
              </a:spcAft>
              <a:buNone/>
            </a:pPr>
            <a:r>
              <a:rPr lang="en-US">
                <a:latin typeface="Courier New"/>
                <a:ea typeface="Courier New"/>
                <a:cs typeface="Courier New"/>
                <a:sym typeface="Courier New"/>
              </a:rPr>
              <a:t>3) F = D * E</a:t>
            </a:r>
            <a:endParaRPr/>
          </a:p>
          <a:p>
            <a:pPr marL="0" lvl="0" indent="0" algn="l" rtl="0">
              <a:spcBef>
                <a:spcPts val="0"/>
              </a:spcBef>
              <a:spcAft>
                <a:spcPts val="0"/>
              </a:spcAft>
              <a:buNone/>
            </a:pPr>
            <a:r>
              <a:rPr lang="en-US">
                <a:latin typeface="Courier New"/>
                <a:ea typeface="Courier New"/>
                <a:cs typeface="Courier New"/>
                <a:sym typeface="Courier New"/>
              </a:rPr>
              <a:t>4) I = D * D</a:t>
            </a:r>
            <a:endParaRPr/>
          </a:p>
        </p:txBody>
      </p:sp>
      <p:sp>
        <p:nvSpPr>
          <p:cNvPr id="2430" name="Google Shape;2430;p12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4"/>
        <p:cNvGrpSpPr/>
        <p:nvPr/>
      </p:nvGrpSpPr>
      <p:grpSpPr>
        <a:xfrm>
          <a:off x="0" y="0"/>
          <a:ext cx="0" cy="0"/>
          <a:chOff x="0" y="0"/>
          <a:chExt cx="0" cy="0"/>
        </a:xfrm>
      </p:grpSpPr>
      <p:sp>
        <p:nvSpPr>
          <p:cNvPr id="2455" name="Google Shape;2455;p12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6" name="Google Shape;2456;p12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457" name="Google Shape;2457;p12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5"/>
        <p:cNvGrpSpPr/>
        <p:nvPr/>
      </p:nvGrpSpPr>
      <p:grpSpPr>
        <a:xfrm>
          <a:off x="0" y="0"/>
          <a:ext cx="0" cy="0"/>
          <a:chOff x="0" y="0"/>
          <a:chExt cx="0" cy="0"/>
        </a:xfrm>
      </p:grpSpPr>
      <p:sp>
        <p:nvSpPr>
          <p:cNvPr id="2466" name="Google Shape;2466;p12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7" name="Google Shape;2467;p12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468" name="Google Shape;2468;p12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7"/>
        <p:cNvGrpSpPr/>
        <p:nvPr/>
      </p:nvGrpSpPr>
      <p:grpSpPr>
        <a:xfrm>
          <a:off x="0" y="0"/>
          <a:ext cx="0" cy="0"/>
          <a:chOff x="0" y="0"/>
          <a:chExt cx="0" cy="0"/>
        </a:xfrm>
      </p:grpSpPr>
      <p:sp>
        <p:nvSpPr>
          <p:cNvPr id="2478" name="Google Shape;2478;p12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479" name="Google Shape;2479;p12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8"/>
        <p:cNvGrpSpPr/>
        <p:nvPr/>
      </p:nvGrpSpPr>
      <p:grpSpPr>
        <a:xfrm>
          <a:off x="0" y="0"/>
          <a:ext cx="0" cy="0"/>
          <a:chOff x="0" y="0"/>
          <a:chExt cx="0" cy="0"/>
        </a:xfrm>
      </p:grpSpPr>
      <p:sp>
        <p:nvSpPr>
          <p:cNvPr id="2489" name="Google Shape;2489;p124: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490" name="Google Shape;2490;p12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1"/>
        <p:cNvGrpSpPr/>
        <p:nvPr/>
      </p:nvGrpSpPr>
      <p:grpSpPr>
        <a:xfrm>
          <a:off x="0" y="0"/>
          <a:ext cx="0" cy="0"/>
          <a:chOff x="0" y="0"/>
          <a:chExt cx="0" cy="0"/>
        </a:xfrm>
      </p:grpSpPr>
      <p:sp>
        <p:nvSpPr>
          <p:cNvPr id="2502" name="Google Shape;2502;p125: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03" name="Google Shape;2503;p12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1"/>
        <p:cNvGrpSpPr/>
        <p:nvPr/>
      </p:nvGrpSpPr>
      <p:grpSpPr>
        <a:xfrm>
          <a:off x="0" y="0"/>
          <a:ext cx="0" cy="0"/>
          <a:chOff x="0" y="0"/>
          <a:chExt cx="0" cy="0"/>
        </a:xfrm>
      </p:grpSpPr>
      <p:sp>
        <p:nvSpPr>
          <p:cNvPr id="2522" name="Google Shape;2522;p12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23" name="Google Shape;2523;p12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3"/>
        <p:cNvGrpSpPr/>
        <p:nvPr/>
      </p:nvGrpSpPr>
      <p:grpSpPr>
        <a:xfrm>
          <a:off x="0" y="0"/>
          <a:ext cx="0" cy="0"/>
          <a:chOff x="0" y="0"/>
          <a:chExt cx="0" cy="0"/>
        </a:xfrm>
      </p:grpSpPr>
      <p:sp>
        <p:nvSpPr>
          <p:cNvPr id="2544" name="Google Shape;2544;p127: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45" name="Google Shape;2545;p12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6"/>
        <p:cNvGrpSpPr/>
        <p:nvPr/>
      </p:nvGrpSpPr>
      <p:grpSpPr>
        <a:xfrm>
          <a:off x="0" y="0"/>
          <a:ext cx="0" cy="0"/>
          <a:chOff x="0" y="0"/>
          <a:chExt cx="0" cy="0"/>
        </a:xfrm>
      </p:grpSpPr>
      <p:sp>
        <p:nvSpPr>
          <p:cNvPr id="2567" name="Google Shape;2567;p128: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68" name="Google Shape;2568;p12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0"/>
        <p:cNvGrpSpPr/>
        <p:nvPr/>
      </p:nvGrpSpPr>
      <p:grpSpPr>
        <a:xfrm>
          <a:off x="0" y="0"/>
          <a:ext cx="0" cy="0"/>
          <a:chOff x="0" y="0"/>
          <a:chExt cx="0" cy="0"/>
        </a:xfrm>
      </p:grpSpPr>
      <p:sp>
        <p:nvSpPr>
          <p:cNvPr id="2591" name="Google Shape;2591;p129: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592" name="Google Shape;2592;p12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8"/>
        <p:cNvGrpSpPr/>
        <p:nvPr/>
      </p:nvGrpSpPr>
      <p:grpSpPr>
        <a:xfrm>
          <a:off x="0" y="0"/>
          <a:ext cx="0" cy="0"/>
          <a:chOff x="0" y="0"/>
          <a:chExt cx="0" cy="0"/>
        </a:xfrm>
      </p:grpSpPr>
      <p:sp>
        <p:nvSpPr>
          <p:cNvPr id="2609" name="Google Shape;2609;p130: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610" name="Google Shape;2610;p13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1"/>
        <p:cNvGrpSpPr/>
        <p:nvPr/>
      </p:nvGrpSpPr>
      <p:grpSpPr>
        <a:xfrm>
          <a:off x="0" y="0"/>
          <a:ext cx="0" cy="0"/>
          <a:chOff x="0" y="0"/>
          <a:chExt cx="0" cy="0"/>
        </a:xfrm>
      </p:grpSpPr>
      <p:sp>
        <p:nvSpPr>
          <p:cNvPr id="2622" name="Google Shape;2622;p131: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623" name="Google Shape;2623;p13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4"/>
        <p:cNvGrpSpPr/>
        <p:nvPr/>
      </p:nvGrpSpPr>
      <p:grpSpPr>
        <a:xfrm>
          <a:off x="0" y="0"/>
          <a:ext cx="0" cy="0"/>
          <a:chOff x="0" y="0"/>
          <a:chExt cx="0" cy="0"/>
        </a:xfrm>
      </p:grpSpPr>
      <p:sp>
        <p:nvSpPr>
          <p:cNvPr id="2635" name="Google Shape;2635;p132: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636" name="Google Shape;2636;p13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7"/>
        <p:cNvGrpSpPr/>
        <p:nvPr/>
      </p:nvGrpSpPr>
      <p:grpSpPr>
        <a:xfrm>
          <a:off x="0" y="0"/>
          <a:ext cx="0" cy="0"/>
          <a:chOff x="0" y="0"/>
          <a:chExt cx="0" cy="0"/>
        </a:xfrm>
      </p:grpSpPr>
      <p:sp>
        <p:nvSpPr>
          <p:cNvPr id="2648" name="Google Shape;2648;p13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649" name="Google Shape;2649;p13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0"/>
        <p:cNvGrpSpPr/>
        <p:nvPr/>
      </p:nvGrpSpPr>
      <p:grpSpPr>
        <a:xfrm>
          <a:off x="0" y="0"/>
          <a:ext cx="0" cy="0"/>
          <a:chOff x="0" y="0"/>
          <a:chExt cx="0" cy="0"/>
        </a:xfrm>
      </p:grpSpPr>
      <p:sp>
        <p:nvSpPr>
          <p:cNvPr id="2661" name="Google Shape;2661;p13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2" name="Google Shape;2662;p13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663" name="Google Shape;2663;p13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128</a:t>
            </a:fld>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0"/>
        <p:cNvGrpSpPr/>
        <p:nvPr/>
      </p:nvGrpSpPr>
      <p:grpSpPr>
        <a:xfrm>
          <a:off x="0" y="0"/>
          <a:ext cx="0" cy="0"/>
          <a:chOff x="0" y="0"/>
          <a:chExt cx="0" cy="0"/>
        </a:xfrm>
      </p:grpSpPr>
      <p:sp>
        <p:nvSpPr>
          <p:cNvPr id="2671" name="Google Shape;2671;p13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72" name="Google Shape;2672;p13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673" name="Google Shape;2673;p13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129</a:t>
            </a:fld>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0"/>
        <p:cNvGrpSpPr/>
        <p:nvPr/>
      </p:nvGrpSpPr>
      <p:grpSpPr>
        <a:xfrm>
          <a:off x="0" y="0"/>
          <a:ext cx="0" cy="0"/>
          <a:chOff x="0" y="0"/>
          <a:chExt cx="0" cy="0"/>
        </a:xfrm>
      </p:grpSpPr>
      <p:sp>
        <p:nvSpPr>
          <p:cNvPr id="2681" name="Google Shape;2681;p13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82" name="Google Shape;2682;p13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683" name="Google Shape;2683;p13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130</a:t>
            </a:fld>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2"/>
        <p:cNvGrpSpPr/>
        <p:nvPr/>
      </p:nvGrpSpPr>
      <p:grpSpPr>
        <a:xfrm>
          <a:off x="0" y="0"/>
          <a:ext cx="0" cy="0"/>
          <a:chOff x="0" y="0"/>
          <a:chExt cx="0" cy="0"/>
        </a:xfrm>
      </p:grpSpPr>
      <p:sp>
        <p:nvSpPr>
          <p:cNvPr id="2693" name="Google Shape;2693;p13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4" name="Google Shape;2694;p13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695" name="Google Shape;2695;p13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131</a:t>
            </a:fld>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4"/>
        <p:cNvGrpSpPr/>
        <p:nvPr/>
      </p:nvGrpSpPr>
      <p:grpSpPr>
        <a:xfrm>
          <a:off x="0" y="0"/>
          <a:ext cx="0" cy="0"/>
          <a:chOff x="0" y="0"/>
          <a:chExt cx="0" cy="0"/>
        </a:xfrm>
      </p:grpSpPr>
      <p:sp>
        <p:nvSpPr>
          <p:cNvPr id="2705" name="Google Shape;2705;p13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6" name="Google Shape;2706;p13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707" name="Google Shape;2707;p13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132</a:t>
            </a:fld>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6"/>
        <p:cNvGrpSpPr/>
        <p:nvPr/>
      </p:nvGrpSpPr>
      <p:grpSpPr>
        <a:xfrm>
          <a:off x="0" y="0"/>
          <a:ext cx="0" cy="0"/>
          <a:chOff x="0" y="0"/>
          <a:chExt cx="0" cy="0"/>
        </a:xfrm>
      </p:grpSpPr>
      <p:sp>
        <p:nvSpPr>
          <p:cNvPr id="2717" name="Google Shape;2717;p13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18" name="Google Shape;2718;p13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719" name="Google Shape;2719;p13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133</a:t>
            </a:fld>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0"/>
        <p:cNvGrpSpPr/>
        <p:nvPr/>
      </p:nvGrpSpPr>
      <p:grpSpPr>
        <a:xfrm>
          <a:off x="0" y="0"/>
          <a:ext cx="0" cy="0"/>
          <a:chOff x="0" y="0"/>
          <a:chExt cx="0" cy="0"/>
        </a:xfrm>
      </p:grpSpPr>
      <p:sp>
        <p:nvSpPr>
          <p:cNvPr id="2731" name="Google Shape;2731;p14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32" name="Google Shape;2732;p14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733" name="Google Shape;2733;p14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134</a:t>
            </a:fld>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6"/>
        <p:cNvGrpSpPr/>
        <p:nvPr/>
      </p:nvGrpSpPr>
      <p:grpSpPr>
        <a:xfrm>
          <a:off x="0" y="0"/>
          <a:ext cx="0" cy="0"/>
          <a:chOff x="0" y="0"/>
          <a:chExt cx="0" cy="0"/>
        </a:xfrm>
      </p:grpSpPr>
      <p:sp>
        <p:nvSpPr>
          <p:cNvPr id="2747" name="Google Shape;2747;p14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8" name="Google Shape;2748;p14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749" name="Google Shape;2749;p14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135</a:t>
            </a:fld>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4"/>
        <p:cNvGrpSpPr/>
        <p:nvPr/>
      </p:nvGrpSpPr>
      <p:grpSpPr>
        <a:xfrm>
          <a:off x="0" y="0"/>
          <a:ext cx="0" cy="0"/>
          <a:chOff x="0" y="0"/>
          <a:chExt cx="0" cy="0"/>
        </a:xfrm>
      </p:grpSpPr>
      <p:sp>
        <p:nvSpPr>
          <p:cNvPr id="2765" name="Google Shape;2765;p14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6" name="Google Shape;2766;p14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If we slice out the center region of our image I to be the filter, we expect the correlated output to have a peak response at the same location, but that doesn’t seem to be the case…</a:t>
            </a:r>
            <a:endParaRPr/>
          </a:p>
        </p:txBody>
      </p:sp>
      <p:sp>
        <p:nvSpPr>
          <p:cNvPr id="2767" name="Google Shape;2767;p14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136</a:t>
            </a:fld>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3"/>
        <p:cNvGrpSpPr/>
        <p:nvPr/>
      </p:nvGrpSpPr>
      <p:grpSpPr>
        <a:xfrm>
          <a:off x="0" y="0"/>
          <a:ext cx="0" cy="0"/>
          <a:chOff x="0" y="0"/>
          <a:chExt cx="0" cy="0"/>
        </a:xfrm>
      </p:grpSpPr>
      <p:sp>
        <p:nvSpPr>
          <p:cNvPr id="2784" name="Google Shape;2784;p14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137</a:t>
            </a:fld>
            <a:endParaRPr sz="1200" b="0" i="0" u="none" strike="noStrike" cap="none">
              <a:solidFill>
                <a:srgbClr val="000000"/>
              </a:solidFill>
              <a:latin typeface="Calibri"/>
              <a:ea typeface="Calibri"/>
              <a:cs typeface="Calibri"/>
              <a:sym typeface="Calibri"/>
            </a:endParaRPr>
          </a:p>
        </p:txBody>
      </p:sp>
      <p:sp>
        <p:nvSpPr>
          <p:cNvPr id="2785" name="Google Shape;2785;p14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86" name="Google Shape;2786;p143: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Intuitively, we want to reduce the overall brightness of the image to avoid this behavior</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2"/>
        <p:cNvGrpSpPr/>
        <p:nvPr/>
      </p:nvGrpSpPr>
      <p:grpSpPr>
        <a:xfrm>
          <a:off x="0" y="0"/>
          <a:ext cx="0" cy="0"/>
          <a:chOff x="0" y="0"/>
          <a:chExt cx="0" cy="0"/>
        </a:xfrm>
      </p:grpSpPr>
      <p:sp>
        <p:nvSpPr>
          <p:cNvPr id="2793" name="Google Shape;2793;p14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138</a:t>
            </a:fld>
            <a:endParaRPr sz="1200" b="0" i="0" u="none" strike="noStrike" cap="none">
              <a:solidFill>
                <a:srgbClr val="000000"/>
              </a:solidFill>
              <a:latin typeface="Calibri"/>
              <a:ea typeface="Calibri"/>
              <a:cs typeface="Calibri"/>
              <a:sym typeface="Calibri"/>
            </a:endParaRPr>
          </a:p>
        </p:txBody>
      </p:sp>
      <p:sp>
        <p:nvSpPr>
          <p:cNvPr id="2794" name="Google Shape;2794;p14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2795" name="Google Shape;2795;p144: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Intuitively, we want to reduce the overall brightness of the image to avoid this behavior</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2"/>
        <p:cNvGrpSpPr/>
        <p:nvPr/>
      </p:nvGrpSpPr>
      <p:grpSpPr>
        <a:xfrm>
          <a:off x="0" y="0"/>
          <a:ext cx="0" cy="0"/>
          <a:chOff x="0" y="0"/>
          <a:chExt cx="0" cy="0"/>
        </a:xfrm>
      </p:grpSpPr>
      <p:sp>
        <p:nvSpPr>
          <p:cNvPr id="2803" name="Google Shape;2803;p14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4" name="Google Shape;2804;p14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05" name="Google Shape;2805;p14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139</a:t>
            </a:fld>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0"/>
        <p:cNvGrpSpPr/>
        <p:nvPr/>
      </p:nvGrpSpPr>
      <p:grpSpPr>
        <a:xfrm>
          <a:off x="0" y="0"/>
          <a:ext cx="0" cy="0"/>
          <a:chOff x="0" y="0"/>
          <a:chExt cx="0" cy="0"/>
        </a:xfrm>
      </p:grpSpPr>
      <p:sp>
        <p:nvSpPr>
          <p:cNvPr id="2811" name="Google Shape;2811;p14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12" name="Google Shape;2812;p14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13" name="Google Shape;2813;p14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140</a:t>
            </a:fld>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8"/>
        <p:cNvGrpSpPr/>
        <p:nvPr/>
      </p:nvGrpSpPr>
      <p:grpSpPr>
        <a:xfrm>
          <a:off x="0" y="0"/>
          <a:ext cx="0" cy="0"/>
          <a:chOff x="0" y="0"/>
          <a:chExt cx="0" cy="0"/>
        </a:xfrm>
      </p:grpSpPr>
      <p:sp>
        <p:nvSpPr>
          <p:cNvPr id="2819" name="Google Shape;2819;p14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0" name="Google Shape;2820;p14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21" name="Google Shape;2821;p14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141</a:t>
            </a:fld>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6"/>
        <p:cNvGrpSpPr/>
        <p:nvPr/>
      </p:nvGrpSpPr>
      <p:grpSpPr>
        <a:xfrm>
          <a:off x="0" y="0"/>
          <a:ext cx="0" cy="0"/>
          <a:chOff x="0" y="0"/>
          <a:chExt cx="0" cy="0"/>
        </a:xfrm>
      </p:grpSpPr>
      <p:sp>
        <p:nvSpPr>
          <p:cNvPr id="2827" name="Google Shape;2827;p14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28" name="Google Shape;2828;p14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29" name="Google Shape;2829;p14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142</a:t>
            </a:fld>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6"/>
        <p:cNvGrpSpPr/>
        <p:nvPr/>
      </p:nvGrpSpPr>
      <p:grpSpPr>
        <a:xfrm>
          <a:off x="0" y="0"/>
          <a:ext cx="0" cy="0"/>
          <a:chOff x="0" y="0"/>
          <a:chExt cx="0" cy="0"/>
        </a:xfrm>
      </p:grpSpPr>
      <p:sp>
        <p:nvSpPr>
          <p:cNvPr id="2837" name="Google Shape;2837;p14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38" name="Google Shape;2838;p14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39" name="Google Shape;2839;p14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143</a:t>
            </a:fld>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6"/>
        <p:cNvGrpSpPr/>
        <p:nvPr/>
      </p:nvGrpSpPr>
      <p:grpSpPr>
        <a:xfrm>
          <a:off x="0" y="0"/>
          <a:ext cx="0" cy="0"/>
          <a:chOff x="0" y="0"/>
          <a:chExt cx="0" cy="0"/>
        </a:xfrm>
      </p:grpSpPr>
      <p:sp>
        <p:nvSpPr>
          <p:cNvPr id="2847" name="Google Shape;2847;p15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48" name="Google Shape;2848;p15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49" name="Google Shape;2849;p15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144</a:t>
            </a:fld>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8"/>
        <p:cNvGrpSpPr/>
        <p:nvPr/>
      </p:nvGrpSpPr>
      <p:grpSpPr>
        <a:xfrm>
          <a:off x="0" y="0"/>
          <a:ext cx="0" cy="0"/>
          <a:chOff x="0" y="0"/>
          <a:chExt cx="0" cy="0"/>
        </a:xfrm>
      </p:grpSpPr>
      <p:sp>
        <p:nvSpPr>
          <p:cNvPr id="2859" name="Google Shape;2859;p15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0" name="Google Shape;2860;p15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61" name="Google Shape;2861;p15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145</a:t>
            </a:fld>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0"/>
        <p:cNvGrpSpPr/>
        <p:nvPr/>
      </p:nvGrpSpPr>
      <p:grpSpPr>
        <a:xfrm>
          <a:off x="0" y="0"/>
          <a:ext cx="0" cy="0"/>
          <a:chOff x="0" y="0"/>
          <a:chExt cx="0" cy="0"/>
        </a:xfrm>
      </p:grpSpPr>
      <p:sp>
        <p:nvSpPr>
          <p:cNvPr id="2871" name="Google Shape;2871;p15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72" name="Google Shape;2872;p15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73" name="Google Shape;2873;p15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146</a:t>
            </a:fld>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2"/>
        <p:cNvGrpSpPr/>
        <p:nvPr/>
      </p:nvGrpSpPr>
      <p:grpSpPr>
        <a:xfrm>
          <a:off x="0" y="0"/>
          <a:ext cx="0" cy="0"/>
          <a:chOff x="0" y="0"/>
          <a:chExt cx="0" cy="0"/>
        </a:xfrm>
      </p:grpSpPr>
      <p:sp>
        <p:nvSpPr>
          <p:cNvPr id="2883" name="Google Shape;2883;p15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4" name="Google Shape;2884;p15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85" name="Google Shape;2885;p15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147</a:t>
            </a:fld>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6"/>
        <p:cNvGrpSpPr/>
        <p:nvPr/>
      </p:nvGrpSpPr>
      <p:grpSpPr>
        <a:xfrm>
          <a:off x="0" y="0"/>
          <a:ext cx="0" cy="0"/>
          <a:chOff x="0" y="0"/>
          <a:chExt cx="0" cy="0"/>
        </a:xfrm>
      </p:grpSpPr>
      <p:sp>
        <p:nvSpPr>
          <p:cNvPr id="2897" name="Google Shape;2897;p15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8" name="Google Shape;2898;p15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can do that by subtracting the mean from the filter and image before correlating. This now gives us a peak response at the correct position where the filter aligns with the image content. In other words, we have working template matching!</a:t>
            </a:r>
            <a:endParaRPr/>
          </a:p>
        </p:txBody>
      </p:sp>
      <p:sp>
        <p:nvSpPr>
          <p:cNvPr id="2899" name="Google Shape;2899;p15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148</a:t>
            </a:fld>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1"/>
        <p:cNvGrpSpPr/>
        <p:nvPr/>
      </p:nvGrpSpPr>
      <p:grpSpPr>
        <a:xfrm>
          <a:off x="0" y="0"/>
          <a:ext cx="0" cy="0"/>
          <a:chOff x="0" y="0"/>
          <a:chExt cx="0" cy="0"/>
        </a:xfrm>
      </p:grpSpPr>
      <p:sp>
        <p:nvSpPr>
          <p:cNvPr id="2912" name="Google Shape;2912;p155: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913" name="Google Shape;2913;p15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7"/>
        <p:cNvGrpSpPr/>
        <p:nvPr/>
      </p:nvGrpSpPr>
      <p:grpSpPr>
        <a:xfrm>
          <a:off x="0" y="0"/>
          <a:ext cx="0" cy="0"/>
          <a:chOff x="0" y="0"/>
          <a:chExt cx="0" cy="0"/>
        </a:xfrm>
      </p:grpSpPr>
      <p:sp>
        <p:nvSpPr>
          <p:cNvPr id="2918" name="Google Shape;2918;p15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919" name="Google Shape;2919;p15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5"/>
        <p:cNvGrpSpPr/>
        <p:nvPr/>
      </p:nvGrpSpPr>
      <p:grpSpPr>
        <a:xfrm>
          <a:off x="0" y="0"/>
          <a:ext cx="0" cy="0"/>
          <a:chOff x="0" y="0"/>
          <a:chExt cx="0" cy="0"/>
        </a:xfrm>
      </p:grpSpPr>
      <p:sp>
        <p:nvSpPr>
          <p:cNvPr id="2926" name="Google Shape;2926;p157: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2927" name="Google Shape;2927;p15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5"/>
        <p:cNvGrpSpPr/>
        <p:nvPr/>
      </p:nvGrpSpPr>
      <p:grpSpPr>
        <a:xfrm>
          <a:off x="0" y="0"/>
          <a:ext cx="0" cy="0"/>
          <a:chOff x="0" y="0"/>
          <a:chExt cx="0" cy="0"/>
        </a:xfrm>
      </p:grpSpPr>
      <p:sp>
        <p:nvSpPr>
          <p:cNvPr id="2936" name="Google Shape;2936;p15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7" name="Google Shape;2937;p15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38" name="Google Shape;2938;p15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152</a:t>
            </a:fld>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3"/>
        <p:cNvGrpSpPr/>
        <p:nvPr/>
      </p:nvGrpSpPr>
      <p:grpSpPr>
        <a:xfrm>
          <a:off x="0" y="0"/>
          <a:ext cx="0" cy="0"/>
          <a:chOff x="0" y="0"/>
          <a:chExt cx="0" cy="0"/>
        </a:xfrm>
      </p:grpSpPr>
      <p:sp>
        <p:nvSpPr>
          <p:cNvPr id="2944" name="Google Shape;2944;p15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5" name="Google Shape;2945;p15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46" name="Google Shape;2946;p15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153</a:t>
            </a:fld>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1"/>
        <p:cNvGrpSpPr/>
        <p:nvPr/>
      </p:nvGrpSpPr>
      <p:grpSpPr>
        <a:xfrm>
          <a:off x="0" y="0"/>
          <a:ext cx="0" cy="0"/>
          <a:chOff x="0" y="0"/>
          <a:chExt cx="0" cy="0"/>
        </a:xfrm>
      </p:grpSpPr>
      <p:sp>
        <p:nvSpPr>
          <p:cNvPr id="2952" name="Google Shape;2952;p16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3" name="Google Shape;2953;p16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54" name="Google Shape;2954;p16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154</a:t>
            </a:fld>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9"/>
        <p:cNvGrpSpPr/>
        <p:nvPr/>
      </p:nvGrpSpPr>
      <p:grpSpPr>
        <a:xfrm>
          <a:off x="0" y="0"/>
          <a:ext cx="0" cy="0"/>
          <a:chOff x="0" y="0"/>
          <a:chExt cx="0" cy="0"/>
        </a:xfrm>
      </p:grpSpPr>
      <p:sp>
        <p:nvSpPr>
          <p:cNvPr id="2960" name="Google Shape;2960;p16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1" name="Google Shape;2961;p16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62" name="Google Shape;2962;p16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155</a:t>
            </a:fld>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9"/>
        <p:cNvGrpSpPr/>
        <p:nvPr/>
      </p:nvGrpSpPr>
      <p:grpSpPr>
        <a:xfrm>
          <a:off x="0" y="0"/>
          <a:ext cx="0" cy="0"/>
          <a:chOff x="0" y="0"/>
          <a:chExt cx="0" cy="0"/>
        </a:xfrm>
      </p:grpSpPr>
      <p:sp>
        <p:nvSpPr>
          <p:cNvPr id="2970" name="Google Shape;2970;p16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1" name="Google Shape;2971;p16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72" name="Google Shape;2972;p16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156</a:t>
            </a:fld>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9"/>
        <p:cNvGrpSpPr/>
        <p:nvPr/>
      </p:nvGrpSpPr>
      <p:grpSpPr>
        <a:xfrm>
          <a:off x="0" y="0"/>
          <a:ext cx="0" cy="0"/>
          <a:chOff x="0" y="0"/>
          <a:chExt cx="0" cy="0"/>
        </a:xfrm>
      </p:grpSpPr>
      <p:sp>
        <p:nvSpPr>
          <p:cNvPr id="2980" name="Google Shape;2980;p16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81" name="Google Shape;2981;p16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82" name="Google Shape;2982;p163: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157</a:t>
            </a:fld>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1"/>
        <p:cNvGrpSpPr/>
        <p:nvPr/>
      </p:nvGrpSpPr>
      <p:grpSpPr>
        <a:xfrm>
          <a:off x="0" y="0"/>
          <a:ext cx="0" cy="0"/>
          <a:chOff x="0" y="0"/>
          <a:chExt cx="0" cy="0"/>
        </a:xfrm>
      </p:grpSpPr>
      <p:sp>
        <p:nvSpPr>
          <p:cNvPr id="2992" name="Google Shape;2992;p16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3" name="Google Shape;2993;p16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2994" name="Google Shape;2994;p16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158</a:t>
            </a:fld>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3"/>
        <p:cNvGrpSpPr/>
        <p:nvPr/>
      </p:nvGrpSpPr>
      <p:grpSpPr>
        <a:xfrm>
          <a:off x="0" y="0"/>
          <a:ext cx="0" cy="0"/>
          <a:chOff x="0" y="0"/>
          <a:chExt cx="0" cy="0"/>
        </a:xfrm>
      </p:grpSpPr>
      <p:sp>
        <p:nvSpPr>
          <p:cNvPr id="3004" name="Google Shape;3004;p16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05" name="Google Shape;3005;p16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We get a completely different output when we apply convolution instead of correlation. We want to stick with correlation for template matching.</a:t>
            </a:r>
            <a:endParaRPr/>
          </a:p>
        </p:txBody>
      </p:sp>
      <p:sp>
        <p:nvSpPr>
          <p:cNvPr id="3006" name="Google Shape;3006;p16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159</a:t>
            </a:fld>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7"/>
        <p:cNvGrpSpPr/>
        <p:nvPr/>
      </p:nvGrpSpPr>
      <p:grpSpPr>
        <a:xfrm>
          <a:off x="0" y="0"/>
          <a:ext cx="0" cy="0"/>
          <a:chOff x="0" y="0"/>
          <a:chExt cx="0" cy="0"/>
        </a:xfrm>
      </p:grpSpPr>
      <p:sp>
        <p:nvSpPr>
          <p:cNvPr id="3018" name="Google Shape;3018;p16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19" name="Google Shape;3019;p16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4"/>
        <p:cNvGrpSpPr/>
        <p:nvPr/>
      </p:nvGrpSpPr>
      <p:grpSpPr>
        <a:xfrm>
          <a:off x="0" y="0"/>
          <a:ext cx="0" cy="0"/>
          <a:chOff x="0" y="0"/>
          <a:chExt cx="0" cy="0"/>
        </a:xfrm>
      </p:grpSpPr>
      <p:sp>
        <p:nvSpPr>
          <p:cNvPr id="3025" name="Google Shape;3025;p16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Gill Sans"/>
              <a:buNone/>
            </a:pPr>
            <a:fld id="{00000000-1234-1234-1234-123412341234}" type="slidenum">
              <a:rPr lang="en-US" sz="1200" b="0" i="0" u="none" strike="noStrike" cap="none">
                <a:solidFill>
                  <a:srgbClr val="000000"/>
                </a:solidFill>
                <a:latin typeface="Gill Sans"/>
                <a:ea typeface="Gill Sans"/>
                <a:cs typeface="Gill Sans"/>
                <a:sym typeface="Gill Sans"/>
              </a:rPr>
              <a:t>161</a:t>
            </a:fld>
            <a:endParaRPr sz="1200" b="0" i="0" u="none" strike="noStrike" cap="none">
              <a:solidFill>
                <a:srgbClr val="000000"/>
              </a:solidFill>
              <a:latin typeface="Gill Sans"/>
              <a:ea typeface="Gill Sans"/>
              <a:cs typeface="Gill Sans"/>
              <a:sym typeface="Gill Sans"/>
            </a:endParaRPr>
          </a:p>
        </p:txBody>
      </p:sp>
      <p:sp>
        <p:nvSpPr>
          <p:cNvPr id="3026" name="Google Shape;3026;p167:notes"/>
          <p:cNvSpPr>
            <a:spLocks noGrp="1" noRot="1" noChangeAspect="1"/>
          </p:cNvSpPr>
          <p:nvPr>
            <p:ph type="sldImg" idx="2"/>
          </p:nvPr>
        </p:nvSpPr>
        <p:spPr>
          <a:xfrm>
            <a:off x="331788" y="673100"/>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027" name="Google Shape;3027;p167:notes"/>
          <p:cNvSpPr txBox="1">
            <a:spLocks noGrp="1"/>
          </p:cNvSpPr>
          <p:nvPr>
            <p:ph type="body" idx="1"/>
          </p:nvPr>
        </p:nvSpPr>
        <p:spPr>
          <a:xfrm>
            <a:off x="896938" y="4351338"/>
            <a:ext cx="5083175" cy="4130675"/>
          </a:xfrm>
          <a:prstGeom prst="rect">
            <a:avLst/>
          </a:prstGeom>
          <a:noFill/>
          <a:ln>
            <a:noFill/>
          </a:ln>
        </p:spPr>
        <p:txBody>
          <a:bodyPr spcFirstLastPara="1" wrap="square" lIns="89875" tIns="44925" rIns="89875" bIns="44925" anchor="t" anchorCtr="0">
            <a:noAutofit/>
          </a:bodyPr>
          <a:lstStyle/>
          <a:p>
            <a:pPr marL="0" lvl="0" indent="0" algn="l" rtl="0">
              <a:spcBef>
                <a:spcPts val="0"/>
              </a:spcBef>
              <a:spcAft>
                <a:spcPts val="0"/>
              </a:spcAft>
              <a:buNone/>
            </a:pPr>
            <a:r>
              <a:rPr lang="en-US"/>
              <a:t>Non-linear filters do not satisfy the linearity and/or shift invariance properties of linear filters</a:t>
            </a:r>
            <a:endParaRPr/>
          </a:p>
          <a:p>
            <a:pPr marL="0" lvl="0" indent="0" algn="l" rtl="0">
              <a:spcBef>
                <a:spcPts val="0"/>
              </a:spcBef>
              <a:spcAft>
                <a:spcPts val="0"/>
              </a:spcAft>
              <a:buNone/>
            </a:pPr>
            <a:r>
              <a:rPr lang="en-US"/>
              <a:t>Better at removing salt’n’pepper noise</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4"/>
        <p:cNvGrpSpPr/>
        <p:nvPr/>
      </p:nvGrpSpPr>
      <p:grpSpPr>
        <a:xfrm>
          <a:off x="0" y="0"/>
          <a:ext cx="0" cy="0"/>
          <a:chOff x="0" y="0"/>
          <a:chExt cx="0" cy="0"/>
        </a:xfrm>
      </p:grpSpPr>
      <p:sp>
        <p:nvSpPr>
          <p:cNvPr id="3035" name="Google Shape;3035;p16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162</a:t>
            </a:fld>
            <a:endParaRPr sz="1200" b="0" i="0" u="none" strike="noStrike" cap="none">
              <a:solidFill>
                <a:srgbClr val="000000"/>
              </a:solidFill>
              <a:latin typeface="Calibri"/>
              <a:ea typeface="Calibri"/>
              <a:cs typeface="Calibri"/>
              <a:sym typeface="Calibri"/>
            </a:endParaRPr>
          </a:p>
        </p:txBody>
      </p:sp>
      <p:sp>
        <p:nvSpPr>
          <p:cNvPr id="3036" name="Google Shape;3036;p168:notes"/>
          <p:cNvSpPr>
            <a:spLocks noGrp="1" noRot="1" noChangeAspect="1"/>
          </p:cNvSpPr>
          <p:nvPr>
            <p:ph type="sldImg" idx="2"/>
          </p:nvPr>
        </p:nvSpPr>
        <p:spPr>
          <a:xfrm>
            <a:off x="-1411288" y="382588"/>
            <a:ext cx="9686926" cy="54498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037" name="Google Shape;3037;p168:notes"/>
          <p:cNvSpPr txBox="1">
            <a:spLocks noGrp="1"/>
          </p:cNvSpPr>
          <p:nvPr>
            <p:ph type="body" idx="1"/>
          </p:nvPr>
        </p:nvSpPr>
        <p:spPr>
          <a:xfrm>
            <a:off x="828675" y="6062663"/>
            <a:ext cx="5268913" cy="2416175"/>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Answer is 90.</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6"/>
        <p:cNvGrpSpPr/>
        <p:nvPr/>
      </p:nvGrpSpPr>
      <p:grpSpPr>
        <a:xfrm>
          <a:off x="0" y="0"/>
          <a:ext cx="0" cy="0"/>
          <a:chOff x="0" y="0"/>
          <a:chExt cx="0" cy="0"/>
        </a:xfrm>
      </p:grpSpPr>
      <p:sp>
        <p:nvSpPr>
          <p:cNvPr id="3047" name="Google Shape;3047;p16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8" name="Google Shape;3048;p16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49" name="Google Shape;3049;p16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4"/>
        <p:cNvGrpSpPr/>
        <p:nvPr/>
      </p:nvGrpSpPr>
      <p:grpSpPr>
        <a:xfrm>
          <a:off x="0" y="0"/>
          <a:ext cx="0" cy="0"/>
          <a:chOff x="0" y="0"/>
          <a:chExt cx="0" cy="0"/>
        </a:xfrm>
      </p:grpSpPr>
      <p:sp>
        <p:nvSpPr>
          <p:cNvPr id="3055" name="Google Shape;3055;p170: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56" name="Google Shape;3056;p17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1"/>
        <p:cNvGrpSpPr/>
        <p:nvPr/>
      </p:nvGrpSpPr>
      <p:grpSpPr>
        <a:xfrm>
          <a:off x="0" y="0"/>
          <a:ext cx="0" cy="0"/>
          <a:chOff x="0" y="0"/>
          <a:chExt cx="0" cy="0"/>
        </a:xfrm>
      </p:grpSpPr>
      <p:sp>
        <p:nvSpPr>
          <p:cNvPr id="3062" name="Google Shape;3062;p171: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63" name="Google Shape;3063;p17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8"/>
        <p:cNvGrpSpPr/>
        <p:nvPr/>
      </p:nvGrpSpPr>
      <p:grpSpPr>
        <a:xfrm>
          <a:off x="0" y="0"/>
          <a:ext cx="0" cy="0"/>
          <a:chOff x="0" y="0"/>
          <a:chExt cx="0" cy="0"/>
        </a:xfrm>
      </p:grpSpPr>
      <p:sp>
        <p:nvSpPr>
          <p:cNvPr id="3069" name="Google Shape;3069;p17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70" name="Google Shape;3070;p17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71" name="Google Shape;3071;p17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166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6"/>
        <p:cNvGrpSpPr/>
        <p:nvPr/>
      </p:nvGrpSpPr>
      <p:grpSpPr>
        <a:xfrm>
          <a:off x="0" y="0"/>
          <a:ext cx="0" cy="0"/>
          <a:chOff x="0" y="0"/>
          <a:chExt cx="0" cy="0"/>
        </a:xfrm>
      </p:grpSpPr>
      <p:sp>
        <p:nvSpPr>
          <p:cNvPr id="3077" name="Google Shape;3077;p17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78" name="Google Shape;3078;p17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3"/>
        <p:cNvGrpSpPr/>
        <p:nvPr/>
      </p:nvGrpSpPr>
      <p:grpSpPr>
        <a:xfrm>
          <a:off x="0" y="0"/>
          <a:ext cx="0" cy="0"/>
          <a:chOff x="0" y="0"/>
          <a:chExt cx="0" cy="0"/>
        </a:xfrm>
      </p:grpSpPr>
      <p:sp>
        <p:nvSpPr>
          <p:cNvPr id="3084" name="Google Shape;3084;p174: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085" name="Google Shape;3085;p17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0"/>
        <p:cNvGrpSpPr/>
        <p:nvPr/>
      </p:nvGrpSpPr>
      <p:grpSpPr>
        <a:xfrm>
          <a:off x="0" y="0"/>
          <a:ext cx="0" cy="0"/>
          <a:chOff x="0" y="0"/>
          <a:chExt cx="0" cy="0"/>
        </a:xfrm>
      </p:grpSpPr>
      <p:sp>
        <p:nvSpPr>
          <p:cNvPr id="3091" name="Google Shape;3091;p17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lnSpc>
                <a:spcPct val="100000"/>
              </a:lnSpc>
              <a:spcBef>
                <a:spcPts val="0"/>
              </a:spcBef>
              <a:spcAft>
                <a:spcPts val="0"/>
              </a:spcAft>
              <a:buClr>
                <a:srgbClr val="000000"/>
              </a:buClr>
              <a:buSzPts val="1200"/>
              <a:buFont typeface="Gill Sans"/>
              <a:buNone/>
            </a:pPr>
            <a:fld id="{00000000-1234-1234-1234-123412341234}" type="slidenum">
              <a:rPr lang="en-US" sz="1200" b="0" i="0" u="none" strike="noStrike" cap="none">
                <a:solidFill>
                  <a:srgbClr val="000000"/>
                </a:solidFill>
                <a:latin typeface="Gill Sans"/>
                <a:ea typeface="Gill Sans"/>
                <a:cs typeface="Gill Sans"/>
                <a:sym typeface="Gill Sans"/>
              </a:rPr>
              <a:t>169</a:t>
            </a:fld>
            <a:endParaRPr sz="1200" b="0" i="0" u="none" strike="noStrike" cap="none">
              <a:solidFill>
                <a:srgbClr val="000000"/>
              </a:solidFill>
              <a:latin typeface="Gill Sans"/>
              <a:ea typeface="Gill Sans"/>
              <a:cs typeface="Gill Sans"/>
              <a:sym typeface="Gill Sans"/>
            </a:endParaRPr>
          </a:p>
        </p:txBody>
      </p:sp>
      <p:sp>
        <p:nvSpPr>
          <p:cNvPr id="3092" name="Google Shape;3092;p175:notes"/>
          <p:cNvSpPr>
            <a:spLocks noGrp="1" noRot="1" noChangeAspect="1"/>
          </p:cNvSpPr>
          <p:nvPr>
            <p:ph type="sldImg" idx="2"/>
          </p:nvPr>
        </p:nvSpPr>
        <p:spPr>
          <a:xfrm>
            <a:off x="331788" y="673100"/>
            <a:ext cx="6140450" cy="34544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093" name="Google Shape;3093;p175:notes"/>
          <p:cNvSpPr txBox="1">
            <a:spLocks noGrp="1"/>
          </p:cNvSpPr>
          <p:nvPr>
            <p:ph type="body" idx="1"/>
          </p:nvPr>
        </p:nvSpPr>
        <p:spPr>
          <a:xfrm>
            <a:off x="896938" y="4351338"/>
            <a:ext cx="5083175" cy="4130675"/>
          </a:xfrm>
          <a:prstGeom prst="rect">
            <a:avLst/>
          </a:prstGeom>
          <a:noFill/>
          <a:ln>
            <a:noFill/>
          </a:ln>
        </p:spPr>
        <p:txBody>
          <a:bodyPr spcFirstLastPara="1" wrap="square" lIns="89875" tIns="44925" rIns="89875" bIns="44925" anchor="t" anchorCtr="0">
            <a:noAutofit/>
          </a:bodyPr>
          <a:lstStyle/>
          <a:p>
            <a:pPr marL="0" lvl="0" indent="0" algn="l" rtl="0">
              <a:spcBef>
                <a:spcPts val="0"/>
              </a:spcBef>
              <a:spcAft>
                <a:spcPts val="0"/>
              </a:spcAft>
              <a:buNone/>
            </a:pPr>
            <a:r>
              <a:rPr lang="en-US"/>
              <a:t>Answer: Not convolution: try a region with 1’s and a 2, and then 1’s and a 3</a:t>
            </a:r>
            <a:endParaRPr/>
          </a:p>
          <a:p>
            <a:pPr marL="0" lvl="0" indent="0" algn="l" rtl="0">
              <a:spcBef>
                <a:spcPts val="0"/>
              </a:spcBef>
              <a:spcAft>
                <a:spcPts val="0"/>
              </a:spcAft>
              <a:buNone/>
            </a:pPr>
            <a:endParaRPr/>
          </a:p>
          <a:p>
            <a:pPr marL="0" marR="0" lvl="0" indent="0" algn="l" rtl="0">
              <a:lnSpc>
                <a:spcPct val="100000"/>
              </a:lnSpc>
              <a:spcBef>
                <a:spcPts val="480"/>
              </a:spcBef>
              <a:spcAft>
                <a:spcPts val="0"/>
              </a:spcAft>
              <a:buClr>
                <a:schemeClr val="dk1"/>
              </a:buClr>
              <a:buSzPts val="1600"/>
              <a:buFont typeface="Gill Sans"/>
              <a:buNone/>
            </a:pPr>
            <a:r>
              <a:rPr lang="en-US"/>
              <a:t>Detailed explanation for median filtering as sorting: http://arxiv.org/abs/1406.1717 by Jukka Suomela</a:t>
            </a:r>
            <a:endParaRPr/>
          </a:p>
          <a:p>
            <a:pPr marL="0" lvl="0" indent="0" algn="l" rtl="0">
              <a:spcBef>
                <a:spcPts val="0"/>
              </a:spcBef>
              <a:spcAft>
                <a:spcPts val="0"/>
              </a:spcAft>
              <a:buNone/>
            </a:pP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9"/>
        <p:cNvGrpSpPr/>
        <p:nvPr/>
      </p:nvGrpSpPr>
      <p:grpSpPr>
        <a:xfrm>
          <a:off x="0" y="0"/>
          <a:ext cx="0" cy="0"/>
          <a:chOff x="0" y="0"/>
          <a:chExt cx="0" cy="0"/>
        </a:xfrm>
      </p:grpSpPr>
      <p:sp>
        <p:nvSpPr>
          <p:cNvPr id="3100" name="Google Shape;3100;p17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1" name="Google Shape;3101;p176: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Sampling refers to turning a continuous signal into a discrete signal</a:t>
            </a:r>
            <a:endParaRPr/>
          </a:p>
        </p:txBody>
      </p:sp>
      <p:sp>
        <p:nvSpPr>
          <p:cNvPr id="3102" name="Google Shape;3102;p17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170</a:t>
            </a:fld>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6"/>
        <p:cNvGrpSpPr/>
        <p:nvPr/>
      </p:nvGrpSpPr>
      <p:grpSpPr>
        <a:xfrm>
          <a:off x="0" y="0"/>
          <a:ext cx="0" cy="0"/>
          <a:chOff x="0" y="0"/>
          <a:chExt cx="0" cy="0"/>
        </a:xfrm>
      </p:grpSpPr>
      <p:sp>
        <p:nvSpPr>
          <p:cNvPr id="3107" name="Google Shape;3107;p17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8" name="Google Shape;3108;p17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Downsampling is useful when we need to reduce storage space</a:t>
            </a:r>
            <a:endParaRPr/>
          </a:p>
        </p:txBody>
      </p:sp>
      <p:sp>
        <p:nvSpPr>
          <p:cNvPr id="3109" name="Google Shape;3109;p17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171</a:t>
            </a:fld>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6"/>
        <p:cNvGrpSpPr/>
        <p:nvPr/>
      </p:nvGrpSpPr>
      <p:grpSpPr>
        <a:xfrm>
          <a:off x="0" y="0"/>
          <a:ext cx="0" cy="0"/>
          <a:chOff x="0" y="0"/>
          <a:chExt cx="0" cy="0"/>
        </a:xfrm>
      </p:grpSpPr>
      <p:sp>
        <p:nvSpPr>
          <p:cNvPr id="3117" name="Google Shape;3117;p17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18" name="Google Shape;3118;p178: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higher the subsampling factor, the more pixels are skipped, resulting in smaller images</a:t>
            </a:r>
            <a:endParaRPr/>
          </a:p>
        </p:txBody>
      </p:sp>
      <p:sp>
        <p:nvSpPr>
          <p:cNvPr id="3119" name="Google Shape;3119;p178: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172</a:t>
            </a:fld>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5"/>
        <p:cNvGrpSpPr/>
        <p:nvPr/>
      </p:nvGrpSpPr>
      <p:grpSpPr>
        <a:xfrm>
          <a:off x="0" y="0"/>
          <a:ext cx="0" cy="0"/>
          <a:chOff x="0" y="0"/>
          <a:chExt cx="0" cy="0"/>
        </a:xfrm>
      </p:grpSpPr>
      <p:sp>
        <p:nvSpPr>
          <p:cNvPr id="3126" name="Google Shape;3126;p17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7" name="Google Shape;3127;p17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higher the subsampling factor, the more pixels are skipped, resulting in smaller images</a:t>
            </a:r>
            <a:endParaRPr/>
          </a:p>
        </p:txBody>
      </p:sp>
      <p:sp>
        <p:nvSpPr>
          <p:cNvPr id="3128" name="Google Shape;3128;p17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173</a:t>
            </a:fld>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7"/>
        <p:cNvGrpSpPr/>
        <p:nvPr/>
      </p:nvGrpSpPr>
      <p:grpSpPr>
        <a:xfrm>
          <a:off x="0" y="0"/>
          <a:ext cx="0" cy="0"/>
          <a:chOff x="0" y="0"/>
          <a:chExt cx="0" cy="0"/>
        </a:xfrm>
      </p:grpSpPr>
      <p:sp>
        <p:nvSpPr>
          <p:cNvPr id="3268" name="Google Shape;3268;p18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9" name="Google Shape;3269;p18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Downsampling repeatedly results in an ‘image pyramid’</a:t>
            </a:r>
            <a:endParaRPr/>
          </a:p>
        </p:txBody>
      </p:sp>
      <p:sp>
        <p:nvSpPr>
          <p:cNvPr id="3270" name="Google Shape;3270;p18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174</a:t>
            </a:fld>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7"/>
        <p:cNvGrpSpPr/>
        <p:nvPr/>
      </p:nvGrpSpPr>
      <p:grpSpPr>
        <a:xfrm>
          <a:off x="0" y="0"/>
          <a:ext cx="0" cy="0"/>
          <a:chOff x="0" y="0"/>
          <a:chExt cx="0" cy="0"/>
        </a:xfrm>
      </p:grpSpPr>
      <p:sp>
        <p:nvSpPr>
          <p:cNvPr id="3278" name="Google Shape;3278;p181: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279" name="Google Shape;3279;p18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5"/>
        <p:cNvGrpSpPr/>
        <p:nvPr/>
      </p:nvGrpSpPr>
      <p:grpSpPr>
        <a:xfrm>
          <a:off x="0" y="0"/>
          <a:ext cx="0" cy="0"/>
          <a:chOff x="0" y="0"/>
          <a:chExt cx="0" cy="0"/>
        </a:xfrm>
      </p:grpSpPr>
      <p:sp>
        <p:nvSpPr>
          <p:cNvPr id="3286" name="Google Shape;3286;p182: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287" name="Google Shape;3287;p18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4"/>
        <p:cNvGrpSpPr/>
        <p:nvPr/>
      </p:nvGrpSpPr>
      <p:grpSpPr>
        <a:xfrm>
          <a:off x="0" y="0"/>
          <a:ext cx="0" cy="0"/>
          <a:chOff x="0" y="0"/>
          <a:chExt cx="0" cy="0"/>
        </a:xfrm>
      </p:grpSpPr>
      <p:sp>
        <p:nvSpPr>
          <p:cNvPr id="3295" name="Google Shape;3295;p18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296" name="Google Shape;3296;p18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6"/>
        <p:cNvGrpSpPr/>
        <p:nvPr/>
      </p:nvGrpSpPr>
      <p:grpSpPr>
        <a:xfrm>
          <a:off x="0" y="0"/>
          <a:ext cx="0" cy="0"/>
          <a:chOff x="0" y="0"/>
          <a:chExt cx="0" cy="0"/>
        </a:xfrm>
      </p:grpSpPr>
      <p:sp>
        <p:nvSpPr>
          <p:cNvPr id="3307" name="Google Shape;3307;p18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8" name="Google Shape;3308;p18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Issue with naïve downsampling: we start to see artifacts (e.g. white pixels not present in original image, jagged edges)</a:t>
            </a:r>
            <a:endParaRPr/>
          </a:p>
        </p:txBody>
      </p:sp>
      <p:sp>
        <p:nvSpPr>
          <p:cNvPr id="3309" name="Google Shape;3309;p184: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178</a:t>
            </a:fld>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9"/>
        <p:cNvGrpSpPr/>
        <p:nvPr/>
      </p:nvGrpSpPr>
      <p:grpSpPr>
        <a:xfrm>
          <a:off x="0" y="0"/>
          <a:ext cx="0" cy="0"/>
          <a:chOff x="0" y="0"/>
          <a:chExt cx="0" cy="0"/>
        </a:xfrm>
      </p:grpSpPr>
      <p:sp>
        <p:nvSpPr>
          <p:cNvPr id="3320" name="Google Shape;3320;p185: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179</a:t>
            </a:fld>
            <a:endParaRPr sz="1200">
              <a:solidFill>
                <a:srgbClr val="000000"/>
              </a:solidFill>
              <a:latin typeface="Calibri"/>
              <a:ea typeface="Calibri"/>
              <a:cs typeface="Calibri"/>
              <a:sym typeface="Calibri"/>
            </a:endParaRPr>
          </a:p>
        </p:txBody>
      </p:sp>
      <p:sp>
        <p:nvSpPr>
          <p:cNvPr id="3321" name="Google Shape;3321;p185: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22" name="Google Shape;3322;p185: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Aliasing occurs when we sample a signal at a frequency that is too low such that we can’t properly reconstruct the original signal (more in a few slides). </a:t>
            </a:r>
            <a:endParaRPr/>
          </a:p>
          <a:p>
            <a:pPr marL="0" lvl="0" indent="0" algn="l" rtl="0">
              <a:spcBef>
                <a:spcPts val="0"/>
              </a:spcBef>
              <a:spcAft>
                <a:spcPts val="0"/>
              </a:spcAft>
              <a:buNone/>
            </a:pPr>
            <a:r>
              <a:rPr lang="en-US"/>
              <a:t>If we reconstructed the signal using just the sampled points (black dots above), we’d get a completely different-looking reconstruction than the original signal (see next slide).</a:t>
            </a:r>
            <a:endParaRPr/>
          </a:p>
          <a:p>
            <a:pPr marL="0" lvl="0" indent="0" algn="l" rtl="0">
              <a:spcBef>
                <a:spcPts val="0"/>
              </a:spcBef>
              <a:spcAft>
                <a:spcPts val="0"/>
              </a:spcAft>
              <a:buNone/>
            </a:pPr>
            <a:r>
              <a:rPr lang="en-US"/>
              <a:t>Intuitively, we don’t have enough information about the signal because we sampled it too infrequently.</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7"/>
        <p:cNvGrpSpPr/>
        <p:nvPr/>
      </p:nvGrpSpPr>
      <p:grpSpPr>
        <a:xfrm>
          <a:off x="0" y="0"/>
          <a:ext cx="0" cy="0"/>
          <a:chOff x="0" y="0"/>
          <a:chExt cx="0" cy="0"/>
        </a:xfrm>
      </p:grpSpPr>
      <p:sp>
        <p:nvSpPr>
          <p:cNvPr id="3328" name="Google Shape;3328;p186: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180</a:t>
            </a:fld>
            <a:endParaRPr sz="1200">
              <a:solidFill>
                <a:srgbClr val="000000"/>
              </a:solidFill>
              <a:latin typeface="Calibri"/>
              <a:ea typeface="Calibri"/>
              <a:cs typeface="Calibri"/>
              <a:sym typeface="Calibri"/>
            </a:endParaRPr>
          </a:p>
        </p:txBody>
      </p:sp>
      <p:sp>
        <p:nvSpPr>
          <p:cNvPr id="3329" name="Google Shape;3329;p186: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330" name="Google Shape;3330;p186: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5"/>
        <p:cNvGrpSpPr/>
        <p:nvPr/>
      </p:nvGrpSpPr>
      <p:grpSpPr>
        <a:xfrm>
          <a:off x="0" y="0"/>
          <a:ext cx="0" cy="0"/>
          <a:chOff x="0" y="0"/>
          <a:chExt cx="0" cy="0"/>
        </a:xfrm>
      </p:grpSpPr>
      <p:sp>
        <p:nvSpPr>
          <p:cNvPr id="3336" name="Google Shape;3336;p187: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37" name="Google Shape;3337;p187: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4"/>
        <p:cNvGrpSpPr/>
        <p:nvPr/>
      </p:nvGrpSpPr>
      <p:grpSpPr>
        <a:xfrm>
          <a:off x="0" y="0"/>
          <a:ext cx="0" cy="0"/>
          <a:chOff x="0" y="0"/>
          <a:chExt cx="0" cy="0"/>
        </a:xfrm>
      </p:grpSpPr>
      <p:sp>
        <p:nvSpPr>
          <p:cNvPr id="3345" name="Google Shape;3345;p188: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46" name="Google Shape;3346;p18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6"/>
        <p:cNvGrpSpPr/>
        <p:nvPr/>
      </p:nvGrpSpPr>
      <p:grpSpPr>
        <a:xfrm>
          <a:off x="0" y="0"/>
          <a:ext cx="0" cy="0"/>
          <a:chOff x="0" y="0"/>
          <a:chExt cx="0" cy="0"/>
        </a:xfrm>
      </p:grpSpPr>
      <p:sp>
        <p:nvSpPr>
          <p:cNvPr id="3357" name="Google Shape;3357;p189: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58" name="Google Shape;3358;p18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2"/>
        <p:cNvGrpSpPr/>
        <p:nvPr/>
      </p:nvGrpSpPr>
      <p:grpSpPr>
        <a:xfrm>
          <a:off x="0" y="0"/>
          <a:ext cx="0" cy="0"/>
          <a:chOff x="0" y="0"/>
          <a:chExt cx="0" cy="0"/>
        </a:xfrm>
      </p:grpSpPr>
      <p:sp>
        <p:nvSpPr>
          <p:cNvPr id="3373" name="Google Shape;3373;p190: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74" name="Google Shape;3374;p19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9"/>
        <p:cNvGrpSpPr/>
        <p:nvPr/>
      </p:nvGrpSpPr>
      <p:grpSpPr>
        <a:xfrm>
          <a:off x="0" y="0"/>
          <a:ext cx="0" cy="0"/>
          <a:chOff x="0" y="0"/>
          <a:chExt cx="0" cy="0"/>
        </a:xfrm>
      </p:grpSpPr>
      <p:sp>
        <p:nvSpPr>
          <p:cNvPr id="3390" name="Google Shape;3390;p19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1" name="Google Shape;3391;p19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392" name="Google Shape;3392;p19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185</a:t>
            </a:fld>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8"/>
        <p:cNvGrpSpPr/>
        <p:nvPr/>
      </p:nvGrpSpPr>
      <p:grpSpPr>
        <a:xfrm>
          <a:off x="0" y="0"/>
          <a:ext cx="0" cy="0"/>
          <a:chOff x="0" y="0"/>
          <a:chExt cx="0" cy="0"/>
        </a:xfrm>
      </p:grpSpPr>
      <p:sp>
        <p:nvSpPr>
          <p:cNvPr id="3399" name="Google Shape;3399;p19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186</a:t>
            </a:fld>
            <a:endParaRPr sz="1200">
              <a:solidFill>
                <a:srgbClr val="000000"/>
              </a:solidFill>
              <a:latin typeface="Calibri"/>
              <a:ea typeface="Calibri"/>
              <a:cs typeface="Calibri"/>
              <a:sym typeface="Calibri"/>
            </a:endParaRPr>
          </a:p>
        </p:txBody>
      </p:sp>
      <p:sp>
        <p:nvSpPr>
          <p:cNvPr id="3400" name="Google Shape;3400;p192: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401" name="Google Shape;3401;p192:notes"/>
          <p:cNvSpPr txBox="1">
            <a:spLocks noGrp="1"/>
          </p:cNvSpPr>
          <p:nvPr>
            <p:ph type="body" idx="1"/>
          </p:nvPr>
        </p:nvSpPr>
        <p:spPr>
          <a:xfrm>
            <a:off x="914400" y="4343400"/>
            <a:ext cx="5029200" cy="4114800"/>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6"/>
        <p:cNvGrpSpPr/>
        <p:nvPr/>
      </p:nvGrpSpPr>
      <p:grpSpPr>
        <a:xfrm>
          <a:off x="0" y="0"/>
          <a:ext cx="0" cy="0"/>
          <a:chOff x="0" y="0"/>
          <a:chExt cx="0" cy="0"/>
        </a:xfrm>
      </p:grpSpPr>
      <p:sp>
        <p:nvSpPr>
          <p:cNvPr id="3407" name="Google Shape;3407;p193: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https://www.youtube.com/watch?v=Y1yHMy0-4TM</a:t>
            </a:r>
            <a:endParaRPr/>
          </a:p>
          <a:p>
            <a:pPr marL="0" lvl="0" indent="0" algn="l" rtl="0">
              <a:spcBef>
                <a:spcPts val="0"/>
              </a:spcBef>
              <a:spcAft>
                <a:spcPts val="0"/>
              </a:spcAft>
              <a:buNone/>
            </a:pPr>
            <a:endParaRPr/>
          </a:p>
          <a:p>
            <a:pPr marL="0" lvl="0" indent="0" algn="l" rtl="0">
              <a:spcBef>
                <a:spcPts val="0"/>
              </a:spcBef>
              <a:spcAft>
                <a:spcPts val="0"/>
              </a:spcAft>
              <a:buNone/>
            </a:pPr>
            <a:r>
              <a:rPr lang="en-US"/>
              <a:t>https://www.youtube.com/watch?v=jQDjJRYmeWg</a:t>
            </a:r>
            <a:endParaRPr/>
          </a:p>
          <a:p>
            <a:pPr marL="0" lvl="0" indent="0" algn="l" rtl="0">
              <a:spcBef>
                <a:spcPts val="0"/>
              </a:spcBef>
              <a:spcAft>
                <a:spcPts val="0"/>
              </a:spcAft>
              <a:buNone/>
            </a:pPr>
            <a:endParaRPr/>
          </a:p>
        </p:txBody>
      </p:sp>
      <p:sp>
        <p:nvSpPr>
          <p:cNvPr id="3408" name="Google Shape;3408;p19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2"/>
        <p:cNvGrpSpPr/>
        <p:nvPr/>
      </p:nvGrpSpPr>
      <p:grpSpPr>
        <a:xfrm>
          <a:off x="0" y="0"/>
          <a:ext cx="0" cy="0"/>
          <a:chOff x="0" y="0"/>
          <a:chExt cx="0" cy="0"/>
        </a:xfrm>
      </p:grpSpPr>
      <p:sp>
        <p:nvSpPr>
          <p:cNvPr id="3413" name="Google Shape;3413;p194: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https://www.youtube.com/watch?v=Y1yHMy0-4TM</a:t>
            </a:r>
            <a:endParaRPr/>
          </a:p>
          <a:p>
            <a:pPr marL="0" lvl="0" indent="0" algn="l" rtl="0">
              <a:spcBef>
                <a:spcPts val="0"/>
              </a:spcBef>
              <a:spcAft>
                <a:spcPts val="0"/>
              </a:spcAft>
              <a:buNone/>
            </a:pPr>
            <a:endParaRPr/>
          </a:p>
          <a:p>
            <a:pPr marL="0" lvl="0" indent="0" algn="l" rtl="0">
              <a:spcBef>
                <a:spcPts val="0"/>
              </a:spcBef>
              <a:spcAft>
                <a:spcPts val="0"/>
              </a:spcAft>
              <a:buNone/>
            </a:pPr>
            <a:r>
              <a:rPr lang="en-US"/>
              <a:t>https://www.youtube.com/watch?v=jQDjJRYmeWg</a:t>
            </a:r>
            <a:endParaRPr/>
          </a:p>
          <a:p>
            <a:pPr marL="0" lvl="0" indent="0" algn="l" rtl="0">
              <a:spcBef>
                <a:spcPts val="0"/>
              </a:spcBef>
              <a:spcAft>
                <a:spcPts val="0"/>
              </a:spcAft>
              <a:buNone/>
            </a:pPr>
            <a:endParaRPr/>
          </a:p>
        </p:txBody>
      </p:sp>
      <p:sp>
        <p:nvSpPr>
          <p:cNvPr id="3414" name="Google Shape;3414;p194: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9"/>
        <p:cNvGrpSpPr/>
        <p:nvPr/>
      </p:nvGrpSpPr>
      <p:grpSpPr>
        <a:xfrm>
          <a:off x="0" y="0"/>
          <a:ext cx="0" cy="0"/>
          <a:chOff x="0" y="0"/>
          <a:chExt cx="0" cy="0"/>
        </a:xfrm>
      </p:grpSpPr>
      <p:sp>
        <p:nvSpPr>
          <p:cNvPr id="3420" name="Google Shape;3420;p195: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https://www.youtube.com/watch?v=Y1yHMy0-4TM</a:t>
            </a:r>
            <a:endParaRPr/>
          </a:p>
          <a:p>
            <a:pPr marL="0" lvl="0" indent="0" algn="l" rtl="0">
              <a:spcBef>
                <a:spcPts val="0"/>
              </a:spcBef>
              <a:spcAft>
                <a:spcPts val="0"/>
              </a:spcAft>
              <a:buNone/>
            </a:pPr>
            <a:endParaRPr/>
          </a:p>
          <a:p>
            <a:pPr marL="0" lvl="0" indent="0" algn="l" rtl="0">
              <a:spcBef>
                <a:spcPts val="0"/>
              </a:spcBef>
              <a:spcAft>
                <a:spcPts val="0"/>
              </a:spcAft>
              <a:buNone/>
            </a:pPr>
            <a:r>
              <a:rPr lang="en-US"/>
              <a:t>https://www.youtube.com/watch?v=jQDjJRYmeWg</a:t>
            </a:r>
            <a:endParaRPr/>
          </a:p>
          <a:p>
            <a:pPr marL="0" lvl="0" indent="0" algn="l" rtl="0">
              <a:spcBef>
                <a:spcPts val="0"/>
              </a:spcBef>
              <a:spcAft>
                <a:spcPts val="0"/>
              </a:spcAft>
              <a:buNone/>
            </a:pPr>
            <a:endParaRPr/>
          </a:p>
        </p:txBody>
      </p:sp>
      <p:sp>
        <p:nvSpPr>
          <p:cNvPr id="3421" name="Google Shape;3421;p195: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7"/>
        <p:cNvGrpSpPr/>
        <p:nvPr/>
      </p:nvGrpSpPr>
      <p:grpSpPr>
        <a:xfrm>
          <a:off x="0" y="0"/>
          <a:ext cx="0" cy="0"/>
          <a:chOff x="0" y="0"/>
          <a:chExt cx="0" cy="0"/>
        </a:xfrm>
      </p:grpSpPr>
      <p:sp>
        <p:nvSpPr>
          <p:cNvPr id="3428" name="Google Shape;3428;p196: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29" name="Google Shape;3429;p196: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5"/>
        <p:cNvGrpSpPr/>
        <p:nvPr/>
      </p:nvGrpSpPr>
      <p:grpSpPr>
        <a:xfrm>
          <a:off x="0" y="0"/>
          <a:ext cx="0" cy="0"/>
          <a:chOff x="0" y="0"/>
          <a:chExt cx="0" cy="0"/>
        </a:xfrm>
      </p:grpSpPr>
      <p:sp>
        <p:nvSpPr>
          <p:cNvPr id="3436" name="Google Shape;3436;p197: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191</a:t>
            </a:fld>
            <a:endParaRPr sz="1200">
              <a:solidFill>
                <a:srgbClr val="000000"/>
              </a:solidFill>
              <a:latin typeface="Calibri"/>
              <a:ea typeface="Calibri"/>
              <a:cs typeface="Calibri"/>
              <a:sym typeface="Calibri"/>
            </a:endParaRPr>
          </a:p>
        </p:txBody>
      </p:sp>
      <p:sp>
        <p:nvSpPr>
          <p:cNvPr id="3437" name="Google Shape;3437;p197:notes"/>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438" name="Google Shape;3438;p197: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r>
              <a:rPr lang="en-US"/>
              <a:t>The Nyquist-Shannon sampling theorem tells us how frequently we need to sample the continuous signal so that we are guaranteed a perfect reconstruction</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3"/>
        <p:cNvGrpSpPr/>
        <p:nvPr/>
      </p:nvGrpSpPr>
      <p:grpSpPr>
        <a:xfrm>
          <a:off x="0" y="0"/>
          <a:ext cx="0" cy="0"/>
          <a:chOff x="0" y="0"/>
          <a:chExt cx="0" cy="0"/>
        </a:xfrm>
      </p:grpSpPr>
      <p:sp>
        <p:nvSpPr>
          <p:cNvPr id="3484" name="Google Shape;3484;p198: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85" name="Google Shape;3485;p198: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1"/>
        <p:cNvGrpSpPr/>
        <p:nvPr/>
      </p:nvGrpSpPr>
      <p:grpSpPr>
        <a:xfrm>
          <a:off x="0" y="0"/>
          <a:ext cx="0" cy="0"/>
          <a:chOff x="0" y="0"/>
          <a:chExt cx="0" cy="0"/>
        </a:xfrm>
      </p:grpSpPr>
      <p:sp>
        <p:nvSpPr>
          <p:cNvPr id="3492" name="Google Shape;3492;p199: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3" name="Google Shape;3493;p199: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494" name="Google Shape;3494;p199: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193</a:t>
            </a:fld>
            <a:endParaRPr/>
          </a:p>
        </p:txBody>
      </p:sp>
    </p:spTree>
  </p:cSld>
  <p:clrMapOvr>
    <a:masterClrMapping/>
  </p:clrMapOvr>
</p:notes>
</file>

<file path=ppt/notesSlides/notesSlide1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0"/>
        <p:cNvGrpSpPr/>
        <p:nvPr/>
      </p:nvGrpSpPr>
      <p:grpSpPr>
        <a:xfrm>
          <a:off x="0" y="0"/>
          <a:ext cx="0" cy="0"/>
          <a:chOff x="0" y="0"/>
          <a:chExt cx="0" cy="0"/>
        </a:xfrm>
      </p:grpSpPr>
      <p:sp>
        <p:nvSpPr>
          <p:cNvPr id="3501" name="Google Shape;3501;p200: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02" name="Google Shape;3502;p200: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03" name="Google Shape;3503;p200: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194</a:t>
            </a:fld>
            <a:endParaRPr/>
          </a:p>
        </p:txBody>
      </p:sp>
    </p:spTree>
  </p:cSld>
  <p:clrMapOvr>
    <a:masterClrMapping/>
  </p:clrMapOvr>
</p:notes>
</file>

<file path=ppt/notesSlides/notesSlide1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3"/>
        <p:cNvGrpSpPr/>
        <p:nvPr/>
      </p:nvGrpSpPr>
      <p:grpSpPr>
        <a:xfrm>
          <a:off x="0" y="0"/>
          <a:ext cx="0" cy="0"/>
          <a:chOff x="0" y="0"/>
          <a:chExt cx="0" cy="0"/>
        </a:xfrm>
      </p:grpSpPr>
      <p:sp>
        <p:nvSpPr>
          <p:cNvPr id="3514" name="Google Shape;3514;p201: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5" name="Google Shape;3515;p201: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16" name="Google Shape;3516;p201: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lvl="0" indent="0" algn="r" rtl="0">
              <a:spcBef>
                <a:spcPts val="0"/>
              </a:spcBef>
              <a:spcAft>
                <a:spcPts val="0"/>
              </a:spcAft>
              <a:buNone/>
            </a:pPr>
            <a:fld id="{00000000-1234-1234-1234-123412341234}" type="slidenum">
              <a:rPr lang="en-US"/>
              <a:t>195</a:t>
            </a:fld>
            <a:endParaRPr/>
          </a:p>
        </p:txBody>
      </p:sp>
    </p:spTree>
  </p:cSld>
  <p:clrMapOvr>
    <a:masterClrMapping/>
  </p:clrMapOvr>
</p:notes>
</file>

<file path=ppt/notesSlides/notesSlide1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8"/>
        <p:cNvGrpSpPr/>
        <p:nvPr/>
      </p:nvGrpSpPr>
      <p:grpSpPr>
        <a:xfrm>
          <a:off x="0" y="0"/>
          <a:ext cx="0" cy="0"/>
          <a:chOff x="0" y="0"/>
          <a:chExt cx="0" cy="0"/>
        </a:xfrm>
      </p:grpSpPr>
      <p:sp>
        <p:nvSpPr>
          <p:cNvPr id="3529" name="Google Shape;3529;p202: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530" name="Google Shape;3530;p202:notes"/>
          <p:cNvSpPr txBox="1">
            <a:spLocks noGrp="1"/>
          </p:cNvSpPr>
          <p:nvPr>
            <p:ph type="body" idx="1"/>
          </p:nvPr>
        </p:nvSpPr>
        <p:spPr>
          <a:xfrm>
            <a:off x="112358" y="5178878"/>
            <a:ext cx="7090482" cy="3222174"/>
          </a:xfrm>
          <a:prstGeom prst="rect">
            <a:avLst/>
          </a:prstGeom>
          <a:noFill/>
          <a:ln>
            <a:noFill/>
          </a:ln>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31" name="Google Shape;3531;p202:notes"/>
          <p:cNvSpPr txBox="1">
            <a:spLocks noGrp="1"/>
          </p:cNvSpPr>
          <p:nvPr>
            <p:ph type="sldNum" idx="12"/>
          </p:nvPr>
        </p:nvSpPr>
        <p:spPr>
          <a:xfrm>
            <a:off x="4143587" y="9119476"/>
            <a:ext cx="3169920" cy="481726"/>
          </a:xfrm>
          <a:prstGeom prst="rect">
            <a:avLst/>
          </a:prstGeom>
          <a:noFill/>
          <a:ln>
            <a:noFill/>
          </a:ln>
        </p:spPr>
        <p:txBody>
          <a:bodyPr spcFirstLastPara="1" wrap="square" lIns="96650" tIns="48325" rIns="96650" bIns="483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196</a:t>
            </a:fld>
            <a:endParaRPr sz="1200">
              <a:solidFill>
                <a:schemeClr val="dk1"/>
              </a:solidFill>
              <a:latin typeface="Calibri"/>
              <a:ea typeface="Calibri"/>
              <a:cs typeface="Calibri"/>
              <a:sym typeface="Calibri"/>
            </a:endParaRPr>
          </a:p>
        </p:txBody>
      </p:sp>
    </p:spTree>
  </p:cSld>
  <p:clrMapOvr>
    <a:masterClrMapping/>
  </p:clrMapOvr>
</p:notes>
</file>

<file path=ppt/notesSlides/notesSlide19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6"/>
        <p:cNvGrpSpPr/>
        <p:nvPr/>
      </p:nvGrpSpPr>
      <p:grpSpPr>
        <a:xfrm>
          <a:off x="0" y="0"/>
          <a:ext cx="0" cy="0"/>
          <a:chOff x="0" y="0"/>
          <a:chExt cx="0" cy="0"/>
        </a:xfrm>
      </p:grpSpPr>
      <p:sp>
        <p:nvSpPr>
          <p:cNvPr id="3537" name="Google Shape;3537;p203:notes"/>
          <p:cNvSpPr txBox="1">
            <a:spLocks noGrp="1"/>
          </p:cNvSpPr>
          <p:nvPr>
            <p:ph type="body" idx="1"/>
          </p:nvPr>
        </p:nvSpPr>
        <p:spPr>
          <a:xfrm>
            <a:off x="112358" y="5178878"/>
            <a:ext cx="7090482" cy="3222174"/>
          </a:xfrm>
          <a:prstGeom prst="rect">
            <a:avLst/>
          </a:prstGeom>
        </p:spPr>
        <p:txBody>
          <a:bodyPr spcFirstLastPara="1" wrap="square" lIns="96650" tIns="48325" rIns="96650" bIns="48325" anchor="t" anchorCtr="0">
            <a:noAutofit/>
          </a:bodyPr>
          <a:lstStyle/>
          <a:p>
            <a:pPr marL="0" lvl="0" indent="0" algn="l" rtl="0">
              <a:spcBef>
                <a:spcPts val="0"/>
              </a:spcBef>
              <a:spcAft>
                <a:spcPts val="0"/>
              </a:spcAft>
              <a:buNone/>
            </a:pPr>
            <a:endParaRPr/>
          </a:p>
        </p:txBody>
      </p:sp>
      <p:sp>
        <p:nvSpPr>
          <p:cNvPr id="3538" name="Google Shape;3538;p203:notes"/>
          <p:cNvSpPr>
            <a:spLocks noGrp="1" noRot="1" noChangeAspect="1"/>
          </p:cNvSpPr>
          <p:nvPr>
            <p:ph type="sldImg" idx="2"/>
          </p:nvPr>
        </p:nvSpPr>
        <p:spPr>
          <a:xfrm>
            <a:off x="112713" y="895350"/>
            <a:ext cx="7089775" cy="3989388"/>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SCI 1430: Title">
  <p:cSld name="CSCI 1430: Title">
    <p:spTree>
      <p:nvGrpSpPr>
        <p:cNvPr id="1" name="Shape 12"/>
        <p:cNvGrpSpPr/>
        <p:nvPr/>
      </p:nvGrpSpPr>
      <p:grpSpPr>
        <a:xfrm>
          <a:off x="0" y="0"/>
          <a:ext cx="0" cy="0"/>
          <a:chOff x="0" y="0"/>
          <a:chExt cx="0" cy="0"/>
        </a:xfrm>
      </p:grpSpPr>
      <p:sp>
        <p:nvSpPr>
          <p:cNvPr id="13" name="Google Shape;13;p205"/>
          <p:cNvSpPr txBox="1">
            <a:spLocks noGrp="1"/>
          </p:cNvSpPr>
          <p:nvPr>
            <p:ph type="title"/>
          </p:nvPr>
        </p:nvSpPr>
        <p:spPr>
          <a:xfrm>
            <a:off x="1343608" y="1224763"/>
            <a:ext cx="5197869" cy="1796126"/>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lt1"/>
              </a:buClr>
              <a:buSzPts val="4400"/>
              <a:buFont typeface="Gill Sans"/>
              <a:buNone/>
              <a:defRPr sz="4400" b="1" i="0" u="none" strike="noStrike" cap="non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Google Shape;15;p205"/>
          <p:cNvSpPr txBox="1">
            <a:spLocks noGrp="1"/>
          </p:cNvSpPr>
          <p:nvPr>
            <p:ph type="body" idx="1"/>
          </p:nvPr>
        </p:nvSpPr>
        <p:spPr>
          <a:xfrm>
            <a:off x="1343608" y="5373215"/>
            <a:ext cx="10003842" cy="134762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1" u="none" strike="noStrike" cap="none">
                <a:solidFill>
                  <a:schemeClr val="lt1"/>
                </a:solidFill>
                <a:latin typeface="Gill Sans"/>
                <a:ea typeface="Gill Sans"/>
                <a:cs typeface="Gill Sans"/>
                <a:sym typeface="Gill Sans"/>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Gill Sans"/>
                <a:ea typeface="Gill Sans"/>
                <a:cs typeface="Gill Sans"/>
                <a:sym typeface="Gill Sans"/>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Gill Sans"/>
                <a:ea typeface="Gill Sans"/>
                <a:cs typeface="Gill Sans"/>
                <a:sym typeface="Gill Sans"/>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9pPr>
          </a:lstStyle>
          <a:p>
            <a:endParaRPr/>
          </a:p>
        </p:txBody>
      </p:sp>
      <p:sp>
        <p:nvSpPr>
          <p:cNvPr id="16" name="Google Shape;16;p205"/>
          <p:cNvSpPr txBox="1"/>
          <p:nvPr/>
        </p:nvSpPr>
        <p:spPr>
          <a:xfrm>
            <a:off x="0" y="0"/>
            <a:ext cx="824718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dirty="0">
                <a:solidFill>
                  <a:schemeClr val="lt1"/>
                </a:solidFill>
                <a:latin typeface="Arial"/>
                <a:ea typeface="Arial"/>
                <a:cs typeface="Arial"/>
                <a:sym typeface="Arial"/>
              </a:rPr>
              <a:t>CS322</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CSCI 1430: This Episode">
  <p:cSld name="1_CSCI 1430: This Episode">
    <p:spTree>
      <p:nvGrpSpPr>
        <p:cNvPr id="1" name="Shape 17"/>
        <p:cNvGrpSpPr/>
        <p:nvPr/>
      </p:nvGrpSpPr>
      <p:grpSpPr>
        <a:xfrm>
          <a:off x="0" y="0"/>
          <a:ext cx="0" cy="0"/>
          <a:chOff x="0" y="0"/>
          <a:chExt cx="0" cy="0"/>
        </a:xfrm>
      </p:grpSpPr>
      <p:pic>
        <p:nvPicPr>
          <p:cNvPr id="18" name="Google Shape;18;p209" descr="Pixar Animation Studios"/>
          <p:cNvPicPr preferRelativeResize="0"/>
          <p:nvPr/>
        </p:nvPicPr>
        <p:blipFill rotWithShape="1">
          <a:blip r:embed="rId2">
            <a:alphaModFix/>
          </a:blip>
          <a:srcRect l="3947" r="11841" b="13561"/>
          <a:stretch/>
        </p:blipFill>
        <p:spPr>
          <a:xfrm>
            <a:off x="-1" y="1"/>
            <a:ext cx="12192001" cy="6857999"/>
          </a:xfrm>
          <a:prstGeom prst="rect">
            <a:avLst/>
          </a:prstGeom>
          <a:noFill/>
          <a:ln>
            <a:noFill/>
          </a:ln>
        </p:spPr>
      </p:pic>
      <p:sp>
        <p:nvSpPr>
          <p:cNvPr id="19" name="Google Shape;19;p209"/>
          <p:cNvSpPr txBox="1"/>
          <p:nvPr/>
        </p:nvSpPr>
        <p:spPr>
          <a:xfrm>
            <a:off x="0" y="0"/>
            <a:ext cx="824718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lt1"/>
                </a:solidFill>
                <a:latin typeface="Arial"/>
                <a:ea typeface="Arial"/>
                <a:cs typeface="Arial"/>
                <a:sym typeface="Arial"/>
              </a:rPr>
              <a:t>CSCI 1430: COMPUTER VISION</a:t>
            </a:r>
            <a:endParaRPr/>
          </a:p>
        </p:txBody>
      </p:sp>
      <p:sp>
        <p:nvSpPr>
          <p:cNvPr id="20" name="Google Shape;20;p209"/>
          <p:cNvSpPr txBox="1">
            <a:spLocks noGrp="1"/>
          </p:cNvSpPr>
          <p:nvPr>
            <p:ph type="body" idx="1"/>
          </p:nvPr>
        </p:nvSpPr>
        <p:spPr>
          <a:xfrm>
            <a:off x="1343025" y="2863364"/>
            <a:ext cx="5199063" cy="3238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lt1"/>
              </a:buClr>
              <a:buSzPts val="3200"/>
              <a:buFont typeface="Arial"/>
              <a:buChar char="•"/>
              <a:defRPr sz="3200" b="0" i="0" u="none" strike="noStrike" cap="none">
                <a:solidFill>
                  <a:schemeClr val="lt1"/>
                </a:solidFill>
                <a:latin typeface="Gill Sans"/>
                <a:ea typeface="Gill Sans"/>
                <a:cs typeface="Gill Sans"/>
                <a:sym typeface="Gill Sans"/>
              </a:defRPr>
            </a:lvl1pPr>
            <a:lvl2pPr marL="914400" marR="0" lvl="1" indent="-406400" algn="l" rtl="0">
              <a:lnSpc>
                <a:spcPct val="90000"/>
              </a:lnSpc>
              <a:spcBef>
                <a:spcPts val="500"/>
              </a:spcBef>
              <a:spcAft>
                <a:spcPts val="0"/>
              </a:spcAft>
              <a:buClr>
                <a:schemeClr val="lt1"/>
              </a:buClr>
              <a:buSzPts val="2800"/>
              <a:buFont typeface="Arial"/>
              <a:buChar char="•"/>
              <a:defRPr sz="2800" b="0" i="0" u="none" strike="noStrike" cap="none">
                <a:solidFill>
                  <a:schemeClr val="lt1"/>
                </a:solidFill>
                <a:latin typeface="Gill Sans"/>
                <a:ea typeface="Gill Sans"/>
                <a:cs typeface="Gill Sans"/>
                <a:sym typeface="Gill Sans"/>
              </a:defRPr>
            </a:lvl2pPr>
            <a:lvl3pPr marL="1371600" marR="0" lvl="2"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1" name="Google Shape;21;p209"/>
          <p:cNvSpPr txBox="1"/>
          <p:nvPr/>
        </p:nvSpPr>
        <p:spPr>
          <a:xfrm>
            <a:off x="1343024" y="1462460"/>
            <a:ext cx="519906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chemeClr val="lt1"/>
                </a:solidFill>
                <a:latin typeface="Gill Sans"/>
                <a:ea typeface="Gill Sans"/>
                <a:cs typeface="Gill Sans"/>
                <a:sym typeface="Gill Sans"/>
              </a:rPr>
              <a:t>Last lecture</a:t>
            </a:r>
            <a:endParaRPr/>
          </a:p>
        </p:txBody>
      </p:sp>
      <p:sp>
        <p:nvSpPr>
          <p:cNvPr id="22" name="Google Shape;22;p209"/>
          <p:cNvSpPr txBox="1"/>
          <p:nvPr/>
        </p:nvSpPr>
        <p:spPr>
          <a:xfrm>
            <a:off x="10075984" y="6611779"/>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SCI 1430: This Episode">
  <p:cSld name="CSCI 1430: This Episode">
    <p:spTree>
      <p:nvGrpSpPr>
        <p:cNvPr id="1" name="Shape 23"/>
        <p:cNvGrpSpPr/>
        <p:nvPr/>
      </p:nvGrpSpPr>
      <p:grpSpPr>
        <a:xfrm>
          <a:off x="0" y="0"/>
          <a:ext cx="0" cy="0"/>
          <a:chOff x="0" y="0"/>
          <a:chExt cx="0" cy="0"/>
        </a:xfrm>
      </p:grpSpPr>
      <p:sp>
        <p:nvSpPr>
          <p:cNvPr id="24" name="Google Shape;24;p210"/>
          <p:cNvSpPr txBox="1"/>
          <p:nvPr/>
        </p:nvSpPr>
        <p:spPr>
          <a:xfrm>
            <a:off x="0" y="0"/>
            <a:ext cx="824718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lt1"/>
                </a:solidFill>
                <a:latin typeface="Arial"/>
                <a:ea typeface="Arial"/>
                <a:cs typeface="Arial"/>
                <a:sym typeface="Arial"/>
              </a:rPr>
              <a:t>CSCI 1430: COMPUTER VISION</a:t>
            </a:r>
            <a:endParaRPr/>
          </a:p>
        </p:txBody>
      </p:sp>
      <p:sp>
        <p:nvSpPr>
          <p:cNvPr id="25" name="Google Shape;25;p210"/>
          <p:cNvSpPr txBox="1">
            <a:spLocks noGrp="1"/>
          </p:cNvSpPr>
          <p:nvPr>
            <p:ph type="body" idx="1"/>
          </p:nvPr>
        </p:nvSpPr>
        <p:spPr>
          <a:xfrm>
            <a:off x="1343025" y="2171700"/>
            <a:ext cx="5199063" cy="3238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lt1"/>
              </a:buClr>
              <a:buSzPts val="3200"/>
              <a:buFont typeface="Arial"/>
              <a:buChar char="•"/>
              <a:defRPr sz="3200" b="0" i="0" u="none" strike="noStrike" cap="none">
                <a:solidFill>
                  <a:schemeClr val="lt1"/>
                </a:solidFill>
                <a:latin typeface="Gill Sans"/>
                <a:ea typeface="Gill Sans"/>
                <a:cs typeface="Gill Sans"/>
                <a:sym typeface="Gill Sans"/>
              </a:defRPr>
            </a:lvl1pPr>
            <a:lvl2pPr marL="914400" marR="0" lvl="1" indent="-406400" algn="l" rtl="0">
              <a:lnSpc>
                <a:spcPct val="90000"/>
              </a:lnSpc>
              <a:spcBef>
                <a:spcPts val="500"/>
              </a:spcBef>
              <a:spcAft>
                <a:spcPts val="0"/>
              </a:spcAft>
              <a:buClr>
                <a:schemeClr val="lt1"/>
              </a:buClr>
              <a:buSzPts val="2800"/>
              <a:buFont typeface="Arial"/>
              <a:buChar char="•"/>
              <a:defRPr sz="2800" b="0" i="0" u="none" strike="noStrike" cap="none">
                <a:solidFill>
                  <a:schemeClr val="lt1"/>
                </a:solidFill>
                <a:latin typeface="Gill Sans"/>
                <a:ea typeface="Gill Sans"/>
                <a:cs typeface="Gill Sans"/>
                <a:sym typeface="Gill Sans"/>
              </a:defRPr>
            </a:lvl2pPr>
            <a:lvl3pPr marL="1371600" marR="0" lvl="2"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6" name="Google Shape;26;p210"/>
          <p:cNvSpPr txBox="1"/>
          <p:nvPr/>
        </p:nvSpPr>
        <p:spPr>
          <a:xfrm>
            <a:off x="1343025" y="1206500"/>
            <a:ext cx="5199063"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400" b="1">
                <a:solidFill>
                  <a:schemeClr val="lt1"/>
                </a:solidFill>
                <a:latin typeface="Gill Sans"/>
                <a:ea typeface="Gill Sans"/>
                <a:cs typeface="Gill Sans"/>
                <a:sym typeface="Gill Sans"/>
              </a:rPr>
              <a:t>This lecture</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SCI 1430: Next Episode">
  <p:cSld name="CSCI 1430: Next Episode">
    <p:spTree>
      <p:nvGrpSpPr>
        <p:cNvPr id="1" name="Shape 27"/>
        <p:cNvGrpSpPr/>
        <p:nvPr/>
      </p:nvGrpSpPr>
      <p:grpSpPr>
        <a:xfrm>
          <a:off x="0" y="0"/>
          <a:ext cx="0" cy="0"/>
          <a:chOff x="0" y="0"/>
          <a:chExt cx="0" cy="0"/>
        </a:xfrm>
      </p:grpSpPr>
      <p:pic>
        <p:nvPicPr>
          <p:cNvPr id="28" name="Google Shape;28;p224" descr="A picture containing transport, yellow&#10;&#10;Description automatically generated"/>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9" name="Google Shape;29;p224"/>
          <p:cNvSpPr txBox="1"/>
          <p:nvPr/>
        </p:nvSpPr>
        <p:spPr>
          <a:xfrm>
            <a:off x="6096000" y="844550"/>
            <a:ext cx="5199063" cy="76944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dk1"/>
                </a:solidFill>
                <a:latin typeface="Gill Sans"/>
                <a:ea typeface="Gill Sans"/>
                <a:cs typeface="Gill Sans"/>
                <a:sym typeface="Gill Sans"/>
              </a:rPr>
              <a:t>Next episode...</a:t>
            </a:r>
            <a:endParaRPr/>
          </a:p>
        </p:txBody>
      </p:sp>
      <p:sp>
        <p:nvSpPr>
          <p:cNvPr id="30" name="Google Shape;30;p224"/>
          <p:cNvSpPr txBox="1"/>
          <p:nvPr/>
        </p:nvSpPr>
        <p:spPr>
          <a:xfrm>
            <a:off x="0" y="0"/>
            <a:ext cx="8247185" cy="83099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dk1"/>
                </a:solidFill>
                <a:latin typeface="Arial"/>
                <a:ea typeface="Arial"/>
                <a:cs typeface="Arial"/>
                <a:sym typeface="Arial"/>
              </a:rPr>
              <a:t>CSCI 1430: COMPUTER VISION</a:t>
            </a:r>
            <a:endParaRPr/>
          </a:p>
        </p:txBody>
      </p:sp>
      <p:sp>
        <p:nvSpPr>
          <p:cNvPr id="31" name="Google Shape;31;p224"/>
          <p:cNvSpPr txBox="1">
            <a:spLocks noGrp="1"/>
          </p:cNvSpPr>
          <p:nvPr>
            <p:ph type="body" idx="1"/>
          </p:nvPr>
        </p:nvSpPr>
        <p:spPr>
          <a:xfrm>
            <a:off x="6096000" y="1809750"/>
            <a:ext cx="5199063" cy="32385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2" name="Google Shape;32;p224"/>
          <p:cNvSpPr txBox="1"/>
          <p:nvPr/>
        </p:nvSpPr>
        <p:spPr>
          <a:xfrm>
            <a:off x="10075984" y="6611779"/>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Wallpapercrafter.com</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3"/>
        <p:cNvGrpSpPr/>
        <p:nvPr/>
      </p:nvGrpSpPr>
      <p:grpSpPr>
        <a:xfrm>
          <a:off x="0" y="0"/>
          <a:ext cx="0" cy="0"/>
          <a:chOff x="0" y="0"/>
          <a:chExt cx="0" cy="0"/>
        </a:xfrm>
      </p:grpSpPr>
      <p:sp>
        <p:nvSpPr>
          <p:cNvPr id="34" name="Google Shape;34;p230"/>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5" name="Google Shape;35;p23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Gill Sans"/>
                <a:ea typeface="Gill Sans"/>
                <a:cs typeface="Gill Sans"/>
                <a:sym typeface="Gill Sans"/>
              </a:defRPr>
            </a:lvl1pPr>
            <a:lvl2pPr marL="0" marR="0" lvl="1" indent="0" algn="l" rtl="0">
              <a:spcBef>
                <a:spcPts val="0"/>
              </a:spcBef>
              <a:buNone/>
              <a:defRPr sz="1800">
                <a:solidFill>
                  <a:schemeClr val="dk1"/>
                </a:solidFill>
                <a:latin typeface="Gill Sans"/>
                <a:ea typeface="Gill Sans"/>
                <a:cs typeface="Gill Sans"/>
                <a:sym typeface="Gill Sans"/>
              </a:defRPr>
            </a:lvl2pPr>
            <a:lvl3pPr marL="0" marR="0" lvl="2" indent="0" algn="l" rtl="0">
              <a:spcBef>
                <a:spcPts val="0"/>
              </a:spcBef>
              <a:buNone/>
              <a:defRPr sz="1800">
                <a:solidFill>
                  <a:schemeClr val="dk1"/>
                </a:solidFill>
                <a:latin typeface="Gill Sans"/>
                <a:ea typeface="Gill Sans"/>
                <a:cs typeface="Gill Sans"/>
                <a:sym typeface="Gill Sans"/>
              </a:defRPr>
            </a:lvl3pPr>
            <a:lvl4pPr marL="0" marR="0" lvl="3" indent="0" algn="l" rtl="0">
              <a:spcBef>
                <a:spcPts val="0"/>
              </a:spcBef>
              <a:buNone/>
              <a:defRPr sz="1800">
                <a:solidFill>
                  <a:schemeClr val="dk1"/>
                </a:solidFill>
                <a:latin typeface="Gill Sans"/>
                <a:ea typeface="Gill Sans"/>
                <a:cs typeface="Gill Sans"/>
                <a:sym typeface="Gill Sans"/>
              </a:defRPr>
            </a:lvl4pPr>
            <a:lvl5pPr marL="0" marR="0" lvl="4" indent="0" algn="l" rtl="0">
              <a:spcBef>
                <a:spcPts val="0"/>
              </a:spcBef>
              <a:buNone/>
              <a:defRPr sz="1800">
                <a:solidFill>
                  <a:schemeClr val="dk1"/>
                </a:solidFill>
                <a:latin typeface="Gill Sans"/>
                <a:ea typeface="Gill Sans"/>
                <a:cs typeface="Gill Sans"/>
                <a:sym typeface="Gill Sans"/>
              </a:defRPr>
            </a:lvl5pPr>
            <a:lvl6pPr marL="0" marR="0" lvl="5" indent="0" algn="l" rtl="0">
              <a:spcBef>
                <a:spcPts val="0"/>
              </a:spcBef>
              <a:buNone/>
              <a:defRPr sz="1800">
                <a:solidFill>
                  <a:schemeClr val="dk1"/>
                </a:solidFill>
                <a:latin typeface="Gill Sans"/>
                <a:ea typeface="Gill Sans"/>
                <a:cs typeface="Gill Sans"/>
                <a:sym typeface="Gill Sans"/>
              </a:defRPr>
            </a:lvl6pPr>
            <a:lvl7pPr marL="0" marR="0" lvl="6" indent="0" algn="l" rtl="0">
              <a:spcBef>
                <a:spcPts val="0"/>
              </a:spcBef>
              <a:buNone/>
              <a:defRPr sz="1800">
                <a:solidFill>
                  <a:schemeClr val="dk1"/>
                </a:solidFill>
                <a:latin typeface="Gill Sans"/>
                <a:ea typeface="Gill Sans"/>
                <a:cs typeface="Gill Sans"/>
                <a:sym typeface="Gill Sans"/>
              </a:defRPr>
            </a:lvl7pPr>
            <a:lvl8pPr marL="0" marR="0" lvl="7" indent="0" algn="l" rtl="0">
              <a:spcBef>
                <a:spcPts val="0"/>
              </a:spcBef>
              <a:buNone/>
              <a:defRPr sz="1800">
                <a:solidFill>
                  <a:schemeClr val="dk1"/>
                </a:solidFill>
                <a:latin typeface="Gill Sans"/>
                <a:ea typeface="Gill Sans"/>
                <a:cs typeface="Gill Sans"/>
                <a:sym typeface="Gill Sans"/>
              </a:defRPr>
            </a:lvl8pPr>
            <a:lvl9pPr marL="0" marR="0" lvl="8" indent="0" algn="l" rtl="0">
              <a:spcBef>
                <a:spcPts val="0"/>
              </a:spcBef>
              <a:buNone/>
              <a:defRPr sz="1800">
                <a:solidFill>
                  <a:schemeClr val="dk1"/>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sp>
        <p:nvSpPr>
          <p:cNvPr id="36" name="Google Shape;36;p23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888888"/>
              </a:buClr>
              <a:buSzPts val="1200"/>
              <a:buFont typeface="Arial"/>
              <a:buNone/>
              <a:defRPr sz="1200" b="0" i="0" u="none" strike="noStrike" cap="none">
                <a:solidFill>
                  <a:srgbClr val="888888"/>
                </a:solidFill>
                <a:latin typeface="Gill Sans"/>
                <a:ea typeface="Gill Sans"/>
                <a:cs typeface="Gill Sans"/>
                <a:sym typeface="Gill Sans"/>
              </a:defRPr>
            </a:lvl1pPr>
            <a:lvl2pPr marL="914400" marR="0" lvl="1" indent="-228600" algn="ctr"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2pPr>
            <a:lvl3pPr marL="1371600" marR="0" lvl="2" indent="-228600" algn="ctr"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3pPr>
            <a:lvl4pPr marL="1828800" marR="0" lvl="3" indent="-228600" algn="ctr"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4pPr>
            <a:lvl5pPr marL="2286000" marR="0" lvl="4" indent="-228600" algn="ctr"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7"/>
        <p:cNvGrpSpPr/>
        <p:nvPr/>
      </p:nvGrpSpPr>
      <p:grpSpPr>
        <a:xfrm>
          <a:off x="0" y="0"/>
          <a:ext cx="0" cy="0"/>
          <a:chOff x="0" y="0"/>
          <a:chExt cx="0" cy="0"/>
        </a:xfrm>
      </p:grpSpPr>
      <p:sp>
        <p:nvSpPr>
          <p:cNvPr id="38" name="Google Shape;38;p231"/>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9" name="Google Shape;39;p231"/>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40" name="Google Shape;40;p231"/>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41" name="Google Shape;41;p231"/>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42" name="Google Shape;42;p231"/>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Gill Sans"/>
                <a:ea typeface="Gill Sans"/>
                <a:cs typeface="Gill Sans"/>
                <a:sym typeface="Gill Sans"/>
              </a:defRPr>
            </a:lvl1pPr>
            <a:lvl2pPr marL="0" marR="0" lvl="1" indent="0" algn="l" rtl="0">
              <a:spcBef>
                <a:spcPts val="0"/>
              </a:spcBef>
              <a:buNone/>
              <a:defRPr sz="1800">
                <a:solidFill>
                  <a:schemeClr val="dk1"/>
                </a:solidFill>
                <a:latin typeface="Gill Sans"/>
                <a:ea typeface="Gill Sans"/>
                <a:cs typeface="Gill Sans"/>
                <a:sym typeface="Gill Sans"/>
              </a:defRPr>
            </a:lvl2pPr>
            <a:lvl3pPr marL="0" marR="0" lvl="2" indent="0" algn="l" rtl="0">
              <a:spcBef>
                <a:spcPts val="0"/>
              </a:spcBef>
              <a:buNone/>
              <a:defRPr sz="1800">
                <a:solidFill>
                  <a:schemeClr val="dk1"/>
                </a:solidFill>
                <a:latin typeface="Gill Sans"/>
                <a:ea typeface="Gill Sans"/>
                <a:cs typeface="Gill Sans"/>
                <a:sym typeface="Gill Sans"/>
              </a:defRPr>
            </a:lvl3pPr>
            <a:lvl4pPr marL="0" marR="0" lvl="3" indent="0" algn="l" rtl="0">
              <a:spcBef>
                <a:spcPts val="0"/>
              </a:spcBef>
              <a:buNone/>
              <a:defRPr sz="1800">
                <a:solidFill>
                  <a:schemeClr val="dk1"/>
                </a:solidFill>
                <a:latin typeface="Gill Sans"/>
                <a:ea typeface="Gill Sans"/>
                <a:cs typeface="Gill Sans"/>
                <a:sym typeface="Gill Sans"/>
              </a:defRPr>
            </a:lvl4pPr>
            <a:lvl5pPr marL="0" marR="0" lvl="4" indent="0" algn="l" rtl="0">
              <a:spcBef>
                <a:spcPts val="0"/>
              </a:spcBef>
              <a:buNone/>
              <a:defRPr sz="1800">
                <a:solidFill>
                  <a:schemeClr val="dk1"/>
                </a:solidFill>
                <a:latin typeface="Gill Sans"/>
                <a:ea typeface="Gill Sans"/>
                <a:cs typeface="Gill Sans"/>
                <a:sym typeface="Gill Sans"/>
              </a:defRPr>
            </a:lvl5pPr>
            <a:lvl6pPr marL="0" marR="0" lvl="5" indent="0" algn="l" rtl="0">
              <a:spcBef>
                <a:spcPts val="0"/>
              </a:spcBef>
              <a:buNone/>
              <a:defRPr sz="1800">
                <a:solidFill>
                  <a:schemeClr val="dk1"/>
                </a:solidFill>
                <a:latin typeface="Gill Sans"/>
                <a:ea typeface="Gill Sans"/>
                <a:cs typeface="Gill Sans"/>
                <a:sym typeface="Gill Sans"/>
              </a:defRPr>
            </a:lvl6pPr>
            <a:lvl7pPr marL="0" marR="0" lvl="6" indent="0" algn="l" rtl="0">
              <a:spcBef>
                <a:spcPts val="0"/>
              </a:spcBef>
              <a:buNone/>
              <a:defRPr sz="1800">
                <a:solidFill>
                  <a:schemeClr val="dk1"/>
                </a:solidFill>
                <a:latin typeface="Gill Sans"/>
                <a:ea typeface="Gill Sans"/>
                <a:cs typeface="Gill Sans"/>
                <a:sym typeface="Gill Sans"/>
              </a:defRPr>
            </a:lvl7pPr>
            <a:lvl8pPr marL="0" marR="0" lvl="7" indent="0" algn="l" rtl="0">
              <a:spcBef>
                <a:spcPts val="0"/>
              </a:spcBef>
              <a:buNone/>
              <a:defRPr sz="1800">
                <a:solidFill>
                  <a:schemeClr val="dk1"/>
                </a:solidFill>
                <a:latin typeface="Gill Sans"/>
                <a:ea typeface="Gill Sans"/>
                <a:cs typeface="Gill Sans"/>
                <a:sym typeface="Gill Sans"/>
              </a:defRPr>
            </a:lvl8pPr>
            <a:lvl9pPr marL="0" marR="0" lvl="8" indent="0" algn="l" rtl="0">
              <a:spcBef>
                <a:spcPts val="0"/>
              </a:spcBef>
              <a:buNone/>
              <a:defRPr sz="1800">
                <a:solidFill>
                  <a:schemeClr val="dk1"/>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51"/>
        <p:cNvGrpSpPr/>
        <p:nvPr/>
      </p:nvGrpSpPr>
      <p:grpSpPr>
        <a:xfrm>
          <a:off x="0" y="0"/>
          <a:ext cx="0" cy="0"/>
          <a:chOff x="0" y="0"/>
          <a:chExt cx="0" cy="0"/>
        </a:xfrm>
      </p:grpSpPr>
      <p:sp>
        <p:nvSpPr>
          <p:cNvPr id="52" name="Google Shape;52;p20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207"/>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4" name="Google Shape;54;p20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55"/>
        <p:cNvGrpSpPr/>
        <p:nvPr/>
      </p:nvGrpSpPr>
      <p:grpSpPr>
        <a:xfrm>
          <a:off x="0" y="0"/>
          <a:ext cx="0" cy="0"/>
          <a:chOff x="0" y="0"/>
          <a:chExt cx="0" cy="0"/>
        </a:xfrm>
      </p:grpSpPr>
      <p:sp>
        <p:nvSpPr>
          <p:cNvPr id="56" name="Google Shape;56;p20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7" name="Google Shape;57;p208"/>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8" name="Google Shape;58;p208"/>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208"/>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60"/>
        <p:cNvGrpSpPr/>
        <p:nvPr/>
      </p:nvGrpSpPr>
      <p:grpSpPr>
        <a:xfrm>
          <a:off x="0" y="0"/>
          <a:ext cx="0" cy="0"/>
          <a:chOff x="0" y="0"/>
          <a:chExt cx="0" cy="0"/>
        </a:xfrm>
      </p:grpSpPr>
      <p:sp>
        <p:nvSpPr>
          <p:cNvPr id="61" name="Google Shape;61;p211"/>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2" name="Google Shape;62;p21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Definition">
  <p:cSld name="Definition">
    <p:spTree>
      <p:nvGrpSpPr>
        <p:cNvPr id="1" name="Shape 63"/>
        <p:cNvGrpSpPr/>
        <p:nvPr/>
      </p:nvGrpSpPr>
      <p:grpSpPr>
        <a:xfrm>
          <a:off x="0" y="0"/>
          <a:ext cx="0" cy="0"/>
          <a:chOff x="0" y="0"/>
          <a:chExt cx="0" cy="0"/>
        </a:xfrm>
      </p:grpSpPr>
      <p:sp>
        <p:nvSpPr>
          <p:cNvPr id="64" name="Google Shape;64;p21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212"/>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66" name="Google Shape;66;p212"/>
          <p:cNvSpPr txBox="1">
            <a:spLocks noGrp="1"/>
          </p:cNvSpPr>
          <p:nvPr>
            <p:ph type="body" idx="1"/>
          </p:nvPr>
        </p:nvSpPr>
        <p:spPr>
          <a:xfrm>
            <a:off x="324853" y="3558540"/>
            <a:ext cx="5694947" cy="29343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212"/>
          <p:cNvSpPr txBox="1">
            <a:spLocks noGrp="1"/>
          </p:cNvSpPr>
          <p:nvPr>
            <p:ph type="body" idx="2"/>
          </p:nvPr>
        </p:nvSpPr>
        <p:spPr>
          <a:xfrm>
            <a:off x="6172200" y="3558540"/>
            <a:ext cx="5694946" cy="2934334"/>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30200" algn="l">
              <a:lnSpc>
                <a:spcPct val="90000"/>
              </a:lnSpc>
              <a:spcBef>
                <a:spcPts val="500"/>
              </a:spcBef>
              <a:spcAft>
                <a:spcPts val="0"/>
              </a:spcAft>
              <a:buClr>
                <a:schemeClr val="dk1"/>
              </a:buClr>
              <a:buSzPts val="1600"/>
              <a:buChar char="•"/>
              <a:defRPr sz="1600"/>
            </a:lvl4pPr>
            <a:lvl5pPr marL="2286000" lvl="4" indent="-330200" algn="l">
              <a:lnSpc>
                <a:spcPct val="90000"/>
              </a:lnSpc>
              <a:spcBef>
                <a:spcPts val="500"/>
              </a:spcBef>
              <a:spcAft>
                <a:spcPts val="0"/>
              </a:spcAft>
              <a:buClr>
                <a:schemeClr val="dk1"/>
              </a:buClr>
              <a:buSzPts val="1600"/>
              <a:buChar char="•"/>
              <a:defRPr sz="16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212"/>
          <p:cNvSpPr txBox="1">
            <a:spLocks noGrp="1"/>
          </p:cNvSpPr>
          <p:nvPr>
            <p:ph type="body" idx="3"/>
          </p:nvPr>
        </p:nvSpPr>
        <p:spPr>
          <a:xfrm>
            <a:off x="324268" y="1778829"/>
            <a:ext cx="11542295" cy="1650171"/>
          </a:xfrm>
          <a:prstGeom prst="rect">
            <a:avLst/>
          </a:prstGeom>
          <a:solidFill>
            <a:srgbClr val="473C78">
              <a:alpha val="30196"/>
            </a:srgbClr>
          </a:solid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2400"/>
              <a:buNone/>
              <a:defRPr sz="2400" b="0" u="none"/>
            </a:lvl1pPr>
            <a:lvl2pPr marL="914400" lvl="1" indent="-228600" algn="l">
              <a:lnSpc>
                <a:spcPct val="90000"/>
              </a:lnSpc>
              <a:spcBef>
                <a:spcPts val="500"/>
              </a:spcBef>
              <a:spcAft>
                <a:spcPts val="0"/>
              </a:spcAft>
              <a:buClr>
                <a:schemeClr val="dk1"/>
              </a:buClr>
              <a:buSzPts val="2800"/>
              <a:buNone/>
              <a:defRPr/>
            </a:lvl2pPr>
            <a:lvl3pPr marL="1371600" lvl="2" indent="-228600" algn="ctr">
              <a:lnSpc>
                <a:spcPct val="90000"/>
              </a:lnSpc>
              <a:spcBef>
                <a:spcPts val="500"/>
              </a:spcBef>
              <a:spcAft>
                <a:spcPts val="0"/>
              </a:spcAft>
              <a:buClr>
                <a:schemeClr val="dk1"/>
              </a:buClr>
              <a:buSzPts val="2400"/>
              <a:buNone/>
              <a:defRPr/>
            </a:lvl3pPr>
            <a:lvl4pPr marL="1828800" lvl="3" indent="-228600" algn="l">
              <a:lnSpc>
                <a:spcPct val="90000"/>
              </a:lnSpc>
              <a:spcBef>
                <a:spcPts val="500"/>
              </a:spcBef>
              <a:spcAft>
                <a:spcPts val="0"/>
              </a:spcAft>
              <a:buClr>
                <a:schemeClr val="dk1"/>
              </a:buClr>
              <a:buSzPts val="1800"/>
              <a:buNone/>
              <a:defRPr/>
            </a:lvl4pPr>
            <a:lvl5pPr marL="2286000" lvl="4" indent="-228600" algn="l">
              <a:lnSpc>
                <a:spcPct val="90000"/>
              </a:lnSpc>
              <a:spcBef>
                <a:spcPts val="500"/>
              </a:spcBef>
              <a:spcAft>
                <a:spcPts val="0"/>
              </a:spcAft>
              <a:buClr>
                <a:schemeClr val="dk1"/>
              </a:buClr>
              <a:buSzPts val="1800"/>
              <a:buNon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9" name="Google Shape;69;p212"/>
          <p:cNvSpPr txBox="1"/>
          <p:nvPr/>
        </p:nvSpPr>
        <p:spPr>
          <a:xfrm>
            <a:off x="324270" y="1317165"/>
            <a:ext cx="11542293" cy="461665"/>
          </a:xfrm>
          <a:prstGeom prst="rect">
            <a:avLst/>
          </a:prstGeom>
          <a:solidFill>
            <a:srgbClr val="473C7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none">
                <a:solidFill>
                  <a:schemeClr val="lt1"/>
                </a:solidFill>
                <a:latin typeface="Gill Sans"/>
                <a:ea typeface="Gill Sans"/>
                <a:cs typeface="Gill Sans"/>
                <a:sym typeface="Gill Sans"/>
              </a:rPr>
              <a:t>Definition</a:t>
            </a:r>
            <a:endParaRPr/>
          </a:p>
        </p:txBody>
      </p:sp>
      <p:sp>
        <p:nvSpPr>
          <p:cNvPr id="70" name="Google Shape;70;p212"/>
          <p:cNvSpPr txBox="1">
            <a:spLocks noGrp="1"/>
          </p:cNvSpPr>
          <p:nvPr>
            <p:ph type="body" idx="4"/>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hinkPairShare">
  <p:cSld name="ThinkPairShare">
    <p:spTree>
      <p:nvGrpSpPr>
        <p:cNvPr id="1" name="Shape 71"/>
        <p:cNvGrpSpPr/>
        <p:nvPr/>
      </p:nvGrpSpPr>
      <p:grpSpPr>
        <a:xfrm>
          <a:off x="0" y="0"/>
          <a:ext cx="0" cy="0"/>
          <a:chOff x="0" y="0"/>
          <a:chExt cx="0" cy="0"/>
        </a:xfrm>
      </p:grpSpPr>
      <p:pic>
        <p:nvPicPr>
          <p:cNvPr id="72" name="Google Shape;72;p213" descr="A picture containing yellow, camera&#10;&#10;Description automatically generated"/>
          <p:cNvPicPr preferRelativeResize="0"/>
          <p:nvPr/>
        </p:nvPicPr>
        <p:blipFill rotWithShape="1">
          <a:blip r:embed="rId2">
            <a:alphaModFix/>
          </a:blip>
          <a:srcRect/>
          <a:stretch/>
        </p:blipFill>
        <p:spPr>
          <a:xfrm>
            <a:off x="3397250" y="1214277"/>
            <a:ext cx="5397499" cy="5397499"/>
          </a:xfrm>
          <a:prstGeom prst="rect">
            <a:avLst/>
          </a:prstGeom>
          <a:noFill/>
          <a:ln>
            <a:noFill/>
          </a:ln>
        </p:spPr>
      </p:pic>
      <p:sp>
        <p:nvSpPr>
          <p:cNvPr id="73" name="Google Shape;73;p213"/>
          <p:cNvSpPr txBox="1"/>
          <p:nvPr/>
        </p:nvSpPr>
        <p:spPr>
          <a:xfrm>
            <a:off x="-1" y="0"/>
            <a:ext cx="7620001"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dirty="0">
                <a:solidFill>
                  <a:schemeClr val="dk1"/>
                </a:solidFill>
                <a:latin typeface="Gill Sans"/>
                <a:ea typeface="Gill Sans"/>
                <a:cs typeface="Gill Sans"/>
                <a:sym typeface="Gill Sans"/>
              </a:rPr>
              <a:t>Let’s think about this</a:t>
            </a:r>
            <a:endParaRPr dirty="0"/>
          </a:p>
        </p:txBody>
      </p:sp>
      <p:sp>
        <p:nvSpPr>
          <p:cNvPr id="74" name="Google Shape;74;p213"/>
          <p:cNvSpPr txBox="1"/>
          <p:nvPr/>
        </p:nvSpPr>
        <p:spPr>
          <a:xfrm>
            <a:off x="9011207" y="6611777"/>
            <a:ext cx="3180793"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Dall-E: “wall-e having a discussion with another wall-e”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Additional Info">
  <p:cSld name="Additional Info">
    <p:spTree>
      <p:nvGrpSpPr>
        <p:cNvPr id="1" name="Shape 75"/>
        <p:cNvGrpSpPr/>
        <p:nvPr/>
      </p:nvGrpSpPr>
      <p:grpSpPr>
        <a:xfrm>
          <a:off x="0" y="0"/>
          <a:ext cx="0" cy="0"/>
          <a:chOff x="0" y="0"/>
          <a:chExt cx="0" cy="0"/>
        </a:xfrm>
      </p:grpSpPr>
      <p:sp>
        <p:nvSpPr>
          <p:cNvPr id="76" name="Google Shape;76;p21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214"/>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8" name="Google Shape;78;p214"/>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79" name="Google Shape;79;p214"/>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214"/>
          <p:cNvSpPr txBox="1"/>
          <p:nvPr/>
        </p:nvSpPr>
        <p:spPr>
          <a:xfrm>
            <a:off x="81720" y="-4207"/>
            <a:ext cx="436645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a:solidFill>
                  <a:schemeClr val="lt1"/>
                </a:solidFill>
                <a:latin typeface="Arial"/>
                <a:ea typeface="Arial"/>
                <a:cs typeface="Arial"/>
                <a:sym typeface="Arial"/>
              </a:rPr>
              <a:t>Additional Information (not in lecture)</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1"/>
        <p:cNvGrpSpPr/>
        <p:nvPr/>
      </p:nvGrpSpPr>
      <p:grpSpPr>
        <a:xfrm>
          <a:off x="0" y="0"/>
          <a:ext cx="0" cy="0"/>
          <a:chOff x="0" y="0"/>
          <a:chExt cx="0" cy="0"/>
        </a:xfrm>
      </p:grpSpPr>
      <p:sp>
        <p:nvSpPr>
          <p:cNvPr id="82" name="Google Shape;82;p21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Gill Sans"/>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21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84" name="Google Shape;84;p217"/>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85"/>
        <p:cNvGrpSpPr/>
        <p:nvPr/>
      </p:nvGrpSpPr>
      <p:grpSpPr>
        <a:xfrm>
          <a:off x="0" y="0"/>
          <a:ext cx="0" cy="0"/>
          <a:chOff x="0" y="0"/>
          <a:chExt cx="0" cy="0"/>
        </a:xfrm>
      </p:grpSpPr>
      <p:sp>
        <p:nvSpPr>
          <p:cNvPr id="86" name="Google Shape;86;p222"/>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000"/>
              <a:buFont typeface="Gill Sans"/>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7" name="Google Shape;87;p222"/>
          <p:cNvSpPr txBox="1">
            <a:spLocks noGrp="1"/>
          </p:cNvSpPr>
          <p:nvPr>
            <p:ph type="body" idx="1"/>
          </p:nvPr>
        </p:nvSpPr>
        <p:spPr>
          <a:xfrm>
            <a:off x="609600" y="990600"/>
            <a:ext cx="10972800" cy="5135563"/>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8" name="Google Shape;88;p222"/>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89" name="Google Shape;89;p222"/>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90" name="Google Shape;90;p222"/>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a:solidFill>
                  <a:srgbClr val="888888"/>
                </a:solidFill>
                <a:latin typeface="Gill Sans"/>
                <a:ea typeface="Gill Sans"/>
                <a:cs typeface="Gill Sans"/>
                <a:sym typeface="Gill Sans"/>
              </a:defRPr>
            </a:lvl1pPr>
            <a:lvl2pPr marL="0" marR="0" lvl="1" indent="0" algn="r">
              <a:spcBef>
                <a:spcPts val="0"/>
              </a:spcBef>
              <a:buNone/>
              <a:defRPr sz="1200">
                <a:solidFill>
                  <a:srgbClr val="888888"/>
                </a:solidFill>
                <a:latin typeface="Gill Sans"/>
                <a:ea typeface="Gill Sans"/>
                <a:cs typeface="Gill Sans"/>
                <a:sym typeface="Gill Sans"/>
              </a:defRPr>
            </a:lvl2pPr>
            <a:lvl3pPr marL="0" marR="0" lvl="2" indent="0" algn="r">
              <a:spcBef>
                <a:spcPts val="0"/>
              </a:spcBef>
              <a:buNone/>
              <a:defRPr sz="1200">
                <a:solidFill>
                  <a:srgbClr val="888888"/>
                </a:solidFill>
                <a:latin typeface="Gill Sans"/>
                <a:ea typeface="Gill Sans"/>
                <a:cs typeface="Gill Sans"/>
                <a:sym typeface="Gill Sans"/>
              </a:defRPr>
            </a:lvl3pPr>
            <a:lvl4pPr marL="0" marR="0" lvl="3" indent="0" algn="r">
              <a:spcBef>
                <a:spcPts val="0"/>
              </a:spcBef>
              <a:buNone/>
              <a:defRPr sz="1200">
                <a:solidFill>
                  <a:srgbClr val="888888"/>
                </a:solidFill>
                <a:latin typeface="Gill Sans"/>
                <a:ea typeface="Gill Sans"/>
                <a:cs typeface="Gill Sans"/>
                <a:sym typeface="Gill Sans"/>
              </a:defRPr>
            </a:lvl4pPr>
            <a:lvl5pPr marL="0" marR="0" lvl="4" indent="0" algn="r">
              <a:spcBef>
                <a:spcPts val="0"/>
              </a:spcBef>
              <a:buNone/>
              <a:defRPr sz="1200">
                <a:solidFill>
                  <a:srgbClr val="888888"/>
                </a:solidFill>
                <a:latin typeface="Gill Sans"/>
                <a:ea typeface="Gill Sans"/>
                <a:cs typeface="Gill Sans"/>
                <a:sym typeface="Gill Sans"/>
              </a:defRPr>
            </a:lvl5pPr>
            <a:lvl6pPr marL="0" marR="0" lvl="5" indent="0" algn="r">
              <a:spcBef>
                <a:spcPts val="0"/>
              </a:spcBef>
              <a:buNone/>
              <a:defRPr sz="1200">
                <a:solidFill>
                  <a:srgbClr val="888888"/>
                </a:solidFill>
                <a:latin typeface="Gill Sans"/>
                <a:ea typeface="Gill Sans"/>
                <a:cs typeface="Gill Sans"/>
                <a:sym typeface="Gill Sans"/>
              </a:defRPr>
            </a:lvl6pPr>
            <a:lvl7pPr marL="0" marR="0" lvl="6" indent="0" algn="r">
              <a:spcBef>
                <a:spcPts val="0"/>
              </a:spcBef>
              <a:buNone/>
              <a:defRPr sz="1200">
                <a:solidFill>
                  <a:srgbClr val="888888"/>
                </a:solidFill>
                <a:latin typeface="Gill Sans"/>
                <a:ea typeface="Gill Sans"/>
                <a:cs typeface="Gill Sans"/>
                <a:sym typeface="Gill Sans"/>
              </a:defRPr>
            </a:lvl7pPr>
            <a:lvl8pPr marL="0" marR="0" lvl="7" indent="0" algn="r">
              <a:spcBef>
                <a:spcPts val="0"/>
              </a:spcBef>
              <a:buNone/>
              <a:defRPr sz="1200">
                <a:solidFill>
                  <a:srgbClr val="888888"/>
                </a:solidFill>
                <a:latin typeface="Gill Sans"/>
                <a:ea typeface="Gill Sans"/>
                <a:cs typeface="Gill Sans"/>
                <a:sym typeface="Gill Sans"/>
              </a:defRPr>
            </a:lvl8pPr>
            <a:lvl9pPr marL="0" marR="0" lvl="8" indent="0" algn="r">
              <a:spcBef>
                <a:spcPts val="0"/>
              </a:spcBef>
              <a:buNone/>
              <a:defRPr sz="1200">
                <a:solidFill>
                  <a:srgbClr val="888888"/>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Definition">
  <p:cSld name="1_Definition">
    <p:spTree>
      <p:nvGrpSpPr>
        <p:cNvPr id="1" name="Shape 91"/>
        <p:cNvGrpSpPr/>
        <p:nvPr/>
      </p:nvGrpSpPr>
      <p:grpSpPr>
        <a:xfrm>
          <a:off x="0" y="0"/>
          <a:ext cx="0" cy="0"/>
          <a:chOff x="0" y="0"/>
          <a:chExt cx="0" cy="0"/>
        </a:xfrm>
      </p:grpSpPr>
      <p:sp>
        <p:nvSpPr>
          <p:cNvPr id="92" name="Google Shape;92;p223"/>
          <p:cNvSpPr txBox="1">
            <a:spLocks noGrp="1"/>
          </p:cNvSpPr>
          <p:nvPr>
            <p:ph type="body" idx="1"/>
          </p:nvPr>
        </p:nvSpPr>
        <p:spPr>
          <a:xfrm>
            <a:off x="323850" y="1779588"/>
            <a:ext cx="11542293" cy="4713287"/>
          </a:xfrm>
          <a:prstGeom prst="rect">
            <a:avLst/>
          </a:prstGeom>
          <a:solidFill>
            <a:srgbClr val="BF858A">
              <a:alpha val="40000"/>
            </a:srgbClr>
          </a:solid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Font typeface="Gill Sans"/>
              <a:buAutoNum type="arabicPeriod"/>
              <a:defRPr/>
            </a:lvl1pPr>
            <a:lvl2pPr marL="914400" lvl="1" indent="-406400" algn="l">
              <a:lnSpc>
                <a:spcPct val="90000"/>
              </a:lnSpc>
              <a:spcBef>
                <a:spcPts val="500"/>
              </a:spcBef>
              <a:spcAft>
                <a:spcPts val="0"/>
              </a:spcAft>
              <a:buClr>
                <a:schemeClr val="dk1"/>
              </a:buClr>
              <a:buSzPts val="2800"/>
              <a:buFont typeface="Gill Sans"/>
              <a:buAutoNum type="alphaLcPeriod"/>
              <a:defRPr/>
            </a:lvl2pPr>
            <a:lvl3pPr marL="1371600" lvl="2" indent="-381000" algn="l">
              <a:lnSpc>
                <a:spcPct val="90000"/>
              </a:lnSpc>
              <a:spcBef>
                <a:spcPts val="500"/>
              </a:spcBef>
              <a:spcAft>
                <a:spcPts val="0"/>
              </a:spcAft>
              <a:buClr>
                <a:schemeClr val="dk1"/>
              </a:buClr>
              <a:buSzPts val="2400"/>
              <a:buFont typeface="Gill Sans"/>
              <a:buAutoNum type="romanLcPeriod"/>
              <a:defRPr/>
            </a:lvl3pPr>
            <a:lvl4pPr marL="1828800" lvl="3" indent="-342900" algn="l">
              <a:lnSpc>
                <a:spcPct val="90000"/>
              </a:lnSpc>
              <a:spcBef>
                <a:spcPts val="500"/>
              </a:spcBef>
              <a:spcAft>
                <a:spcPts val="0"/>
              </a:spcAft>
              <a:buClr>
                <a:schemeClr val="dk1"/>
              </a:buClr>
              <a:buSzPts val="1800"/>
              <a:buFont typeface="Gill Sans"/>
              <a:buAutoNum type="alphaLcParenR"/>
              <a:defRPr/>
            </a:lvl4pPr>
            <a:lvl5pPr marL="2286000" lvl="4" indent="-342900" algn="l">
              <a:lnSpc>
                <a:spcPct val="90000"/>
              </a:lnSpc>
              <a:spcBef>
                <a:spcPts val="500"/>
              </a:spcBef>
              <a:spcAft>
                <a:spcPts val="0"/>
              </a:spcAft>
              <a:buClr>
                <a:schemeClr val="dk1"/>
              </a:buClr>
              <a:buSzPts val="1800"/>
              <a:buFont typeface="Gill Sans"/>
              <a:buAutoNum type="romanUcPeriod"/>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22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223"/>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95" name="Google Shape;95;p223"/>
          <p:cNvSpPr txBox="1"/>
          <p:nvPr/>
        </p:nvSpPr>
        <p:spPr>
          <a:xfrm>
            <a:off x="324270" y="1317165"/>
            <a:ext cx="11542293" cy="461665"/>
          </a:xfrm>
          <a:prstGeom prst="rect">
            <a:avLst/>
          </a:prstGeom>
          <a:solidFill>
            <a:srgbClr val="BF858A"/>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b="1" u="none">
                <a:solidFill>
                  <a:schemeClr val="lt1"/>
                </a:solidFill>
                <a:latin typeface="Gill Sans"/>
                <a:ea typeface="Gill Sans"/>
                <a:cs typeface="Gill Sans"/>
                <a:sym typeface="Gill Sans"/>
              </a:rPr>
              <a:t>Algorithm</a:t>
            </a:r>
            <a:endParaRPr/>
          </a:p>
        </p:txBody>
      </p:sp>
      <p:sp>
        <p:nvSpPr>
          <p:cNvPr id="96" name="Google Shape;96;p223"/>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Only Content">
  <p:cSld name="Only Content">
    <p:spTree>
      <p:nvGrpSpPr>
        <p:cNvPr id="1" name="Shape 97"/>
        <p:cNvGrpSpPr/>
        <p:nvPr/>
      </p:nvGrpSpPr>
      <p:grpSpPr>
        <a:xfrm>
          <a:off x="0" y="0"/>
          <a:ext cx="0" cy="0"/>
          <a:chOff x="0" y="0"/>
          <a:chExt cx="0" cy="0"/>
        </a:xfrm>
      </p:grpSpPr>
      <p:sp>
        <p:nvSpPr>
          <p:cNvPr id="98" name="Google Shape;98;p225"/>
          <p:cNvSpPr txBox="1">
            <a:spLocks noGrp="1"/>
          </p:cNvSpPr>
          <p:nvPr>
            <p:ph type="body" idx="1"/>
          </p:nvPr>
        </p:nvSpPr>
        <p:spPr>
          <a:xfrm>
            <a:off x="324852" y="597878"/>
            <a:ext cx="11542295" cy="589499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225"/>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0" name="Google Shape;100;p225"/>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wo Title and Content">
  <p:cSld name="Two Title and Content">
    <p:spTree>
      <p:nvGrpSpPr>
        <p:cNvPr id="1" name="Shape 101"/>
        <p:cNvGrpSpPr/>
        <p:nvPr/>
      </p:nvGrpSpPr>
      <p:grpSpPr>
        <a:xfrm>
          <a:off x="0" y="0"/>
          <a:ext cx="0" cy="0"/>
          <a:chOff x="0" y="0"/>
          <a:chExt cx="0" cy="0"/>
        </a:xfrm>
      </p:grpSpPr>
      <p:sp>
        <p:nvSpPr>
          <p:cNvPr id="102" name="Google Shape;102;p22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26"/>
          <p:cNvSpPr txBox="1">
            <a:spLocks noGrp="1"/>
          </p:cNvSpPr>
          <p:nvPr>
            <p:ph type="body" idx="1"/>
          </p:nvPr>
        </p:nvSpPr>
        <p:spPr>
          <a:xfrm>
            <a:off x="324853" y="1825625"/>
            <a:ext cx="5694947"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226"/>
          <p:cNvSpPr txBox="1">
            <a:spLocks noGrp="1"/>
          </p:cNvSpPr>
          <p:nvPr>
            <p:ph type="body" idx="2"/>
          </p:nvPr>
        </p:nvSpPr>
        <p:spPr>
          <a:xfrm>
            <a:off x="6172200" y="1825625"/>
            <a:ext cx="5694946"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5" name="Google Shape;105;p226"/>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06" name="Google Shape;106;p226"/>
          <p:cNvSpPr txBox="1">
            <a:spLocks noGrp="1"/>
          </p:cNvSpPr>
          <p:nvPr>
            <p:ph type="body" idx="3"/>
          </p:nvPr>
        </p:nvSpPr>
        <p:spPr>
          <a:xfrm>
            <a:off x="0" y="6646863"/>
            <a:ext cx="9448800" cy="211137"/>
          </a:xfrm>
          <a:prstGeom prst="rect">
            <a:avLst/>
          </a:prstGeom>
          <a:noFill/>
          <a:ln>
            <a:noFill/>
          </a:ln>
        </p:spPr>
        <p:txBody>
          <a:bodyPr spcFirstLastPara="1" wrap="square" lIns="91425" tIns="45700" rIns="91425" bIns="45700" anchor="t" anchorCtr="0">
            <a:noAutofit/>
          </a:bodyPr>
          <a:lstStyle>
            <a:lvl1pPr marL="457200" lvl="0" indent="-228600" algn="ctr">
              <a:lnSpc>
                <a:spcPct val="90000"/>
              </a:lnSpc>
              <a:spcBef>
                <a:spcPts val="1000"/>
              </a:spcBef>
              <a:spcAft>
                <a:spcPts val="0"/>
              </a:spcAft>
              <a:buClr>
                <a:srgbClr val="888888"/>
              </a:buClr>
              <a:buSzPts val="1200"/>
              <a:buNone/>
              <a:defRPr sz="1200">
                <a:solidFill>
                  <a:srgbClr val="888888"/>
                </a:solidFill>
                <a:latin typeface="Gill Sans"/>
                <a:ea typeface="Gill Sans"/>
                <a:cs typeface="Gill Sans"/>
                <a:sym typeface="Gill Sans"/>
              </a:defRPr>
            </a:lvl1pPr>
            <a:lvl2pPr marL="914400" lvl="1" indent="-228600" algn="ctr">
              <a:lnSpc>
                <a:spcPct val="90000"/>
              </a:lnSpc>
              <a:spcBef>
                <a:spcPts val="500"/>
              </a:spcBef>
              <a:spcAft>
                <a:spcPts val="0"/>
              </a:spcAft>
              <a:buClr>
                <a:schemeClr val="dk1"/>
              </a:buClr>
              <a:buSzPts val="1200"/>
              <a:buNone/>
              <a:defRPr sz="1200"/>
            </a:lvl2pPr>
            <a:lvl3pPr marL="1371600" lvl="2" indent="-228600" algn="ctr">
              <a:lnSpc>
                <a:spcPct val="90000"/>
              </a:lnSpc>
              <a:spcBef>
                <a:spcPts val="500"/>
              </a:spcBef>
              <a:spcAft>
                <a:spcPts val="0"/>
              </a:spcAft>
              <a:buClr>
                <a:schemeClr val="dk1"/>
              </a:buClr>
              <a:buSzPts val="1200"/>
              <a:buNone/>
              <a:defRPr sz="1200"/>
            </a:lvl3pPr>
            <a:lvl4pPr marL="1828800" lvl="3" indent="-228600" algn="ctr">
              <a:lnSpc>
                <a:spcPct val="90000"/>
              </a:lnSpc>
              <a:spcBef>
                <a:spcPts val="500"/>
              </a:spcBef>
              <a:spcAft>
                <a:spcPts val="0"/>
              </a:spcAft>
              <a:buClr>
                <a:schemeClr val="dk1"/>
              </a:buClr>
              <a:buSzPts val="1200"/>
              <a:buNone/>
              <a:defRPr sz="1200"/>
            </a:lvl4pPr>
            <a:lvl5pPr marL="2286000" lvl="4" indent="-228600" algn="ctr">
              <a:lnSpc>
                <a:spcPct val="90000"/>
              </a:lnSpc>
              <a:spcBef>
                <a:spcPts val="500"/>
              </a:spcBef>
              <a:spcAft>
                <a:spcPts val="0"/>
              </a:spcAft>
              <a:buClr>
                <a:schemeClr val="dk1"/>
              </a:buClr>
              <a:buSzPts val="1200"/>
              <a:buNone/>
              <a:defRPr sz="1200"/>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Questions 1">
  <p:cSld name="Questions 1">
    <p:spTree>
      <p:nvGrpSpPr>
        <p:cNvPr id="1" name="Shape 107"/>
        <p:cNvGrpSpPr/>
        <p:nvPr/>
      </p:nvGrpSpPr>
      <p:grpSpPr>
        <a:xfrm>
          <a:off x="0" y="0"/>
          <a:ext cx="0" cy="0"/>
          <a:chOff x="0" y="0"/>
          <a:chExt cx="0" cy="0"/>
        </a:xfrm>
      </p:grpSpPr>
      <p:sp>
        <p:nvSpPr>
          <p:cNvPr id="108" name="Google Shape;108;p227"/>
          <p:cNvSpPr txBox="1"/>
          <p:nvPr/>
        </p:nvSpPr>
        <p:spPr>
          <a:xfrm>
            <a:off x="0" y="0"/>
            <a:ext cx="4081832"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Questions?</a:t>
            </a:r>
            <a:endParaRPr/>
          </a:p>
        </p:txBody>
      </p:sp>
      <p:sp>
        <p:nvSpPr>
          <p:cNvPr id="109" name="Google Shape;109;p227"/>
          <p:cNvSpPr txBox="1"/>
          <p:nvPr/>
        </p:nvSpPr>
        <p:spPr>
          <a:xfrm>
            <a:off x="9011207" y="6611777"/>
            <a:ext cx="3180793"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Dall-E: “wall-e answering questions at a press conference”</a:t>
            </a:r>
            <a:endParaRPr/>
          </a:p>
        </p:txBody>
      </p:sp>
      <p:pic>
        <p:nvPicPr>
          <p:cNvPr id="110" name="Google Shape;110;p227" descr="A picture containing text, yellow, transport, school&#10;&#10;Description automatically generated"/>
          <p:cNvPicPr preferRelativeResize="0"/>
          <p:nvPr/>
        </p:nvPicPr>
        <p:blipFill rotWithShape="1">
          <a:blip r:embed="rId2">
            <a:alphaModFix/>
          </a:blip>
          <a:srcRect/>
          <a:stretch/>
        </p:blipFill>
        <p:spPr>
          <a:xfrm>
            <a:off x="3397250" y="1214278"/>
            <a:ext cx="5397499" cy="5397499"/>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Questions 2">
  <p:cSld name="Questions 2">
    <p:spTree>
      <p:nvGrpSpPr>
        <p:cNvPr id="1" name="Shape 111"/>
        <p:cNvGrpSpPr/>
        <p:nvPr/>
      </p:nvGrpSpPr>
      <p:grpSpPr>
        <a:xfrm>
          <a:off x="0" y="0"/>
          <a:ext cx="0" cy="0"/>
          <a:chOff x="0" y="0"/>
          <a:chExt cx="0" cy="0"/>
        </a:xfrm>
      </p:grpSpPr>
      <p:pic>
        <p:nvPicPr>
          <p:cNvPr id="112" name="Google Shape;112;p228" descr="A robot on a table&#10;&#10;Description automatically generated with low confidence"/>
          <p:cNvPicPr preferRelativeResize="0"/>
          <p:nvPr/>
        </p:nvPicPr>
        <p:blipFill rotWithShape="1">
          <a:blip r:embed="rId2">
            <a:alphaModFix/>
          </a:blip>
          <a:srcRect/>
          <a:stretch/>
        </p:blipFill>
        <p:spPr>
          <a:xfrm>
            <a:off x="3397250" y="1214278"/>
            <a:ext cx="5397499" cy="5397499"/>
          </a:xfrm>
          <a:prstGeom prst="rect">
            <a:avLst/>
          </a:prstGeom>
          <a:noFill/>
          <a:ln>
            <a:noFill/>
          </a:ln>
        </p:spPr>
      </p:pic>
      <p:sp>
        <p:nvSpPr>
          <p:cNvPr id="113" name="Google Shape;113;p228"/>
          <p:cNvSpPr txBox="1"/>
          <p:nvPr/>
        </p:nvSpPr>
        <p:spPr>
          <a:xfrm>
            <a:off x="0" y="0"/>
            <a:ext cx="4081832"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Questions?</a:t>
            </a:r>
            <a:endParaRPr/>
          </a:p>
        </p:txBody>
      </p:sp>
      <p:sp>
        <p:nvSpPr>
          <p:cNvPr id="114" name="Google Shape;114;p228"/>
          <p:cNvSpPr txBox="1"/>
          <p:nvPr/>
        </p:nvSpPr>
        <p:spPr>
          <a:xfrm>
            <a:off x="9011207" y="6611777"/>
            <a:ext cx="3180793"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Dall-E: “wall-e answering questions at a press conference”</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Questions 3">
  <p:cSld name="Questions 3">
    <p:spTree>
      <p:nvGrpSpPr>
        <p:cNvPr id="1" name="Shape 115"/>
        <p:cNvGrpSpPr/>
        <p:nvPr/>
      </p:nvGrpSpPr>
      <p:grpSpPr>
        <a:xfrm>
          <a:off x="0" y="0"/>
          <a:ext cx="0" cy="0"/>
          <a:chOff x="0" y="0"/>
          <a:chExt cx="0" cy="0"/>
        </a:xfrm>
      </p:grpSpPr>
      <p:pic>
        <p:nvPicPr>
          <p:cNvPr id="116" name="Google Shape;116;p229" descr="A picture containing text, indoor&#10;&#10;Description automatically generated"/>
          <p:cNvPicPr preferRelativeResize="0"/>
          <p:nvPr/>
        </p:nvPicPr>
        <p:blipFill rotWithShape="1">
          <a:blip r:embed="rId2">
            <a:alphaModFix/>
          </a:blip>
          <a:srcRect/>
          <a:stretch/>
        </p:blipFill>
        <p:spPr>
          <a:xfrm>
            <a:off x="3397250" y="1214277"/>
            <a:ext cx="5397499" cy="5397499"/>
          </a:xfrm>
          <a:prstGeom prst="rect">
            <a:avLst/>
          </a:prstGeom>
          <a:noFill/>
          <a:ln>
            <a:noFill/>
          </a:ln>
        </p:spPr>
      </p:pic>
      <p:sp>
        <p:nvSpPr>
          <p:cNvPr id="117" name="Google Shape;117;p229"/>
          <p:cNvSpPr txBox="1"/>
          <p:nvPr/>
        </p:nvSpPr>
        <p:spPr>
          <a:xfrm>
            <a:off x="0" y="0"/>
            <a:ext cx="4081832"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Questions?</a:t>
            </a:r>
            <a:endParaRPr/>
          </a:p>
        </p:txBody>
      </p:sp>
      <p:sp>
        <p:nvSpPr>
          <p:cNvPr id="118" name="Google Shape;118;p229"/>
          <p:cNvSpPr txBox="1"/>
          <p:nvPr/>
        </p:nvSpPr>
        <p:spPr>
          <a:xfrm>
            <a:off x="9011207" y="6611777"/>
            <a:ext cx="3180793"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Dall-E: “wall-e answering questions at a press conference”</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22"/>
        <p:cNvGrpSpPr/>
        <p:nvPr/>
      </p:nvGrpSpPr>
      <p:grpSpPr>
        <a:xfrm>
          <a:off x="0" y="0"/>
          <a:ext cx="0" cy="0"/>
          <a:chOff x="0" y="0"/>
          <a:chExt cx="0" cy="0"/>
        </a:xfrm>
      </p:grpSpPr>
      <p:pic>
        <p:nvPicPr>
          <p:cNvPr id="123" name="Google Shape;123;p216"/>
          <p:cNvPicPr preferRelativeResize="0"/>
          <p:nvPr/>
        </p:nvPicPr>
        <p:blipFill rotWithShape="1">
          <a:blip r:embed="rId2">
            <a:alphaModFix/>
          </a:blip>
          <a:srcRect t="6319" b="10053"/>
          <a:stretch/>
        </p:blipFill>
        <p:spPr>
          <a:xfrm>
            <a:off x="-12065" y="1"/>
            <a:ext cx="12204065" cy="6858000"/>
          </a:xfrm>
          <a:prstGeom prst="rect">
            <a:avLst/>
          </a:prstGeom>
          <a:noFill/>
          <a:ln>
            <a:noFill/>
          </a:ln>
        </p:spPr>
      </p:pic>
      <p:sp>
        <p:nvSpPr>
          <p:cNvPr id="124" name="Google Shape;124;p216"/>
          <p:cNvSpPr txBox="1"/>
          <p:nvPr/>
        </p:nvSpPr>
        <p:spPr>
          <a:xfrm>
            <a:off x="-1" y="0"/>
            <a:ext cx="7191376"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lt1"/>
              </a:buClr>
              <a:buSzPts val="4400"/>
              <a:buFont typeface="Gill Sans"/>
              <a:buNone/>
            </a:pPr>
            <a:r>
              <a:rPr lang="en-US" sz="4400" b="1">
                <a:solidFill>
                  <a:schemeClr val="lt1"/>
                </a:solidFill>
                <a:latin typeface="Gill Sans"/>
                <a:ea typeface="Gill Sans"/>
                <a:cs typeface="Gill Sans"/>
                <a:sym typeface="Gill Sans"/>
              </a:rPr>
              <a:t>Intermission / Questions</a:t>
            </a:r>
            <a:endParaRPr/>
          </a:p>
        </p:txBody>
      </p:sp>
      <p:sp>
        <p:nvSpPr>
          <p:cNvPr id="125" name="Google Shape;125;p216"/>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26"/>
        <p:cNvGrpSpPr/>
        <p:nvPr/>
      </p:nvGrpSpPr>
      <p:grpSpPr>
        <a:xfrm>
          <a:off x="0" y="0"/>
          <a:ext cx="0" cy="0"/>
          <a:chOff x="0" y="0"/>
          <a:chExt cx="0" cy="0"/>
        </a:xfrm>
      </p:grpSpPr>
      <p:pic>
        <p:nvPicPr>
          <p:cNvPr id="127" name="Google Shape;127;p232"/>
          <p:cNvPicPr preferRelativeResize="0"/>
          <p:nvPr/>
        </p:nvPicPr>
        <p:blipFill rotWithShape="1">
          <a:blip r:embed="rId2">
            <a:alphaModFix/>
          </a:blip>
          <a:srcRect l="17184"/>
          <a:stretch/>
        </p:blipFill>
        <p:spPr>
          <a:xfrm>
            <a:off x="0" y="0"/>
            <a:ext cx="12192000" cy="6860608"/>
          </a:xfrm>
          <a:prstGeom prst="rect">
            <a:avLst/>
          </a:prstGeom>
          <a:noFill/>
          <a:ln>
            <a:noFill/>
          </a:ln>
        </p:spPr>
      </p:pic>
      <p:sp>
        <p:nvSpPr>
          <p:cNvPr id="128" name="Google Shape;128;p232"/>
          <p:cNvSpPr txBox="1"/>
          <p:nvPr/>
        </p:nvSpPr>
        <p:spPr>
          <a:xfrm>
            <a:off x="4276725" y="0"/>
            <a:ext cx="7915275" cy="1027585"/>
          </a:xfrm>
          <a:prstGeom prst="rect">
            <a:avLst/>
          </a:prstGeom>
          <a:noFill/>
          <a:ln>
            <a:noFill/>
          </a:ln>
        </p:spPr>
        <p:txBody>
          <a:bodyPr spcFirstLastPara="1" wrap="square" lIns="91425" tIns="45700" rIns="91425" bIns="45700" anchor="b" anchorCtr="0">
            <a:noAutofit/>
          </a:bodyPr>
          <a:lstStyle/>
          <a:p>
            <a:pPr marL="0" marR="0" lvl="0" indent="0" algn="r" rtl="0">
              <a:lnSpc>
                <a:spcPct val="90000"/>
              </a:lnSpc>
              <a:spcBef>
                <a:spcPts val="0"/>
              </a:spcBef>
              <a:spcAft>
                <a:spcPts val="0"/>
              </a:spcAft>
              <a:buClr>
                <a:schemeClr val="lt1"/>
              </a:buClr>
              <a:buSzPts val="4400"/>
              <a:buFont typeface="Gill Sans"/>
              <a:buNone/>
            </a:pPr>
            <a:r>
              <a:rPr lang="en-US" sz="4400" b="1">
                <a:solidFill>
                  <a:schemeClr val="lt1"/>
                </a:solidFill>
                <a:latin typeface="Gill Sans"/>
                <a:ea typeface="Gill Sans"/>
                <a:cs typeface="Gill Sans"/>
                <a:sym typeface="Gill Sans"/>
              </a:rPr>
              <a:t>Intermission / Questions</a:t>
            </a:r>
            <a:endParaRPr/>
          </a:p>
        </p:txBody>
      </p:sp>
      <p:sp>
        <p:nvSpPr>
          <p:cNvPr id="129" name="Google Shape;129;p232"/>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30"/>
        <p:cNvGrpSpPr/>
        <p:nvPr/>
      </p:nvGrpSpPr>
      <p:grpSpPr>
        <a:xfrm>
          <a:off x="0" y="0"/>
          <a:ext cx="0" cy="0"/>
          <a:chOff x="0" y="0"/>
          <a:chExt cx="0" cy="0"/>
        </a:xfrm>
      </p:grpSpPr>
      <p:pic>
        <p:nvPicPr>
          <p:cNvPr id="131" name="Google Shape;131;p233"/>
          <p:cNvPicPr preferRelativeResize="0"/>
          <p:nvPr/>
        </p:nvPicPr>
        <p:blipFill rotWithShape="1">
          <a:blip r:embed="rId2">
            <a:alphaModFix/>
          </a:blip>
          <a:srcRect l="3004" r="23270"/>
          <a:stretch/>
        </p:blipFill>
        <p:spPr>
          <a:xfrm>
            <a:off x="0" y="0"/>
            <a:ext cx="12192000" cy="6858000"/>
          </a:xfrm>
          <a:prstGeom prst="rect">
            <a:avLst/>
          </a:prstGeom>
          <a:noFill/>
          <a:ln>
            <a:noFill/>
          </a:ln>
        </p:spPr>
      </p:pic>
      <p:sp>
        <p:nvSpPr>
          <p:cNvPr id="132" name="Google Shape;132;p233"/>
          <p:cNvSpPr txBox="1"/>
          <p:nvPr/>
        </p:nvSpPr>
        <p:spPr>
          <a:xfrm>
            <a:off x="-1" y="0"/>
            <a:ext cx="7248525"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Intermission / Questions</a:t>
            </a:r>
            <a:endParaRPr/>
          </a:p>
        </p:txBody>
      </p:sp>
      <p:sp>
        <p:nvSpPr>
          <p:cNvPr id="133" name="Google Shape;133;p233"/>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34"/>
        <p:cNvGrpSpPr/>
        <p:nvPr/>
      </p:nvGrpSpPr>
      <p:grpSpPr>
        <a:xfrm>
          <a:off x="0" y="0"/>
          <a:ext cx="0" cy="0"/>
          <a:chOff x="0" y="0"/>
          <a:chExt cx="0" cy="0"/>
        </a:xfrm>
      </p:grpSpPr>
      <p:pic>
        <p:nvPicPr>
          <p:cNvPr id="135" name="Google Shape;135;p234"/>
          <p:cNvPicPr preferRelativeResize="0"/>
          <p:nvPr/>
        </p:nvPicPr>
        <p:blipFill rotWithShape="1">
          <a:blip r:embed="rId2">
            <a:alphaModFix/>
          </a:blip>
          <a:srcRect/>
          <a:stretch/>
        </p:blipFill>
        <p:spPr>
          <a:xfrm>
            <a:off x="904875" y="0"/>
            <a:ext cx="10380663" cy="6858000"/>
          </a:xfrm>
          <a:prstGeom prst="rect">
            <a:avLst/>
          </a:prstGeom>
          <a:noFill/>
          <a:ln>
            <a:noFill/>
          </a:ln>
        </p:spPr>
      </p:pic>
      <p:sp>
        <p:nvSpPr>
          <p:cNvPr id="136" name="Google Shape;136;p234"/>
          <p:cNvSpPr txBox="1"/>
          <p:nvPr/>
        </p:nvSpPr>
        <p:spPr>
          <a:xfrm>
            <a:off x="-1587" y="0"/>
            <a:ext cx="4081832" cy="137048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Intermission</a:t>
            </a:r>
            <a:endParaRPr/>
          </a:p>
          <a:p>
            <a:pPr marL="0" marR="0" lvl="0" indent="0" algn="ctr"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Questions</a:t>
            </a:r>
            <a:endParaRPr/>
          </a:p>
        </p:txBody>
      </p:sp>
      <p:sp>
        <p:nvSpPr>
          <p:cNvPr id="137" name="Google Shape;137;p234"/>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Image Credit: Pixar Animation Studios</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38"/>
        <p:cNvGrpSpPr/>
        <p:nvPr/>
      </p:nvGrpSpPr>
      <p:grpSpPr>
        <a:xfrm>
          <a:off x="0" y="0"/>
          <a:ext cx="0" cy="0"/>
          <a:chOff x="0" y="0"/>
          <a:chExt cx="0" cy="0"/>
        </a:xfrm>
      </p:grpSpPr>
      <p:pic>
        <p:nvPicPr>
          <p:cNvPr id="139" name="Google Shape;139;p235"/>
          <p:cNvPicPr preferRelativeResize="0"/>
          <p:nvPr/>
        </p:nvPicPr>
        <p:blipFill rotWithShape="1">
          <a:blip r:embed="rId2">
            <a:alphaModFix/>
          </a:blip>
          <a:srcRect/>
          <a:stretch/>
        </p:blipFill>
        <p:spPr>
          <a:xfrm>
            <a:off x="879475" y="0"/>
            <a:ext cx="10433050" cy="6858000"/>
          </a:xfrm>
          <a:prstGeom prst="rect">
            <a:avLst/>
          </a:prstGeom>
          <a:noFill/>
          <a:ln>
            <a:noFill/>
          </a:ln>
        </p:spPr>
      </p:pic>
      <p:sp>
        <p:nvSpPr>
          <p:cNvPr id="140" name="Google Shape;140;p235"/>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Image Credit: Pixar Animation Studios</a:t>
            </a:r>
            <a:endParaRPr/>
          </a:p>
        </p:txBody>
      </p:sp>
      <p:sp>
        <p:nvSpPr>
          <p:cNvPr id="141" name="Google Shape;141;p235"/>
          <p:cNvSpPr txBox="1"/>
          <p:nvPr/>
        </p:nvSpPr>
        <p:spPr>
          <a:xfrm>
            <a:off x="-1587" y="0"/>
            <a:ext cx="4081832" cy="1370485"/>
          </a:xfrm>
          <a:prstGeom prst="rect">
            <a:avLst/>
          </a:prstGeom>
          <a:noFill/>
          <a:ln>
            <a:noFill/>
          </a:ln>
        </p:spPr>
        <p:txBody>
          <a:bodyPr spcFirstLastPara="1" wrap="square" lIns="91425" tIns="45700" rIns="91425" bIns="45700" anchor="b" anchorCtr="0">
            <a:noAutofit/>
          </a:bodyPr>
          <a:lstStyle/>
          <a:p>
            <a:pPr marL="0" marR="0" lvl="0" indent="0" algn="ctr"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Intermission</a:t>
            </a:r>
            <a:endParaRPr/>
          </a:p>
          <a:p>
            <a:pPr marL="0" marR="0" lvl="0" indent="0" algn="ctr"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Questions</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42"/>
        <p:cNvGrpSpPr/>
        <p:nvPr/>
      </p:nvGrpSpPr>
      <p:grpSpPr>
        <a:xfrm>
          <a:off x="0" y="0"/>
          <a:ext cx="0" cy="0"/>
          <a:chOff x="0" y="0"/>
          <a:chExt cx="0" cy="0"/>
        </a:xfrm>
      </p:grpSpPr>
      <p:pic>
        <p:nvPicPr>
          <p:cNvPr id="143" name="Google Shape;143;p236"/>
          <p:cNvPicPr preferRelativeResize="0"/>
          <p:nvPr/>
        </p:nvPicPr>
        <p:blipFill rotWithShape="1">
          <a:blip r:embed="rId2">
            <a:alphaModFix/>
          </a:blip>
          <a:srcRect/>
          <a:stretch/>
        </p:blipFill>
        <p:spPr>
          <a:xfrm>
            <a:off x="660400" y="0"/>
            <a:ext cx="10604500" cy="6885832"/>
          </a:xfrm>
          <a:prstGeom prst="rect">
            <a:avLst/>
          </a:prstGeom>
          <a:noFill/>
          <a:ln>
            <a:noFill/>
          </a:ln>
        </p:spPr>
      </p:pic>
      <p:sp>
        <p:nvSpPr>
          <p:cNvPr id="144" name="Google Shape;144;p236"/>
          <p:cNvSpPr txBox="1"/>
          <p:nvPr/>
        </p:nvSpPr>
        <p:spPr>
          <a:xfrm>
            <a:off x="-1" y="5830415"/>
            <a:ext cx="7439026" cy="1027585"/>
          </a:xfrm>
          <a:prstGeom prst="rect">
            <a:avLst/>
          </a:prstGeom>
          <a:noFill/>
          <a:ln>
            <a:noFill/>
          </a:ln>
        </p:spPr>
        <p:txBody>
          <a:bodyPr spcFirstLastPara="1" wrap="square" lIns="91425" tIns="45700" rIns="91425" bIns="45700" anchor="b" anchorCtr="0">
            <a:noAutofit/>
          </a:bodyPr>
          <a:lstStyle/>
          <a:p>
            <a:pPr marL="0" marR="0" lvl="0" indent="0" algn="l" rtl="0">
              <a:lnSpc>
                <a:spcPct val="90000"/>
              </a:lnSpc>
              <a:spcBef>
                <a:spcPts val="0"/>
              </a:spcBef>
              <a:spcAft>
                <a:spcPts val="0"/>
              </a:spcAft>
              <a:buClr>
                <a:schemeClr val="dk1"/>
              </a:buClr>
              <a:buSzPts val="4400"/>
              <a:buFont typeface="Gill Sans"/>
              <a:buNone/>
            </a:pPr>
            <a:r>
              <a:rPr lang="en-US" sz="4400" b="1">
                <a:solidFill>
                  <a:schemeClr val="dk1"/>
                </a:solidFill>
                <a:latin typeface="Gill Sans"/>
                <a:ea typeface="Gill Sans"/>
                <a:cs typeface="Gill Sans"/>
                <a:sym typeface="Gill Sans"/>
              </a:rPr>
              <a:t>Intermission / Questions</a:t>
            </a:r>
            <a:endParaRPr/>
          </a:p>
        </p:txBody>
      </p:sp>
      <p:sp>
        <p:nvSpPr>
          <p:cNvPr id="145" name="Google Shape;145;p236"/>
          <p:cNvSpPr txBox="1"/>
          <p:nvPr/>
        </p:nvSpPr>
        <p:spPr>
          <a:xfrm>
            <a:off x="10075984" y="6611777"/>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dk1"/>
                </a:solidFill>
                <a:latin typeface="Gill Sans"/>
                <a:ea typeface="Gill Sans"/>
                <a:cs typeface="Gill Sans"/>
                <a:sym typeface="Gill Sans"/>
              </a:rPr>
              <a:t>Image Credit: Pixar Animation Studios</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2"/>
        <p:cNvGrpSpPr/>
        <p:nvPr/>
      </p:nvGrpSpPr>
      <p:grpSpPr>
        <a:xfrm>
          <a:off x="0" y="0"/>
          <a:ext cx="0" cy="0"/>
          <a:chOff x="0" y="0"/>
          <a:chExt cx="0" cy="0"/>
        </a:xfrm>
      </p:grpSpPr>
      <p:sp>
        <p:nvSpPr>
          <p:cNvPr id="153" name="Google Shape;153;p219"/>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219"/>
          <p:cNvSpPr txBox="1">
            <a:spLocks noGrp="1"/>
          </p:cNvSpPr>
          <p:nvPr>
            <p:ph type="body" idx="1"/>
          </p:nvPr>
        </p:nvSpPr>
        <p:spPr>
          <a:xfrm>
            <a:off x="609600" y="990600"/>
            <a:ext cx="10972800" cy="513556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155" name="Google Shape;155;p21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21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1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8"/>
        <p:cNvGrpSpPr/>
        <p:nvPr/>
      </p:nvGrpSpPr>
      <p:grpSpPr>
        <a:xfrm>
          <a:off x="0" y="0"/>
          <a:ext cx="0" cy="0"/>
          <a:chOff x="0" y="0"/>
          <a:chExt cx="0" cy="0"/>
        </a:xfrm>
      </p:grpSpPr>
      <p:sp>
        <p:nvSpPr>
          <p:cNvPr id="159" name="Google Shape;159;p237"/>
          <p:cNvSpPr txBox="1">
            <a:spLocks noGrp="1"/>
          </p:cNvSpPr>
          <p:nvPr>
            <p:ph type="ctrTitle"/>
          </p:nvPr>
        </p:nvSpPr>
        <p:spPr>
          <a:xfrm>
            <a:off x="914400" y="1600201"/>
            <a:ext cx="103632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0" name="Google Shape;160;p237"/>
          <p:cNvSpPr txBox="1">
            <a:spLocks noGrp="1"/>
          </p:cNvSpPr>
          <p:nvPr>
            <p:ph type="subTitle" idx="1"/>
          </p:nvPr>
        </p:nvSpPr>
        <p:spPr>
          <a:xfrm>
            <a:off x="1828800" y="3355975"/>
            <a:ext cx="8534400" cy="1752600"/>
          </a:xfrm>
          <a:prstGeom prst="rect">
            <a:avLst/>
          </a:prstGeom>
          <a:noFill/>
          <a:ln>
            <a:noFill/>
          </a:ln>
        </p:spPr>
        <p:txBody>
          <a:bodyPr spcFirstLastPara="1" wrap="square" lIns="91425" tIns="45700" rIns="91425" bIns="45700" anchor="t" anchorCtr="0">
            <a:no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61" name="Google Shape;161;p23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2" name="Google Shape;162;p237"/>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3" name="Google Shape;163;p23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64"/>
        <p:cNvGrpSpPr/>
        <p:nvPr/>
      </p:nvGrpSpPr>
      <p:grpSpPr>
        <a:xfrm>
          <a:off x="0" y="0"/>
          <a:ext cx="0" cy="0"/>
          <a:chOff x="0" y="0"/>
          <a:chExt cx="0" cy="0"/>
        </a:xfrm>
      </p:grpSpPr>
      <p:sp>
        <p:nvSpPr>
          <p:cNvPr id="165" name="Google Shape;165;p238"/>
          <p:cNvSpPr txBox="1">
            <a:spLocks noGrp="1"/>
          </p:cNvSpPr>
          <p:nvPr>
            <p:ph type="title"/>
          </p:nvPr>
        </p:nvSpPr>
        <p:spPr>
          <a:xfrm>
            <a:off x="963084" y="4406901"/>
            <a:ext cx="10363200" cy="1362075"/>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238"/>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167" name="Google Shape;167;p23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8" name="Google Shape;168;p23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9" name="Google Shape;169;p23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70"/>
        <p:cNvGrpSpPr/>
        <p:nvPr/>
      </p:nvGrpSpPr>
      <p:grpSpPr>
        <a:xfrm>
          <a:off x="0" y="0"/>
          <a:ext cx="0" cy="0"/>
          <a:chOff x="0" y="0"/>
          <a:chExt cx="0" cy="0"/>
        </a:xfrm>
      </p:grpSpPr>
      <p:sp>
        <p:nvSpPr>
          <p:cNvPr id="171" name="Google Shape;171;p239"/>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239"/>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73" name="Google Shape;173;p239"/>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174" name="Google Shape;174;p239"/>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5" name="Google Shape;175;p239"/>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6" name="Google Shape;176;p239"/>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77"/>
        <p:cNvGrpSpPr/>
        <p:nvPr/>
      </p:nvGrpSpPr>
      <p:grpSpPr>
        <a:xfrm>
          <a:off x="0" y="0"/>
          <a:ext cx="0" cy="0"/>
          <a:chOff x="0" y="0"/>
          <a:chExt cx="0" cy="0"/>
        </a:xfrm>
      </p:grpSpPr>
      <p:sp>
        <p:nvSpPr>
          <p:cNvPr id="178" name="Google Shape;178;p240"/>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240"/>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80" name="Google Shape;180;p240"/>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81" name="Google Shape;181;p240"/>
          <p:cNvSpPr txBox="1">
            <a:spLocks noGrp="1"/>
          </p:cNvSpPr>
          <p:nvPr>
            <p:ph type="body" idx="3"/>
          </p:nvPr>
        </p:nvSpPr>
        <p:spPr>
          <a:xfrm>
            <a:off x="6193368" y="1535113"/>
            <a:ext cx="5389033" cy="639762"/>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182" name="Google Shape;182;p240"/>
          <p:cNvSpPr txBox="1">
            <a:spLocks noGrp="1"/>
          </p:cNvSpPr>
          <p:nvPr>
            <p:ph type="body" idx="4"/>
          </p:nvPr>
        </p:nvSpPr>
        <p:spPr>
          <a:xfrm>
            <a:off x="6193368" y="2174875"/>
            <a:ext cx="5389033" cy="3951288"/>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183" name="Google Shape;183;p240"/>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p240"/>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240"/>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86"/>
        <p:cNvGrpSpPr/>
        <p:nvPr/>
      </p:nvGrpSpPr>
      <p:grpSpPr>
        <a:xfrm>
          <a:off x="0" y="0"/>
          <a:ext cx="0" cy="0"/>
          <a:chOff x="0" y="0"/>
          <a:chExt cx="0" cy="0"/>
        </a:xfrm>
      </p:grpSpPr>
      <p:sp>
        <p:nvSpPr>
          <p:cNvPr id="187" name="Google Shape;187;p241"/>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8" name="Google Shape;188;p241"/>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241"/>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p241"/>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1"/>
        <p:cNvGrpSpPr/>
        <p:nvPr/>
      </p:nvGrpSpPr>
      <p:grpSpPr>
        <a:xfrm>
          <a:off x="0" y="0"/>
          <a:ext cx="0" cy="0"/>
          <a:chOff x="0" y="0"/>
          <a:chExt cx="0" cy="0"/>
        </a:xfrm>
      </p:grpSpPr>
      <p:sp>
        <p:nvSpPr>
          <p:cNvPr id="192" name="Google Shape;192;p242"/>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3" name="Google Shape;193;p242"/>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242"/>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95"/>
        <p:cNvGrpSpPr/>
        <p:nvPr/>
      </p:nvGrpSpPr>
      <p:grpSpPr>
        <a:xfrm>
          <a:off x="0" y="0"/>
          <a:ext cx="0" cy="0"/>
          <a:chOff x="0" y="0"/>
          <a:chExt cx="0" cy="0"/>
        </a:xfrm>
      </p:grpSpPr>
      <p:sp>
        <p:nvSpPr>
          <p:cNvPr id="196" name="Google Shape;196;p243"/>
          <p:cNvSpPr txBox="1">
            <a:spLocks noGrp="1"/>
          </p:cNvSpPr>
          <p:nvPr>
            <p:ph type="title"/>
          </p:nvPr>
        </p:nvSpPr>
        <p:spPr>
          <a:xfrm>
            <a:off x="609601" y="273050"/>
            <a:ext cx="4011084" cy="1162050"/>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p243"/>
          <p:cNvSpPr txBox="1">
            <a:spLocks noGrp="1"/>
          </p:cNvSpPr>
          <p:nvPr>
            <p:ph type="body" idx="1"/>
          </p:nvPr>
        </p:nvSpPr>
        <p:spPr>
          <a:xfrm>
            <a:off x="4766733" y="273051"/>
            <a:ext cx="6815667" cy="5853113"/>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198" name="Google Shape;198;p243"/>
          <p:cNvSpPr txBox="1">
            <a:spLocks noGrp="1"/>
          </p:cNvSpPr>
          <p:nvPr>
            <p:ph type="body" idx="2"/>
          </p:nvPr>
        </p:nvSpPr>
        <p:spPr>
          <a:xfrm>
            <a:off x="609601" y="1435101"/>
            <a:ext cx="4011084" cy="4691063"/>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199" name="Google Shape;199;p243"/>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243"/>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1" name="Google Shape;201;p243"/>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02"/>
        <p:cNvGrpSpPr/>
        <p:nvPr/>
      </p:nvGrpSpPr>
      <p:grpSpPr>
        <a:xfrm>
          <a:off x="0" y="0"/>
          <a:ext cx="0" cy="0"/>
          <a:chOff x="0" y="0"/>
          <a:chExt cx="0" cy="0"/>
        </a:xfrm>
      </p:grpSpPr>
      <p:sp>
        <p:nvSpPr>
          <p:cNvPr id="203" name="Google Shape;203;p244"/>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244"/>
          <p:cNvSpPr>
            <a:spLocks noGrp="1"/>
          </p:cNvSpPr>
          <p:nvPr>
            <p:ph type="pic" idx="2"/>
          </p:nvPr>
        </p:nvSpPr>
        <p:spPr>
          <a:xfrm>
            <a:off x="2389717" y="612775"/>
            <a:ext cx="7315200" cy="4114800"/>
          </a:xfrm>
          <a:prstGeom prst="rect">
            <a:avLst/>
          </a:prstGeom>
          <a:noFill/>
          <a:ln>
            <a:noFill/>
          </a:ln>
        </p:spPr>
      </p:sp>
      <p:sp>
        <p:nvSpPr>
          <p:cNvPr id="205" name="Google Shape;205;p244"/>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206" name="Google Shape;206;p244"/>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7" name="Google Shape;207;p244"/>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8" name="Google Shape;208;p244"/>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09"/>
        <p:cNvGrpSpPr/>
        <p:nvPr/>
      </p:nvGrpSpPr>
      <p:grpSpPr>
        <a:xfrm>
          <a:off x="0" y="0"/>
          <a:ext cx="0" cy="0"/>
          <a:chOff x="0" y="0"/>
          <a:chExt cx="0" cy="0"/>
        </a:xfrm>
      </p:grpSpPr>
      <p:sp>
        <p:nvSpPr>
          <p:cNvPr id="210" name="Google Shape;210;p245"/>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245"/>
          <p:cNvSpPr txBox="1">
            <a:spLocks noGrp="1"/>
          </p:cNvSpPr>
          <p:nvPr>
            <p:ph type="body" idx="1"/>
          </p:nvPr>
        </p:nvSpPr>
        <p:spPr>
          <a:xfrm rot="5400000">
            <a:off x="3505200" y="-1828800"/>
            <a:ext cx="5181600" cy="109728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2" name="Google Shape;212;p245"/>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3" name="Google Shape;213;p245"/>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4" name="Google Shape;214;p245"/>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15"/>
        <p:cNvGrpSpPr/>
        <p:nvPr/>
      </p:nvGrpSpPr>
      <p:grpSpPr>
        <a:xfrm>
          <a:off x="0" y="0"/>
          <a:ext cx="0" cy="0"/>
          <a:chOff x="0" y="0"/>
          <a:chExt cx="0" cy="0"/>
        </a:xfrm>
      </p:grpSpPr>
      <p:sp>
        <p:nvSpPr>
          <p:cNvPr id="216" name="Google Shape;216;p246"/>
          <p:cNvSpPr txBox="1">
            <a:spLocks noGrp="1"/>
          </p:cNvSpPr>
          <p:nvPr>
            <p:ph type="title"/>
          </p:nvPr>
        </p:nvSpPr>
        <p:spPr>
          <a:xfrm rot="5400000">
            <a:off x="7285038" y="1828802"/>
            <a:ext cx="5851525" cy="27432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246"/>
          <p:cNvSpPr txBox="1">
            <a:spLocks noGrp="1"/>
          </p:cNvSpPr>
          <p:nvPr>
            <p:ph type="body" idx="1"/>
          </p:nvPr>
        </p:nvSpPr>
        <p:spPr>
          <a:xfrm rot="5400000">
            <a:off x="1697038" y="-812799"/>
            <a:ext cx="5851525" cy="8026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18" name="Google Shape;218;p246"/>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9" name="Google Shape;219;p246"/>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0" name="Google Shape;220;p246"/>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221"/>
        <p:cNvGrpSpPr/>
        <p:nvPr/>
      </p:nvGrpSpPr>
      <p:grpSpPr>
        <a:xfrm>
          <a:off x="0" y="0"/>
          <a:ext cx="0" cy="0"/>
          <a:chOff x="0" y="0"/>
          <a:chExt cx="0" cy="0"/>
        </a:xfrm>
      </p:grpSpPr>
      <p:sp>
        <p:nvSpPr>
          <p:cNvPr id="222" name="Google Shape;222;p247"/>
          <p:cNvSpPr txBox="1">
            <a:spLocks noGrp="1"/>
          </p:cNvSpPr>
          <p:nvPr>
            <p:ph type="title"/>
          </p:nvPr>
        </p:nvSpPr>
        <p:spPr>
          <a:xfrm>
            <a:off x="914400" y="609600"/>
            <a:ext cx="10363200" cy="11430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247"/>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247"/>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sz="1200">
                <a:solidFill>
                  <a:srgbClr val="898989"/>
                </a:solidFill>
                <a:latin typeface="Calibri"/>
                <a:ea typeface="Calibri"/>
                <a:cs typeface="Calibri"/>
                <a:sym typeface="Calibri"/>
              </a:defRPr>
            </a:lvl1pPr>
            <a:lvl2pPr marL="0" lvl="1" indent="0" algn="r">
              <a:spcBef>
                <a:spcPts val="0"/>
              </a:spcBef>
              <a:buNone/>
              <a:defRPr sz="1200">
                <a:solidFill>
                  <a:srgbClr val="898989"/>
                </a:solidFill>
                <a:latin typeface="Calibri"/>
                <a:ea typeface="Calibri"/>
                <a:cs typeface="Calibri"/>
                <a:sym typeface="Calibri"/>
              </a:defRPr>
            </a:lvl2pPr>
            <a:lvl3pPr marL="0" lvl="2" indent="0" algn="r">
              <a:spcBef>
                <a:spcPts val="0"/>
              </a:spcBef>
              <a:buNone/>
              <a:defRPr sz="1200">
                <a:solidFill>
                  <a:srgbClr val="898989"/>
                </a:solidFill>
                <a:latin typeface="Calibri"/>
                <a:ea typeface="Calibri"/>
                <a:cs typeface="Calibri"/>
                <a:sym typeface="Calibri"/>
              </a:defRPr>
            </a:lvl3pPr>
            <a:lvl4pPr marL="0" lvl="3" indent="0" algn="r">
              <a:spcBef>
                <a:spcPts val="0"/>
              </a:spcBef>
              <a:buNone/>
              <a:defRPr sz="1200">
                <a:solidFill>
                  <a:srgbClr val="898989"/>
                </a:solidFill>
                <a:latin typeface="Calibri"/>
                <a:ea typeface="Calibri"/>
                <a:cs typeface="Calibri"/>
                <a:sym typeface="Calibri"/>
              </a:defRPr>
            </a:lvl4pPr>
            <a:lvl5pPr marL="0" lvl="4" indent="0" algn="r">
              <a:spcBef>
                <a:spcPts val="0"/>
              </a:spcBef>
              <a:buNone/>
              <a:defRPr sz="1200">
                <a:solidFill>
                  <a:srgbClr val="898989"/>
                </a:solidFill>
                <a:latin typeface="Calibri"/>
                <a:ea typeface="Calibri"/>
                <a:cs typeface="Calibri"/>
                <a:sym typeface="Calibri"/>
              </a:defRPr>
            </a:lvl5pPr>
            <a:lvl6pPr marL="0" lvl="5" indent="0" algn="r">
              <a:spcBef>
                <a:spcPts val="0"/>
              </a:spcBef>
              <a:buNone/>
              <a:defRPr sz="1200">
                <a:solidFill>
                  <a:srgbClr val="898989"/>
                </a:solidFill>
                <a:latin typeface="Calibri"/>
                <a:ea typeface="Calibri"/>
                <a:cs typeface="Calibri"/>
                <a:sym typeface="Calibri"/>
              </a:defRPr>
            </a:lvl6pPr>
            <a:lvl7pPr marL="0" lvl="6" indent="0" algn="r">
              <a:spcBef>
                <a:spcPts val="0"/>
              </a:spcBef>
              <a:buNone/>
              <a:defRPr sz="1200">
                <a:solidFill>
                  <a:srgbClr val="898989"/>
                </a:solidFill>
                <a:latin typeface="Calibri"/>
                <a:ea typeface="Calibri"/>
                <a:cs typeface="Calibri"/>
                <a:sym typeface="Calibri"/>
              </a:defRPr>
            </a:lvl7pPr>
            <a:lvl8pPr marL="0" lvl="7" indent="0" algn="r">
              <a:spcBef>
                <a:spcPts val="0"/>
              </a:spcBef>
              <a:buNone/>
              <a:defRPr sz="1200">
                <a:solidFill>
                  <a:srgbClr val="898989"/>
                </a:solidFill>
                <a:latin typeface="Calibri"/>
                <a:ea typeface="Calibri"/>
                <a:cs typeface="Calibri"/>
                <a:sym typeface="Calibri"/>
              </a:defRPr>
            </a:lvl8pPr>
            <a:lvl9pPr marL="0" lvl="8" indent="0" algn="r">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29"/>
        <p:cNvGrpSpPr/>
        <p:nvPr/>
      </p:nvGrpSpPr>
      <p:grpSpPr>
        <a:xfrm>
          <a:off x="0" y="0"/>
          <a:ext cx="0" cy="0"/>
          <a:chOff x="0" y="0"/>
          <a:chExt cx="0" cy="0"/>
        </a:xfrm>
      </p:grpSpPr>
      <p:sp>
        <p:nvSpPr>
          <p:cNvPr id="230" name="Google Shape;230;p22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31" name="Google Shape;231;p22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32" name="Google Shape;232;p221"/>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33"/>
        <p:cNvGrpSpPr/>
        <p:nvPr/>
      </p:nvGrpSpPr>
      <p:grpSpPr>
        <a:xfrm>
          <a:off x="0" y="0"/>
          <a:ext cx="0" cy="0"/>
          <a:chOff x="0" y="0"/>
          <a:chExt cx="0" cy="0"/>
        </a:xfrm>
      </p:grpSpPr>
      <p:sp>
        <p:nvSpPr>
          <p:cNvPr id="234" name="Google Shape;234;p248"/>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235" name="Google Shape;235;p248"/>
          <p:cNvSpPr txBox="1">
            <a:spLocks noGrp="1"/>
          </p:cNvSpPr>
          <p:nvPr>
            <p:ph type="subTitle" idx="1"/>
          </p:nvPr>
        </p:nvSpPr>
        <p:spPr>
          <a:xfrm>
            <a:off x="415600" y="3778833"/>
            <a:ext cx="11360800" cy="105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36" name="Google Shape;236;p248"/>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7"/>
        <p:cNvGrpSpPr/>
        <p:nvPr/>
      </p:nvGrpSpPr>
      <p:grpSpPr>
        <a:xfrm>
          <a:off x="0" y="0"/>
          <a:ext cx="0" cy="0"/>
          <a:chOff x="0" y="0"/>
          <a:chExt cx="0" cy="0"/>
        </a:xfrm>
      </p:grpSpPr>
      <p:sp>
        <p:nvSpPr>
          <p:cNvPr id="238" name="Google Shape;238;p249"/>
          <p:cNvSpPr txBox="1">
            <a:spLocks noGrp="1"/>
          </p:cNvSpPr>
          <p:nvPr>
            <p:ph type="title"/>
          </p:nvPr>
        </p:nvSpPr>
        <p:spPr>
          <a:xfrm>
            <a:off x="415600" y="2867800"/>
            <a:ext cx="11360800" cy="11224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239" name="Google Shape;239;p249"/>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0"/>
        <p:cNvGrpSpPr/>
        <p:nvPr/>
      </p:nvGrpSpPr>
      <p:grpSpPr>
        <a:xfrm>
          <a:off x="0" y="0"/>
          <a:ext cx="0" cy="0"/>
          <a:chOff x="0" y="0"/>
          <a:chExt cx="0" cy="0"/>
        </a:xfrm>
      </p:grpSpPr>
      <p:sp>
        <p:nvSpPr>
          <p:cNvPr id="241" name="Google Shape;241;p25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2" name="Google Shape;242;p250"/>
          <p:cNvSpPr txBox="1">
            <a:spLocks noGrp="1"/>
          </p:cNvSpPr>
          <p:nvPr>
            <p:ph type="body" idx="1"/>
          </p:nvPr>
        </p:nvSpPr>
        <p:spPr>
          <a:xfrm>
            <a:off x="415601"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3" name="Google Shape;243;p250"/>
          <p:cNvSpPr txBox="1">
            <a:spLocks noGrp="1"/>
          </p:cNvSpPr>
          <p:nvPr>
            <p:ph type="body" idx="2"/>
          </p:nvPr>
        </p:nvSpPr>
        <p:spPr>
          <a:xfrm>
            <a:off x="6443201" y="1536633"/>
            <a:ext cx="5333200" cy="45552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4" name="Google Shape;244;p250"/>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45"/>
        <p:cNvGrpSpPr/>
        <p:nvPr/>
      </p:nvGrpSpPr>
      <p:grpSpPr>
        <a:xfrm>
          <a:off x="0" y="0"/>
          <a:ext cx="0" cy="0"/>
          <a:chOff x="0" y="0"/>
          <a:chExt cx="0" cy="0"/>
        </a:xfrm>
      </p:grpSpPr>
      <p:sp>
        <p:nvSpPr>
          <p:cNvPr id="246" name="Google Shape;246;p25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7" name="Google Shape;247;p251"/>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48"/>
        <p:cNvGrpSpPr/>
        <p:nvPr/>
      </p:nvGrpSpPr>
      <p:grpSpPr>
        <a:xfrm>
          <a:off x="0" y="0"/>
          <a:ext cx="0" cy="0"/>
          <a:chOff x="0" y="0"/>
          <a:chExt cx="0" cy="0"/>
        </a:xfrm>
      </p:grpSpPr>
      <p:sp>
        <p:nvSpPr>
          <p:cNvPr id="249" name="Google Shape;249;p252"/>
          <p:cNvSpPr txBox="1">
            <a:spLocks noGrp="1"/>
          </p:cNvSpPr>
          <p:nvPr>
            <p:ph type="title"/>
          </p:nvPr>
        </p:nvSpPr>
        <p:spPr>
          <a:xfrm>
            <a:off x="415600" y="740800"/>
            <a:ext cx="3744000" cy="10076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250" name="Google Shape;250;p252"/>
          <p:cNvSpPr txBox="1">
            <a:spLocks noGrp="1"/>
          </p:cNvSpPr>
          <p:nvPr>
            <p:ph type="body" idx="1"/>
          </p:nvPr>
        </p:nvSpPr>
        <p:spPr>
          <a:xfrm>
            <a:off x="415600" y="1852800"/>
            <a:ext cx="3744000" cy="42392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1" name="Google Shape;251;p252"/>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52"/>
        <p:cNvGrpSpPr/>
        <p:nvPr/>
      </p:nvGrpSpPr>
      <p:grpSpPr>
        <a:xfrm>
          <a:off x="0" y="0"/>
          <a:ext cx="0" cy="0"/>
          <a:chOff x="0" y="0"/>
          <a:chExt cx="0" cy="0"/>
        </a:xfrm>
      </p:grpSpPr>
      <p:sp>
        <p:nvSpPr>
          <p:cNvPr id="253" name="Google Shape;253;p253"/>
          <p:cNvSpPr txBox="1">
            <a:spLocks noGrp="1"/>
          </p:cNvSpPr>
          <p:nvPr>
            <p:ph type="title"/>
          </p:nvPr>
        </p:nvSpPr>
        <p:spPr>
          <a:xfrm>
            <a:off x="653668" y="600200"/>
            <a:ext cx="8490400" cy="54544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254" name="Google Shape;254;p253"/>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55"/>
        <p:cNvGrpSpPr/>
        <p:nvPr/>
      </p:nvGrpSpPr>
      <p:grpSpPr>
        <a:xfrm>
          <a:off x="0" y="0"/>
          <a:ext cx="0" cy="0"/>
          <a:chOff x="0" y="0"/>
          <a:chExt cx="0" cy="0"/>
        </a:xfrm>
      </p:grpSpPr>
      <p:sp>
        <p:nvSpPr>
          <p:cNvPr id="256" name="Google Shape;256;p254"/>
          <p:cNvSpPr/>
          <p:nvPr/>
        </p:nvSpPr>
        <p:spPr>
          <a:xfrm>
            <a:off x="6096000" y="-167"/>
            <a:ext cx="6096000" cy="68580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spcBef>
                <a:spcPts val="0"/>
              </a:spcBef>
              <a:spcAft>
                <a:spcPts val="0"/>
              </a:spcAft>
              <a:buClr>
                <a:schemeClr val="dk1"/>
              </a:buClr>
              <a:buSzPts val="1400"/>
              <a:buFont typeface="Arial"/>
              <a:buNone/>
            </a:pPr>
            <a:endParaRPr sz="1400">
              <a:solidFill>
                <a:schemeClr val="dk1"/>
              </a:solidFill>
              <a:latin typeface="Arial"/>
              <a:ea typeface="Arial"/>
              <a:cs typeface="Arial"/>
              <a:sym typeface="Arial"/>
            </a:endParaRPr>
          </a:p>
        </p:txBody>
      </p:sp>
      <p:sp>
        <p:nvSpPr>
          <p:cNvPr id="257" name="Google Shape;257;p254"/>
          <p:cNvSpPr txBox="1">
            <a:spLocks noGrp="1"/>
          </p:cNvSpPr>
          <p:nvPr>
            <p:ph type="title"/>
          </p:nvPr>
        </p:nvSpPr>
        <p:spPr>
          <a:xfrm>
            <a:off x="354000" y="1644233"/>
            <a:ext cx="5393600" cy="19764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258" name="Google Shape;258;p254"/>
          <p:cNvSpPr txBox="1">
            <a:spLocks noGrp="1"/>
          </p:cNvSpPr>
          <p:nvPr>
            <p:ph type="subTitle" idx="1"/>
          </p:nvPr>
        </p:nvSpPr>
        <p:spPr>
          <a:xfrm>
            <a:off x="354000" y="3737433"/>
            <a:ext cx="5393600" cy="16468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259" name="Google Shape;259;p254"/>
          <p:cNvSpPr txBox="1">
            <a:spLocks noGrp="1"/>
          </p:cNvSpPr>
          <p:nvPr>
            <p:ph type="body" idx="2"/>
          </p:nvPr>
        </p:nvSpPr>
        <p:spPr>
          <a:xfrm>
            <a:off x="6586000" y="965433"/>
            <a:ext cx="5116000" cy="49268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0" name="Google Shape;260;p254"/>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61"/>
        <p:cNvGrpSpPr/>
        <p:nvPr/>
      </p:nvGrpSpPr>
      <p:grpSpPr>
        <a:xfrm>
          <a:off x="0" y="0"/>
          <a:ext cx="0" cy="0"/>
          <a:chOff x="0" y="0"/>
          <a:chExt cx="0" cy="0"/>
        </a:xfrm>
      </p:grpSpPr>
      <p:sp>
        <p:nvSpPr>
          <p:cNvPr id="262" name="Google Shape;262;p255"/>
          <p:cNvSpPr txBox="1">
            <a:spLocks noGrp="1"/>
          </p:cNvSpPr>
          <p:nvPr>
            <p:ph type="body" idx="1"/>
          </p:nvPr>
        </p:nvSpPr>
        <p:spPr>
          <a:xfrm>
            <a:off x="415600" y="5640767"/>
            <a:ext cx="7998400" cy="8068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63" name="Google Shape;263;p255"/>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64"/>
        <p:cNvGrpSpPr/>
        <p:nvPr/>
      </p:nvGrpSpPr>
      <p:grpSpPr>
        <a:xfrm>
          <a:off x="0" y="0"/>
          <a:ext cx="0" cy="0"/>
          <a:chOff x="0" y="0"/>
          <a:chExt cx="0" cy="0"/>
        </a:xfrm>
      </p:grpSpPr>
      <p:sp>
        <p:nvSpPr>
          <p:cNvPr id="265" name="Google Shape;265;p256"/>
          <p:cNvSpPr txBox="1">
            <a:spLocks noGrp="1"/>
          </p:cNvSpPr>
          <p:nvPr>
            <p:ph type="title"/>
          </p:nvPr>
        </p:nvSpPr>
        <p:spPr>
          <a:xfrm>
            <a:off x="415600" y="1474833"/>
            <a:ext cx="11360800" cy="26180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
        <p:nvSpPr>
          <p:cNvPr id="266" name="Google Shape;266;p256"/>
          <p:cNvSpPr txBox="1">
            <a:spLocks noGrp="1"/>
          </p:cNvSpPr>
          <p:nvPr>
            <p:ph type="body" idx="1"/>
          </p:nvPr>
        </p:nvSpPr>
        <p:spPr>
          <a:xfrm>
            <a:off x="415600" y="4202967"/>
            <a:ext cx="11360800" cy="17344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267" name="Google Shape;267;p256"/>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8"/>
        <p:cNvGrpSpPr/>
        <p:nvPr/>
      </p:nvGrpSpPr>
      <p:grpSpPr>
        <a:xfrm>
          <a:off x="0" y="0"/>
          <a:ext cx="0" cy="0"/>
          <a:chOff x="0" y="0"/>
          <a:chExt cx="0" cy="0"/>
        </a:xfrm>
      </p:grpSpPr>
      <p:sp>
        <p:nvSpPr>
          <p:cNvPr id="269" name="Google Shape;269;p257"/>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lvl="0" indent="0" algn="r">
              <a:buClr>
                <a:schemeClr val="dk2"/>
              </a:buClr>
              <a:buSzPts val="1000"/>
              <a:buFont typeface="Arial"/>
              <a:buNone/>
              <a:defRPr sz="1000">
                <a:solidFill>
                  <a:schemeClr val="dk2"/>
                </a:solidFill>
                <a:latin typeface="Arial"/>
                <a:ea typeface="Arial"/>
                <a:cs typeface="Arial"/>
                <a:sym typeface="Arial"/>
              </a:defRPr>
            </a:lvl1pPr>
            <a:lvl2pPr marL="0" lvl="1" indent="0" algn="r">
              <a:buClr>
                <a:schemeClr val="dk2"/>
              </a:buClr>
              <a:buSzPts val="1000"/>
              <a:buFont typeface="Arial"/>
              <a:buNone/>
              <a:defRPr sz="1000">
                <a:solidFill>
                  <a:schemeClr val="dk2"/>
                </a:solidFill>
                <a:latin typeface="Arial"/>
                <a:ea typeface="Arial"/>
                <a:cs typeface="Arial"/>
                <a:sym typeface="Arial"/>
              </a:defRPr>
            </a:lvl2pPr>
            <a:lvl3pPr marL="0" lvl="2" indent="0" algn="r">
              <a:buClr>
                <a:schemeClr val="dk2"/>
              </a:buClr>
              <a:buSzPts val="1000"/>
              <a:buFont typeface="Arial"/>
              <a:buNone/>
              <a:defRPr sz="1000">
                <a:solidFill>
                  <a:schemeClr val="dk2"/>
                </a:solidFill>
                <a:latin typeface="Arial"/>
                <a:ea typeface="Arial"/>
                <a:cs typeface="Arial"/>
                <a:sym typeface="Arial"/>
              </a:defRPr>
            </a:lvl3pPr>
            <a:lvl4pPr marL="0" lvl="3" indent="0" algn="r">
              <a:buClr>
                <a:schemeClr val="dk2"/>
              </a:buClr>
              <a:buSzPts val="1000"/>
              <a:buFont typeface="Arial"/>
              <a:buNone/>
              <a:defRPr sz="1000">
                <a:solidFill>
                  <a:schemeClr val="dk2"/>
                </a:solidFill>
                <a:latin typeface="Arial"/>
                <a:ea typeface="Arial"/>
                <a:cs typeface="Arial"/>
                <a:sym typeface="Arial"/>
              </a:defRPr>
            </a:lvl4pPr>
            <a:lvl5pPr marL="0" lvl="4" indent="0" algn="r">
              <a:buClr>
                <a:schemeClr val="dk2"/>
              </a:buClr>
              <a:buSzPts val="1000"/>
              <a:buFont typeface="Arial"/>
              <a:buNone/>
              <a:defRPr sz="1000">
                <a:solidFill>
                  <a:schemeClr val="dk2"/>
                </a:solidFill>
                <a:latin typeface="Arial"/>
                <a:ea typeface="Arial"/>
                <a:cs typeface="Arial"/>
                <a:sym typeface="Arial"/>
              </a:defRPr>
            </a:lvl5pPr>
            <a:lvl6pPr marL="0" lvl="5" indent="0" algn="r">
              <a:buClr>
                <a:schemeClr val="dk2"/>
              </a:buClr>
              <a:buSzPts val="1000"/>
              <a:buFont typeface="Arial"/>
              <a:buNone/>
              <a:defRPr sz="1000">
                <a:solidFill>
                  <a:schemeClr val="dk2"/>
                </a:solidFill>
                <a:latin typeface="Arial"/>
                <a:ea typeface="Arial"/>
                <a:cs typeface="Arial"/>
                <a:sym typeface="Arial"/>
              </a:defRPr>
            </a:lvl6pPr>
            <a:lvl7pPr marL="0" lvl="6" indent="0" algn="r">
              <a:buClr>
                <a:schemeClr val="dk2"/>
              </a:buClr>
              <a:buSzPts val="1000"/>
              <a:buFont typeface="Arial"/>
              <a:buNone/>
              <a:defRPr sz="1000">
                <a:solidFill>
                  <a:schemeClr val="dk2"/>
                </a:solidFill>
                <a:latin typeface="Arial"/>
                <a:ea typeface="Arial"/>
                <a:cs typeface="Arial"/>
                <a:sym typeface="Arial"/>
              </a:defRPr>
            </a:lvl7pPr>
            <a:lvl8pPr marL="0" lvl="7" indent="0" algn="r">
              <a:buClr>
                <a:schemeClr val="dk2"/>
              </a:buClr>
              <a:buSzPts val="1000"/>
              <a:buFont typeface="Arial"/>
              <a:buNone/>
              <a:defRPr sz="1000">
                <a:solidFill>
                  <a:schemeClr val="dk2"/>
                </a:solidFill>
                <a:latin typeface="Arial"/>
                <a:ea typeface="Arial"/>
                <a:cs typeface="Arial"/>
                <a:sym typeface="Arial"/>
              </a:defRPr>
            </a:lvl8pPr>
            <a:lvl9pPr marL="0" lvl="8" indent="0" algn="r">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SCI 1430: Title">
  <p:cSld name="CSCI 1430: Title">
    <p:spTree>
      <p:nvGrpSpPr>
        <p:cNvPr id="1" name="Shape 273"/>
        <p:cNvGrpSpPr/>
        <p:nvPr/>
      </p:nvGrpSpPr>
      <p:grpSpPr>
        <a:xfrm>
          <a:off x="0" y="0"/>
          <a:ext cx="0" cy="0"/>
          <a:chOff x="0" y="0"/>
          <a:chExt cx="0" cy="0"/>
        </a:xfrm>
      </p:grpSpPr>
      <p:sp>
        <p:nvSpPr>
          <p:cNvPr id="274" name="Google Shape;274;g3f772cd0761_0_154"/>
          <p:cNvSpPr txBox="1">
            <a:spLocks noGrp="1"/>
          </p:cNvSpPr>
          <p:nvPr>
            <p:ph type="title"/>
          </p:nvPr>
        </p:nvSpPr>
        <p:spPr>
          <a:xfrm>
            <a:off x="1343608" y="1224763"/>
            <a:ext cx="5197800" cy="17961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chemeClr val="lt1"/>
              </a:buClr>
              <a:buSzPts val="4400"/>
              <a:buFont typeface="Gill Sans"/>
              <a:buNone/>
              <a:defRPr sz="4400" b="1" i="0" u="none" strike="noStrike" cap="non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75" name="Google Shape;275;g3f772cd0761_0_154"/>
          <p:cNvSpPr txBox="1">
            <a:spLocks noGrp="1"/>
          </p:cNvSpPr>
          <p:nvPr>
            <p:ph type="body" idx="1"/>
          </p:nvPr>
        </p:nvSpPr>
        <p:spPr>
          <a:xfrm>
            <a:off x="1343608" y="5373215"/>
            <a:ext cx="10003800" cy="13476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400"/>
              <a:buFont typeface="Arial"/>
              <a:buNone/>
              <a:defRPr sz="2400" b="0" i="1" u="none" strike="noStrike" cap="none">
                <a:solidFill>
                  <a:schemeClr val="lt1"/>
                </a:solidFill>
                <a:latin typeface="Gill Sans"/>
                <a:ea typeface="Gill Sans"/>
                <a:cs typeface="Gill Sans"/>
                <a:sym typeface="Gill Sans"/>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Gill Sans"/>
                <a:ea typeface="Gill Sans"/>
                <a:cs typeface="Gill Sans"/>
                <a:sym typeface="Gill Sans"/>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Gill Sans"/>
                <a:ea typeface="Gill Sans"/>
                <a:cs typeface="Gill Sans"/>
                <a:sym typeface="Gill Sans"/>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9pPr>
          </a:lstStyle>
          <a:p>
            <a:endParaRPr/>
          </a:p>
        </p:txBody>
      </p:sp>
      <p:sp>
        <p:nvSpPr>
          <p:cNvPr id="276" name="Google Shape;276;g3f772cd0761_0_154"/>
          <p:cNvSpPr txBox="1"/>
          <p:nvPr/>
        </p:nvSpPr>
        <p:spPr>
          <a:xfrm>
            <a:off x="0" y="0"/>
            <a:ext cx="12642600" cy="1569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lt1"/>
                </a:solidFill>
                <a:latin typeface="Arial"/>
                <a:ea typeface="Arial"/>
                <a:cs typeface="Arial"/>
                <a:sym typeface="Arial"/>
              </a:rPr>
              <a:t>COMP322: Computer Vision &amp; Image Processing</a:t>
            </a:r>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SCI 1430: Next Episode">
  <p:cSld name="CSCI 1430: Next Episode">
    <p:spTree>
      <p:nvGrpSpPr>
        <p:cNvPr id="1" name="Shape 277"/>
        <p:cNvGrpSpPr/>
        <p:nvPr/>
      </p:nvGrpSpPr>
      <p:grpSpPr>
        <a:xfrm>
          <a:off x="0" y="0"/>
          <a:ext cx="0" cy="0"/>
          <a:chOff x="0" y="0"/>
          <a:chExt cx="0" cy="0"/>
        </a:xfrm>
      </p:grpSpPr>
      <p:pic>
        <p:nvPicPr>
          <p:cNvPr id="278" name="Google Shape;278;g3f772cd0761_0_158" descr="A picture containing transport, yellow&#10;&#10;Description automatically generated"/>
          <p:cNvPicPr preferRelativeResize="0"/>
          <p:nvPr/>
        </p:nvPicPr>
        <p:blipFill rotWithShape="1">
          <a:blip r:embed="rId2">
            <a:alphaModFix/>
          </a:blip>
          <a:srcRect/>
          <a:stretch/>
        </p:blipFill>
        <p:spPr>
          <a:xfrm>
            <a:off x="0" y="0"/>
            <a:ext cx="12192001" cy="6858000"/>
          </a:xfrm>
          <a:prstGeom prst="rect">
            <a:avLst/>
          </a:prstGeom>
          <a:noFill/>
          <a:ln>
            <a:noFill/>
          </a:ln>
        </p:spPr>
      </p:pic>
      <p:sp>
        <p:nvSpPr>
          <p:cNvPr id="279" name="Google Shape;279;g3f772cd0761_0_158"/>
          <p:cNvSpPr txBox="1"/>
          <p:nvPr/>
        </p:nvSpPr>
        <p:spPr>
          <a:xfrm>
            <a:off x="6096000" y="844550"/>
            <a:ext cx="51990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dk1"/>
                </a:solidFill>
                <a:latin typeface="Gill Sans"/>
                <a:ea typeface="Gill Sans"/>
                <a:cs typeface="Gill Sans"/>
                <a:sym typeface="Gill Sans"/>
              </a:rPr>
              <a:t>Next Episode</a:t>
            </a:r>
            <a:endParaRPr/>
          </a:p>
        </p:txBody>
      </p:sp>
      <p:sp>
        <p:nvSpPr>
          <p:cNvPr id="280" name="Google Shape;280;g3f772cd0761_0_158"/>
          <p:cNvSpPr txBox="1"/>
          <p:nvPr/>
        </p:nvSpPr>
        <p:spPr>
          <a:xfrm>
            <a:off x="0" y="0"/>
            <a:ext cx="8247300" cy="18162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200">
                <a:solidFill>
                  <a:schemeClr val="dk1"/>
                </a:solidFill>
                <a:latin typeface="Arial"/>
                <a:ea typeface="Arial"/>
                <a:cs typeface="Arial"/>
                <a:sym typeface="Arial"/>
              </a:rPr>
              <a:t>COMP322: Computer Vision &amp; Image Processing</a:t>
            </a:r>
            <a:endParaRPr/>
          </a:p>
          <a:p>
            <a:pPr marL="0" marR="0" lvl="0" indent="0" algn="l" rtl="0">
              <a:spcBef>
                <a:spcPts val="0"/>
              </a:spcBef>
              <a:spcAft>
                <a:spcPts val="0"/>
              </a:spcAft>
              <a:buNone/>
            </a:pPr>
            <a:endParaRPr sz="4800">
              <a:solidFill>
                <a:schemeClr val="dk1"/>
              </a:solidFill>
              <a:latin typeface="Arial"/>
              <a:ea typeface="Arial"/>
              <a:cs typeface="Arial"/>
              <a:sym typeface="Arial"/>
            </a:endParaRPr>
          </a:p>
        </p:txBody>
      </p:sp>
      <p:sp>
        <p:nvSpPr>
          <p:cNvPr id="281" name="Google Shape;281;g3f772cd0761_0_158"/>
          <p:cNvSpPr txBox="1">
            <a:spLocks noGrp="1"/>
          </p:cNvSpPr>
          <p:nvPr>
            <p:ph type="body" idx="1"/>
          </p:nvPr>
        </p:nvSpPr>
        <p:spPr>
          <a:xfrm>
            <a:off x="6096000" y="1809750"/>
            <a:ext cx="5199000" cy="3238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82" name="Google Shape;282;g3f772cd0761_0_158"/>
          <p:cNvSpPr txBox="1"/>
          <p:nvPr/>
        </p:nvSpPr>
        <p:spPr>
          <a:xfrm>
            <a:off x="10075984" y="6611779"/>
            <a:ext cx="2115900" cy="2463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Wallpapercrafter.com</a:t>
            </a:r>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83"/>
        <p:cNvGrpSpPr/>
        <p:nvPr/>
      </p:nvGrpSpPr>
      <p:grpSpPr>
        <a:xfrm>
          <a:off x="0" y="0"/>
          <a:ext cx="0" cy="0"/>
          <a:chOff x="0" y="0"/>
          <a:chExt cx="0" cy="0"/>
        </a:xfrm>
      </p:grpSpPr>
      <p:sp>
        <p:nvSpPr>
          <p:cNvPr id="284" name="Google Shape;284;g3f772cd0761_0_164"/>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chemeClr val="dk1"/>
              </a:buClr>
              <a:buSzPts val="6000"/>
              <a:buFont typeface="Gill Sans"/>
              <a:buNone/>
              <a:defRPr sz="6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5" name="Google Shape;285;g3f772cd0761_0_164"/>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Autofit/>
          </a:bodyPr>
          <a:lstStyle>
            <a:lvl1pPr marR="0" lvl="0" algn="ctr">
              <a:lnSpc>
                <a:spcPct val="90000"/>
              </a:lnSpc>
              <a:spcBef>
                <a:spcPts val="1000"/>
              </a:spcBef>
              <a:spcAft>
                <a:spcPts val="0"/>
              </a:spcAft>
              <a:buClr>
                <a:schemeClr val="dk1"/>
              </a:buClr>
              <a:buSzPts val="2400"/>
              <a:buFont typeface="Arial"/>
              <a:buNone/>
              <a:defRPr sz="2400" b="0" i="0" u="none" strike="noStrike" cap="none">
                <a:solidFill>
                  <a:schemeClr val="dk1"/>
                </a:solidFill>
                <a:latin typeface="Gill Sans"/>
                <a:ea typeface="Gill Sans"/>
                <a:cs typeface="Gill Sans"/>
                <a:sym typeface="Gill Sans"/>
              </a:defRPr>
            </a:lvl1pPr>
            <a:lvl2pPr marR="0" lvl="1" algn="ctr">
              <a:lnSpc>
                <a:spcPct val="90000"/>
              </a:lnSpc>
              <a:spcBef>
                <a:spcPts val="500"/>
              </a:spcBef>
              <a:spcAft>
                <a:spcPts val="0"/>
              </a:spcAft>
              <a:buClr>
                <a:schemeClr val="dk1"/>
              </a:buClr>
              <a:buSzPts val="2000"/>
              <a:buFont typeface="Arial"/>
              <a:buNone/>
              <a:defRPr sz="2000" b="0" i="0" u="none" strike="noStrike" cap="none">
                <a:solidFill>
                  <a:schemeClr val="dk1"/>
                </a:solidFill>
                <a:latin typeface="Gill Sans"/>
                <a:ea typeface="Gill Sans"/>
                <a:cs typeface="Gill Sans"/>
                <a:sym typeface="Gill Sans"/>
              </a:defRPr>
            </a:lvl2pPr>
            <a:lvl3pPr marR="0" lvl="2" algn="ctr">
              <a:lnSpc>
                <a:spcPct val="90000"/>
              </a:lnSpc>
              <a:spcBef>
                <a:spcPts val="500"/>
              </a:spcBef>
              <a:spcAft>
                <a:spcPts val="0"/>
              </a:spcAft>
              <a:buClr>
                <a:schemeClr val="dk1"/>
              </a:buClr>
              <a:buSzPts val="1800"/>
              <a:buFont typeface="Arial"/>
              <a:buNone/>
              <a:defRPr sz="1800" b="0" i="0" u="none" strike="noStrike" cap="none">
                <a:solidFill>
                  <a:schemeClr val="dk1"/>
                </a:solidFill>
                <a:latin typeface="Gill Sans"/>
                <a:ea typeface="Gill Sans"/>
                <a:cs typeface="Gill Sans"/>
                <a:sym typeface="Gill Sans"/>
              </a:defRPr>
            </a:lvl3pPr>
            <a:lvl4pPr marR="0" lvl="3"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4pPr>
            <a:lvl5pPr marR="0" lvl="4"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5pPr>
            <a:lvl6pPr marR="0" lvl="5"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6pPr>
            <a:lvl7pPr marR="0" lvl="6"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7pPr>
            <a:lvl8pPr marR="0" lvl="7"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8pPr>
            <a:lvl9pPr marR="0" lvl="8" algn="ctr">
              <a:lnSpc>
                <a:spcPct val="90000"/>
              </a:lnSpc>
              <a:spcBef>
                <a:spcPts val="5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Title and Content" type="obj">
  <p:cSld name="OBJECT">
    <p:spTree>
      <p:nvGrpSpPr>
        <p:cNvPr id="1" name="Shape 286"/>
        <p:cNvGrpSpPr/>
        <p:nvPr/>
      </p:nvGrpSpPr>
      <p:grpSpPr>
        <a:xfrm>
          <a:off x="0" y="0"/>
          <a:ext cx="0" cy="0"/>
          <a:chOff x="0" y="0"/>
          <a:chExt cx="0" cy="0"/>
        </a:xfrm>
      </p:grpSpPr>
      <p:sp>
        <p:nvSpPr>
          <p:cNvPr id="287" name="Google Shape;287;g3f772cd0761_0_16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8" name="Google Shape;288;g3f772cd0761_0_16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89"/>
        <p:cNvGrpSpPr/>
        <p:nvPr/>
      </p:nvGrpSpPr>
      <p:grpSpPr>
        <a:xfrm>
          <a:off x="0" y="0"/>
          <a:ext cx="0" cy="0"/>
          <a:chOff x="0" y="0"/>
          <a:chExt cx="0" cy="0"/>
        </a:xfrm>
      </p:grpSpPr>
      <p:sp>
        <p:nvSpPr>
          <p:cNvPr id="290" name="Google Shape;290;g3f772cd0761_0_170"/>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chemeClr val="dk1"/>
              </a:buClr>
              <a:buSzPts val="6000"/>
              <a:buFont typeface="Gill Sans"/>
              <a:buNone/>
              <a:defRPr sz="6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1" name="Google Shape;291;g3f772cd0761_0_170"/>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888888"/>
              </a:buClr>
              <a:buSzPts val="2400"/>
              <a:buFont typeface="Arial"/>
              <a:buNone/>
              <a:defRPr sz="2400" b="0" i="0" u="none" strike="noStrike" cap="none">
                <a:solidFill>
                  <a:srgbClr val="888888"/>
                </a:solidFill>
                <a:latin typeface="Gill Sans"/>
                <a:ea typeface="Gill Sans"/>
                <a:cs typeface="Gill Sans"/>
                <a:sym typeface="Gill Sans"/>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Gill Sans"/>
                <a:ea typeface="Gill Sans"/>
                <a:cs typeface="Gill Sans"/>
                <a:sym typeface="Gill Sans"/>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Gill Sans"/>
                <a:ea typeface="Gill Sans"/>
                <a:cs typeface="Gill Sans"/>
                <a:sym typeface="Gill Sans"/>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2"/>
        <p:cNvGrpSpPr/>
        <p:nvPr/>
      </p:nvGrpSpPr>
      <p:grpSpPr>
        <a:xfrm>
          <a:off x="0" y="0"/>
          <a:ext cx="0" cy="0"/>
          <a:chOff x="0" y="0"/>
          <a:chExt cx="0" cy="0"/>
        </a:xfrm>
      </p:grpSpPr>
      <p:sp>
        <p:nvSpPr>
          <p:cNvPr id="293" name="Google Shape;293;g3f772cd0761_0_17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4" name="Google Shape;294;g3f772cd0761_0_17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295" name="Google Shape;295;g3f772cd0761_0_17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96"/>
        <p:cNvGrpSpPr/>
        <p:nvPr/>
      </p:nvGrpSpPr>
      <p:grpSpPr>
        <a:xfrm>
          <a:off x="0" y="0"/>
          <a:ext cx="0" cy="0"/>
          <a:chOff x="0" y="0"/>
          <a:chExt cx="0" cy="0"/>
        </a:xfrm>
      </p:grpSpPr>
      <p:sp>
        <p:nvSpPr>
          <p:cNvPr id="297" name="Google Shape;297;g3f772cd0761_0_177"/>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98" name="Google Shape;298;g3f772cd0761_0_177"/>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Gill Sans"/>
                <a:ea typeface="Gill Sans"/>
                <a:cs typeface="Gill Sans"/>
                <a:sym typeface="Gill Sans"/>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Gill Sans"/>
                <a:ea typeface="Gill Sans"/>
                <a:cs typeface="Gill Sans"/>
                <a:sym typeface="Gill Sans"/>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Gill Sans"/>
                <a:ea typeface="Gill Sans"/>
                <a:cs typeface="Gill Sans"/>
                <a:sym typeface="Gill Sans"/>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9pPr>
          </a:lstStyle>
          <a:p>
            <a:endParaRPr/>
          </a:p>
        </p:txBody>
      </p:sp>
      <p:sp>
        <p:nvSpPr>
          <p:cNvPr id="299" name="Google Shape;299;g3f772cd0761_0_177"/>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00" name="Google Shape;300;g3f772cd0761_0_177"/>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i="0" u="none" strike="noStrike" cap="none">
                <a:solidFill>
                  <a:schemeClr val="dk1"/>
                </a:solidFill>
                <a:latin typeface="Gill Sans"/>
                <a:ea typeface="Gill Sans"/>
                <a:cs typeface="Gill Sans"/>
                <a:sym typeface="Gill Sans"/>
              </a:defRPr>
            </a:lvl1pPr>
            <a:lvl2pPr marL="914400" marR="0" lvl="1" indent="-228600" algn="l">
              <a:lnSpc>
                <a:spcPct val="90000"/>
              </a:lnSpc>
              <a:spcBef>
                <a:spcPts val="500"/>
              </a:spcBef>
              <a:spcAft>
                <a:spcPts val="0"/>
              </a:spcAft>
              <a:buClr>
                <a:schemeClr val="dk1"/>
              </a:buClr>
              <a:buSzPts val="2000"/>
              <a:buFont typeface="Arial"/>
              <a:buNone/>
              <a:defRPr sz="2000" b="1" i="0" u="none" strike="noStrike" cap="none">
                <a:solidFill>
                  <a:schemeClr val="dk1"/>
                </a:solidFill>
                <a:latin typeface="Gill Sans"/>
                <a:ea typeface="Gill Sans"/>
                <a:cs typeface="Gill Sans"/>
                <a:sym typeface="Gill Sans"/>
              </a:defRPr>
            </a:lvl2pPr>
            <a:lvl3pPr marL="1371600" marR="0" lvl="2" indent="-228600" algn="l">
              <a:lnSpc>
                <a:spcPct val="90000"/>
              </a:lnSpc>
              <a:spcBef>
                <a:spcPts val="500"/>
              </a:spcBef>
              <a:spcAft>
                <a:spcPts val="0"/>
              </a:spcAft>
              <a:buClr>
                <a:schemeClr val="dk1"/>
              </a:buClr>
              <a:buSzPts val="1800"/>
              <a:buFont typeface="Arial"/>
              <a:buNone/>
              <a:defRPr sz="1800" b="1" i="0" u="none" strike="noStrike" cap="none">
                <a:solidFill>
                  <a:schemeClr val="dk1"/>
                </a:solidFill>
                <a:latin typeface="Gill Sans"/>
                <a:ea typeface="Gill Sans"/>
                <a:cs typeface="Gill Sans"/>
                <a:sym typeface="Gill Sans"/>
              </a:defRPr>
            </a:lvl3pPr>
            <a:lvl4pPr marL="1828800" marR="0" lvl="3"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4pPr>
            <a:lvl5pPr marL="2286000" marR="0" lvl="4"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5pPr>
            <a:lvl6pPr marL="2743200" marR="0" lvl="5"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6pPr>
            <a:lvl7pPr marL="3200400" marR="0" lvl="6"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7pPr>
            <a:lvl8pPr marL="3657600" marR="0" lvl="7"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8pPr>
            <a:lvl9pPr marL="4114800" marR="0" lvl="8" indent="-228600" algn="l">
              <a:lnSpc>
                <a:spcPct val="90000"/>
              </a:lnSpc>
              <a:spcBef>
                <a:spcPts val="500"/>
              </a:spcBef>
              <a:spcAft>
                <a:spcPts val="0"/>
              </a:spcAft>
              <a:buClr>
                <a:schemeClr val="dk1"/>
              </a:buClr>
              <a:buSzPts val="1600"/>
              <a:buFont typeface="Arial"/>
              <a:buNone/>
              <a:defRPr sz="1600" b="1" i="0" u="none" strike="noStrike" cap="none">
                <a:solidFill>
                  <a:schemeClr val="dk1"/>
                </a:solidFill>
                <a:latin typeface="Gill Sans"/>
                <a:ea typeface="Gill Sans"/>
                <a:cs typeface="Gill Sans"/>
                <a:sym typeface="Gill Sans"/>
              </a:defRPr>
            </a:lvl9pPr>
          </a:lstStyle>
          <a:p>
            <a:endParaRPr/>
          </a:p>
        </p:txBody>
      </p:sp>
      <p:sp>
        <p:nvSpPr>
          <p:cNvPr id="301" name="Google Shape;301;g3f772cd0761_0_177"/>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02"/>
        <p:cNvGrpSpPr/>
        <p:nvPr/>
      </p:nvGrpSpPr>
      <p:grpSpPr>
        <a:xfrm>
          <a:off x="0" y="0"/>
          <a:ext cx="0" cy="0"/>
          <a:chOff x="0" y="0"/>
          <a:chExt cx="0" cy="0"/>
        </a:xfrm>
      </p:grpSpPr>
      <p:sp>
        <p:nvSpPr>
          <p:cNvPr id="303" name="Google Shape;303;g3f772cd0761_0_18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304"/>
        <p:cNvGrpSpPr/>
        <p:nvPr/>
      </p:nvGrpSpPr>
      <p:grpSpPr>
        <a:xfrm>
          <a:off x="0" y="0"/>
          <a:ext cx="0" cy="0"/>
          <a:chOff x="0" y="0"/>
          <a:chExt cx="0" cy="0"/>
        </a:xfrm>
      </p:grpSpPr>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05"/>
        <p:cNvGrpSpPr/>
        <p:nvPr/>
      </p:nvGrpSpPr>
      <p:grpSpPr>
        <a:xfrm>
          <a:off x="0" y="0"/>
          <a:ext cx="0" cy="0"/>
          <a:chOff x="0" y="0"/>
          <a:chExt cx="0" cy="0"/>
        </a:xfrm>
      </p:grpSpPr>
      <p:sp>
        <p:nvSpPr>
          <p:cNvPr id="306" name="Google Shape;306;g3f772cd0761_0_186"/>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chemeClr val="dk1"/>
              </a:buClr>
              <a:buSzPts val="3200"/>
              <a:buFont typeface="Gill Sans"/>
              <a:buNone/>
              <a:defRPr sz="32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7" name="Google Shape;307;g3f772cd0761_0_186"/>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4pPr>
            <a:lvl5pPr marL="2286000" marR="0" lvl="4"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5pPr>
            <a:lvl6pPr marL="2743200" marR="0" lvl="5"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6pPr>
            <a:lvl7pPr marL="3200400" marR="0" lvl="6"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7pPr>
            <a:lvl8pPr marL="3657600" marR="0" lvl="7"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8pPr>
            <a:lvl9pPr marL="4114800" marR="0" lvl="8"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9pPr>
          </a:lstStyle>
          <a:p>
            <a:endParaRPr/>
          </a:p>
        </p:txBody>
      </p:sp>
      <p:sp>
        <p:nvSpPr>
          <p:cNvPr id="308" name="Google Shape;308;g3f772cd0761_0_186"/>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Gill Sans"/>
                <a:ea typeface="Gill Sans"/>
                <a:cs typeface="Gill Sans"/>
                <a:sym typeface="Gill Sans"/>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09"/>
        <p:cNvGrpSpPr/>
        <p:nvPr/>
      </p:nvGrpSpPr>
      <p:grpSpPr>
        <a:xfrm>
          <a:off x="0" y="0"/>
          <a:ext cx="0" cy="0"/>
          <a:chOff x="0" y="0"/>
          <a:chExt cx="0" cy="0"/>
        </a:xfrm>
      </p:grpSpPr>
      <p:sp>
        <p:nvSpPr>
          <p:cNvPr id="310" name="Google Shape;310;g3f772cd0761_0_190"/>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marR="0" lvl="0" algn="l">
              <a:lnSpc>
                <a:spcPct val="90000"/>
              </a:lnSpc>
              <a:spcBef>
                <a:spcPts val="0"/>
              </a:spcBef>
              <a:spcAft>
                <a:spcPts val="0"/>
              </a:spcAft>
              <a:buClr>
                <a:schemeClr val="dk1"/>
              </a:buClr>
              <a:buSzPts val="3200"/>
              <a:buFont typeface="Gill Sans"/>
              <a:buNone/>
              <a:defRPr sz="32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1" name="Google Shape;311;g3f772cd0761_0_190"/>
          <p:cNvSpPr>
            <a:spLocks noGrp="1"/>
          </p:cNvSpPr>
          <p:nvPr>
            <p:ph type="pic" idx="2"/>
          </p:nvPr>
        </p:nvSpPr>
        <p:spPr>
          <a:xfrm>
            <a:off x="5183188" y="987425"/>
            <a:ext cx="6172200" cy="4873500"/>
          </a:xfrm>
          <a:prstGeom prst="rect">
            <a:avLst/>
          </a:prstGeom>
          <a:noFill/>
          <a:ln>
            <a:noFill/>
          </a:ln>
        </p:spPr>
      </p:sp>
      <p:sp>
        <p:nvSpPr>
          <p:cNvPr id="312" name="Google Shape;312;g3f772cd0761_0_190"/>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dk1"/>
              </a:buClr>
              <a:buSzPts val="1600"/>
              <a:buFont typeface="Arial"/>
              <a:buNone/>
              <a:defRPr sz="1600" b="0" i="0" u="none" strike="noStrike" cap="none">
                <a:solidFill>
                  <a:schemeClr val="dk1"/>
                </a:solidFill>
                <a:latin typeface="Gill Sans"/>
                <a:ea typeface="Gill Sans"/>
                <a:cs typeface="Gill Sans"/>
                <a:sym typeface="Gill Sans"/>
              </a:defRPr>
            </a:lvl1pPr>
            <a:lvl2pPr marL="914400" marR="0" lvl="1" indent="-228600" algn="l">
              <a:lnSpc>
                <a:spcPct val="90000"/>
              </a:lnSpc>
              <a:spcBef>
                <a:spcPts val="500"/>
              </a:spcBef>
              <a:spcAft>
                <a:spcPts val="0"/>
              </a:spcAft>
              <a:buClr>
                <a:schemeClr val="dk1"/>
              </a:buClr>
              <a:buSzPts val="1400"/>
              <a:buFont typeface="Arial"/>
              <a:buNone/>
              <a:defRPr sz="1400" b="0" i="0" u="none" strike="noStrike" cap="none">
                <a:solidFill>
                  <a:schemeClr val="dk1"/>
                </a:solidFill>
                <a:latin typeface="Gill Sans"/>
                <a:ea typeface="Gill Sans"/>
                <a:cs typeface="Gill Sans"/>
                <a:sym typeface="Gill Sans"/>
              </a:defRPr>
            </a:lvl2pPr>
            <a:lvl3pPr marL="1371600" marR="0" lvl="2" indent="-228600" algn="l">
              <a:lnSpc>
                <a:spcPct val="90000"/>
              </a:lnSpc>
              <a:spcBef>
                <a:spcPts val="500"/>
              </a:spcBef>
              <a:spcAft>
                <a:spcPts val="0"/>
              </a:spcAft>
              <a:buClr>
                <a:schemeClr val="dk1"/>
              </a:buClr>
              <a:buSzPts val="1200"/>
              <a:buFont typeface="Arial"/>
              <a:buNone/>
              <a:defRPr sz="1200" b="0" i="0" u="none" strike="noStrike" cap="none">
                <a:solidFill>
                  <a:schemeClr val="dk1"/>
                </a:solidFill>
                <a:latin typeface="Gill Sans"/>
                <a:ea typeface="Gill Sans"/>
                <a:cs typeface="Gill Sans"/>
                <a:sym typeface="Gill Sans"/>
              </a:defRPr>
            </a:lvl3pPr>
            <a:lvl4pPr marL="1828800" marR="0" lvl="3"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4pPr>
            <a:lvl5pPr marL="2286000" marR="0" lvl="4"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5pPr>
            <a:lvl6pPr marL="2743200" marR="0" lvl="5"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6pPr>
            <a:lvl7pPr marL="3200400" marR="0" lvl="6"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7pPr>
            <a:lvl8pPr marL="3657600" marR="0" lvl="7"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8pPr>
            <a:lvl9pPr marL="4114800" marR="0" lvl="8" indent="-228600" algn="l">
              <a:lnSpc>
                <a:spcPct val="90000"/>
              </a:lnSpc>
              <a:spcBef>
                <a:spcPts val="500"/>
              </a:spcBef>
              <a:spcAft>
                <a:spcPts val="0"/>
              </a:spcAft>
              <a:buClr>
                <a:schemeClr val="dk1"/>
              </a:buClr>
              <a:buSzPts val="1000"/>
              <a:buFont typeface="Arial"/>
              <a:buNone/>
              <a:defRPr sz="10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13"/>
        <p:cNvGrpSpPr/>
        <p:nvPr/>
      </p:nvGrpSpPr>
      <p:grpSpPr>
        <a:xfrm>
          <a:off x="0" y="0"/>
          <a:ext cx="0" cy="0"/>
          <a:chOff x="0" y="0"/>
          <a:chExt cx="0" cy="0"/>
        </a:xfrm>
      </p:grpSpPr>
      <p:sp>
        <p:nvSpPr>
          <p:cNvPr id="314" name="Google Shape;314;g3f772cd0761_0_19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5" name="Google Shape;315;g3f772cd0761_0_194"/>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16"/>
        <p:cNvGrpSpPr/>
        <p:nvPr/>
      </p:nvGrpSpPr>
      <p:grpSpPr>
        <a:xfrm>
          <a:off x="0" y="0"/>
          <a:ext cx="0" cy="0"/>
          <a:chOff x="0" y="0"/>
          <a:chExt cx="0" cy="0"/>
        </a:xfrm>
      </p:grpSpPr>
      <p:sp>
        <p:nvSpPr>
          <p:cNvPr id="317" name="Google Shape;317;g3f772cd0761_0_197"/>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18" name="Google Shape;318;g3f772cd0761_0_197"/>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1_CSCI 1430: Title">
  <p:cSld name="1_CSCI 1430: Title">
    <p:spTree>
      <p:nvGrpSpPr>
        <p:cNvPr id="1" name="Shape 319"/>
        <p:cNvGrpSpPr/>
        <p:nvPr/>
      </p:nvGrpSpPr>
      <p:grpSpPr>
        <a:xfrm>
          <a:off x="0" y="0"/>
          <a:ext cx="0" cy="0"/>
          <a:chOff x="0" y="0"/>
          <a:chExt cx="0" cy="0"/>
        </a:xfrm>
      </p:grpSpPr>
      <p:sp>
        <p:nvSpPr>
          <p:cNvPr id="320" name="Google Shape;320;g3f772cd0761_0_200"/>
          <p:cNvSpPr txBox="1">
            <a:spLocks noGrp="1"/>
          </p:cNvSpPr>
          <p:nvPr>
            <p:ph type="title"/>
          </p:nvPr>
        </p:nvSpPr>
        <p:spPr>
          <a:xfrm>
            <a:off x="1343608" y="1224763"/>
            <a:ext cx="5197800" cy="1796100"/>
          </a:xfrm>
          <a:prstGeom prst="rect">
            <a:avLst/>
          </a:prstGeom>
          <a:noFill/>
          <a:ln>
            <a:noFill/>
          </a:ln>
        </p:spPr>
        <p:txBody>
          <a:bodyPr spcFirstLastPara="1" wrap="square" lIns="91425" tIns="45700" rIns="91425" bIns="45700" anchor="b" anchorCtr="0">
            <a:noAutofit/>
          </a:bodyPr>
          <a:lstStyle>
            <a:lvl1pPr marR="0" lvl="0" algn="ctr">
              <a:lnSpc>
                <a:spcPct val="90000"/>
              </a:lnSpc>
              <a:spcBef>
                <a:spcPts val="0"/>
              </a:spcBef>
              <a:spcAft>
                <a:spcPts val="0"/>
              </a:spcAft>
              <a:buClr>
                <a:schemeClr val="lt1"/>
              </a:buClr>
              <a:buSzPts val="4400"/>
              <a:buFont typeface="Gill Sans"/>
              <a:buNone/>
              <a:defRPr sz="4400" b="1" i="0" u="none" strike="noStrike" cap="none">
                <a:solidFill>
                  <a:schemeClr val="lt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1" name="Google Shape;321;g3f772cd0761_0_200"/>
          <p:cNvSpPr txBox="1">
            <a:spLocks noGrp="1"/>
          </p:cNvSpPr>
          <p:nvPr>
            <p:ph type="body" idx="1"/>
          </p:nvPr>
        </p:nvSpPr>
        <p:spPr>
          <a:xfrm>
            <a:off x="1343608" y="5373215"/>
            <a:ext cx="10003800" cy="13476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400"/>
              <a:buFont typeface="Arial"/>
              <a:buNone/>
              <a:defRPr sz="2400" b="0" i="1" u="none" strike="noStrike" cap="none">
                <a:solidFill>
                  <a:schemeClr val="lt1"/>
                </a:solidFill>
                <a:latin typeface="Gill Sans"/>
                <a:ea typeface="Gill Sans"/>
                <a:cs typeface="Gill Sans"/>
                <a:sym typeface="Gill Sans"/>
              </a:defRPr>
            </a:lvl1pPr>
            <a:lvl2pPr marL="914400" marR="0" lvl="1" indent="-228600" algn="l">
              <a:lnSpc>
                <a:spcPct val="90000"/>
              </a:lnSpc>
              <a:spcBef>
                <a:spcPts val="500"/>
              </a:spcBef>
              <a:spcAft>
                <a:spcPts val="0"/>
              </a:spcAft>
              <a:buClr>
                <a:srgbClr val="888888"/>
              </a:buClr>
              <a:buSzPts val="2000"/>
              <a:buFont typeface="Arial"/>
              <a:buNone/>
              <a:defRPr sz="2000" b="0" i="0" u="none" strike="noStrike" cap="none">
                <a:solidFill>
                  <a:srgbClr val="888888"/>
                </a:solidFill>
                <a:latin typeface="Gill Sans"/>
                <a:ea typeface="Gill Sans"/>
                <a:cs typeface="Gill Sans"/>
                <a:sym typeface="Gill Sans"/>
              </a:defRPr>
            </a:lvl2pPr>
            <a:lvl3pPr marL="1371600" marR="0" lvl="2" indent="-228600" algn="l">
              <a:lnSpc>
                <a:spcPct val="90000"/>
              </a:lnSpc>
              <a:spcBef>
                <a:spcPts val="500"/>
              </a:spcBef>
              <a:spcAft>
                <a:spcPts val="0"/>
              </a:spcAft>
              <a:buClr>
                <a:srgbClr val="888888"/>
              </a:buClr>
              <a:buSzPts val="1800"/>
              <a:buFont typeface="Arial"/>
              <a:buNone/>
              <a:defRPr sz="1800" b="0" i="0" u="none" strike="noStrike" cap="none">
                <a:solidFill>
                  <a:srgbClr val="888888"/>
                </a:solidFill>
                <a:latin typeface="Gill Sans"/>
                <a:ea typeface="Gill Sans"/>
                <a:cs typeface="Gill Sans"/>
                <a:sym typeface="Gill Sans"/>
              </a:defRPr>
            </a:lvl3pPr>
            <a:lvl4pPr marL="1828800" marR="0" lvl="3"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4pPr>
            <a:lvl5pPr marL="2286000" marR="0" lvl="4"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5pPr>
            <a:lvl6pPr marL="2743200" marR="0" lvl="5"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6pPr>
            <a:lvl7pPr marL="3200400" marR="0" lvl="6"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7pPr>
            <a:lvl8pPr marL="3657600" marR="0" lvl="7"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8pPr>
            <a:lvl9pPr marL="4114800" marR="0" lvl="8" indent="-228600" algn="l">
              <a:lnSpc>
                <a:spcPct val="90000"/>
              </a:lnSpc>
              <a:spcBef>
                <a:spcPts val="500"/>
              </a:spcBef>
              <a:spcAft>
                <a:spcPts val="0"/>
              </a:spcAft>
              <a:buClr>
                <a:srgbClr val="888888"/>
              </a:buClr>
              <a:buSzPts val="1600"/>
              <a:buFont typeface="Arial"/>
              <a:buNone/>
              <a:defRPr sz="1600" b="0" i="0" u="none" strike="noStrike" cap="none">
                <a:solidFill>
                  <a:srgbClr val="888888"/>
                </a:solidFill>
                <a:latin typeface="Gill Sans"/>
                <a:ea typeface="Gill Sans"/>
                <a:cs typeface="Gill Sans"/>
                <a:sym typeface="Gill Sans"/>
              </a:defRPr>
            </a:lvl9pPr>
          </a:lstStyle>
          <a:p>
            <a:endParaRPr/>
          </a:p>
        </p:txBody>
      </p:sp>
      <p:sp>
        <p:nvSpPr>
          <p:cNvPr id="322" name="Google Shape;322;g3f772cd0761_0_200"/>
          <p:cNvSpPr txBox="1"/>
          <p:nvPr/>
        </p:nvSpPr>
        <p:spPr>
          <a:xfrm>
            <a:off x="0" y="0"/>
            <a:ext cx="12192000" cy="1569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lt1"/>
                </a:solidFill>
                <a:latin typeface="Arial"/>
                <a:ea typeface="Arial"/>
                <a:cs typeface="Arial"/>
                <a:sym typeface="Arial"/>
              </a:rPr>
              <a:t>COMP322: Computer Vision &amp; Image Processing</a:t>
            </a:r>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SCI 1430: This Episode">
  <p:cSld name="CSCI 1430: This Episode">
    <p:spTree>
      <p:nvGrpSpPr>
        <p:cNvPr id="1" name="Shape 323"/>
        <p:cNvGrpSpPr/>
        <p:nvPr/>
      </p:nvGrpSpPr>
      <p:grpSpPr>
        <a:xfrm>
          <a:off x="0" y="0"/>
          <a:ext cx="0" cy="0"/>
          <a:chOff x="0" y="0"/>
          <a:chExt cx="0" cy="0"/>
        </a:xfrm>
      </p:grpSpPr>
      <p:sp>
        <p:nvSpPr>
          <p:cNvPr id="324" name="Google Shape;324;g3f772cd0761_0_204"/>
          <p:cNvSpPr txBox="1"/>
          <p:nvPr/>
        </p:nvSpPr>
        <p:spPr>
          <a:xfrm>
            <a:off x="0" y="0"/>
            <a:ext cx="8247300" cy="15699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800">
                <a:solidFill>
                  <a:schemeClr val="lt1"/>
                </a:solidFill>
                <a:latin typeface="Arial"/>
                <a:ea typeface="Arial"/>
                <a:cs typeface="Arial"/>
                <a:sym typeface="Arial"/>
              </a:rPr>
              <a:t>CSCI 1430: COMPUTER VISION</a:t>
            </a:r>
            <a:endParaRPr/>
          </a:p>
        </p:txBody>
      </p:sp>
      <p:sp>
        <p:nvSpPr>
          <p:cNvPr id="325" name="Google Shape;325;g3f772cd0761_0_204"/>
          <p:cNvSpPr txBox="1">
            <a:spLocks noGrp="1"/>
          </p:cNvSpPr>
          <p:nvPr>
            <p:ph type="body" idx="1"/>
          </p:nvPr>
        </p:nvSpPr>
        <p:spPr>
          <a:xfrm>
            <a:off x="1343025" y="2171700"/>
            <a:ext cx="5199000" cy="32385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lt1"/>
              </a:buClr>
              <a:buSzPts val="3200"/>
              <a:buFont typeface="Arial"/>
              <a:buChar char="•"/>
              <a:defRPr sz="3200" b="0" i="0" u="none" strike="noStrike" cap="none">
                <a:solidFill>
                  <a:schemeClr val="lt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lt1"/>
              </a:buClr>
              <a:buSzPts val="2800"/>
              <a:buFont typeface="Arial"/>
              <a:buChar char="•"/>
              <a:defRPr sz="2800" b="0" i="0" u="none" strike="noStrike" cap="none">
                <a:solidFill>
                  <a:schemeClr val="lt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26" name="Google Shape;326;g3f772cd0761_0_204"/>
          <p:cNvSpPr txBox="1"/>
          <p:nvPr/>
        </p:nvSpPr>
        <p:spPr>
          <a:xfrm>
            <a:off x="1343025" y="1206500"/>
            <a:ext cx="5199000" cy="7695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400" b="1">
                <a:solidFill>
                  <a:schemeClr val="lt1"/>
                </a:solidFill>
                <a:latin typeface="Gill Sans"/>
                <a:ea typeface="Gill Sans"/>
                <a:cs typeface="Gill Sans"/>
                <a:sym typeface="Gill Sans"/>
              </a:rPr>
              <a:t>On this episode</a:t>
            </a:r>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327"/>
        <p:cNvGrpSpPr/>
        <p:nvPr/>
      </p:nvGrpSpPr>
      <p:grpSpPr>
        <a:xfrm>
          <a:off x="0" y="0"/>
          <a:ext cx="0" cy="0"/>
          <a:chOff x="0" y="0"/>
          <a:chExt cx="0" cy="0"/>
        </a:xfrm>
      </p:grpSpPr>
      <p:sp>
        <p:nvSpPr>
          <p:cNvPr id="328" name="Google Shape;328;g3f772cd0761_0_208"/>
          <p:cNvSpPr txBox="1">
            <a:spLocks noGrp="1"/>
          </p:cNvSpPr>
          <p:nvPr>
            <p:ph type="sldNum" idx="12"/>
          </p:nvPr>
        </p:nvSpPr>
        <p:spPr>
          <a:xfrm>
            <a:off x="9448800" y="6492874"/>
            <a:ext cx="2743200" cy="3651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Gill Sans"/>
                <a:ea typeface="Gill Sans"/>
                <a:cs typeface="Gill Sans"/>
                <a:sym typeface="Gill Sans"/>
              </a:defRPr>
            </a:lvl1pPr>
            <a:lvl2pPr marL="0" marR="0" lvl="1" indent="0" algn="l">
              <a:spcBef>
                <a:spcPts val="0"/>
              </a:spcBef>
              <a:buNone/>
              <a:defRPr sz="1800">
                <a:solidFill>
                  <a:schemeClr val="dk1"/>
                </a:solidFill>
                <a:latin typeface="Gill Sans"/>
                <a:ea typeface="Gill Sans"/>
                <a:cs typeface="Gill Sans"/>
                <a:sym typeface="Gill Sans"/>
              </a:defRPr>
            </a:lvl2pPr>
            <a:lvl3pPr marL="0" marR="0" lvl="2" indent="0" algn="l">
              <a:spcBef>
                <a:spcPts val="0"/>
              </a:spcBef>
              <a:buNone/>
              <a:defRPr sz="1800">
                <a:solidFill>
                  <a:schemeClr val="dk1"/>
                </a:solidFill>
                <a:latin typeface="Gill Sans"/>
                <a:ea typeface="Gill Sans"/>
                <a:cs typeface="Gill Sans"/>
                <a:sym typeface="Gill Sans"/>
              </a:defRPr>
            </a:lvl3pPr>
            <a:lvl4pPr marL="0" marR="0" lvl="3" indent="0" algn="l">
              <a:spcBef>
                <a:spcPts val="0"/>
              </a:spcBef>
              <a:buNone/>
              <a:defRPr sz="1800">
                <a:solidFill>
                  <a:schemeClr val="dk1"/>
                </a:solidFill>
                <a:latin typeface="Gill Sans"/>
                <a:ea typeface="Gill Sans"/>
                <a:cs typeface="Gill Sans"/>
                <a:sym typeface="Gill Sans"/>
              </a:defRPr>
            </a:lvl4pPr>
            <a:lvl5pPr marL="0" marR="0" lvl="4" indent="0" algn="l">
              <a:spcBef>
                <a:spcPts val="0"/>
              </a:spcBef>
              <a:buNone/>
              <a:defRPr sz="1800">
                <a:solidFill>
                  <a:schemeClr val="dk1"/>
                </a:solidFill>
                <a:latin typeface="Gill Sans"/>
                <a:ea typeface="Gill Sans"/>
                <a:cs typeface="Gill Sans"/>
                <a:sym typeface="Gill Sans"/>
              </a:defRPr>
            </a:lvl5pPr>
            <a:lvl6pPr marL="0" marR="0" lvl="5" indent="0" algn="l">
              <a:spcBef>
                <a:spcPts val="0"/>
              </a:spcBef>
              <a:buNone/>
              <a:defRPr sz="1800">
                <a:solidFill>
                  <a:schemeClr val="dk1"/>
                </a:solidFill>
                <a:latin typeface="Gill Sans"/>
                <a:ea typeface="Gill Sans"/>
                <a:cs typeface="Gill Sans"/>
                <a:sym typeface="Gill Sans"/>
              </a:defRPr>
            </a:lvl6pPr>
            <a:lvl7pPr marL="0" marR="0" lvl="6" indent="0" algn="l">
              <a:spcBef>
                <a:spcPts val="0"/>
              </a:spcBef>
              <a:buNone/>
              <a:defRPr sz="1800">
                <a:solidFill>
                  <a:schemeClr val="dk1"/>
                </a:solidFill>
                <a:latin typeface="Gill Sans"/>
                <a:ea typeface="Gill Sans"/>
                <a:cs typeface="Gill Sans"/>
                <a:sym typeface="Gill Sans"/>
              </a:defRPr>
            </a:lvl7pPr>
            <a:lvl8pPr marL="0" marR="0" lvl="7" indent="0" algn="l">
              <a:spcBef>
                <a:spcPts val="0"/>
              </a:spcBef>
              <a:buNone/>
              <a:defRPr sz="1800">
                <a:solidFill>
                  <a:schemeClr val="dk1"/>
                </a:solidFill>
                <a:latin typeface="Gill Sans"/>
                <a:ea typeface="Gill Sans"/>
                <a:cs typeface="Gill Sans"/>
                <a:sym typeface="Gill Sans"/>
              </a:defRPr>
            </a:lvl8pPr>
            <a:lvl9pPr marL="0" marR="0" lvl="8" indent="0" algn="l">
              <a:spcBef>
                <a:spcPts val="0"/>
              </a:spcBef>
              <a:buNone/>
              <a:defRPr sz="1800">
                <a:solidFill>
                  <a:schemeClr val="dk1"/>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329"/>
        <p:cNvGrpSpPr/>
        <p:nvPr/>
      </p:nvGrpSpPr>
      <p:grpSpPr>
        <a:xfrm>
          <a:off x="0" y="0"/>
          <a:ext cx="0" cy="0"/>
          <a:chOff x="0" y="0"/>
          <a:chExt cx="0" cy="0"/>
        </a:xfrm>
      </p:grpSpPr>
      <p:sp>
        <p:nvSpPr>
          <p:cNvPr id="330" name="Google Shape;330;g3f772cd0761_0_210"/>
          <p:cNvSpPr txBox="1">
            <a:spLocks noGrp="1"/>
          </p:cNvSpPr>
          <p:nvPr>
            <p:ph type="title"/>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1" name="Google Shape;331;g3f772cd0761_0_210"/>
          <p:cNvSpPr txBox="1">
            <a:spLocks noGrp="1"/>
          </p:cNvSpPr>
          <p:nvPr>
            <p:ph type="body" idx="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457200" marR="0" lvl="0" indent="-431800" algn="l">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332" name="Google Shape;332;g3f772cd0761_0_210"/>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Gill Sans"/>
                <a:ea typeface="Gill Sans"/>
                <a:cs typeface="Gill Sans"/>
                <a:sym typeface="Gill Sans"/>
              </a:defRPr>
            </a:lvl1pPr>
            <a:lvl2pPr marR="0" lvl="1"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33" name="Google Shape;333;g3f772cd0761_0_210"/>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a:spcBef>
                <a:spcPts val="0"/>
              </a:spcBef>
              <a:spcAft>
                <a:spcPts val="0"/>
              </a:spcAft>
              <a:buSzPts val="1400"/>
              <a:buNone/>
              <a:defRPr sz="1800">
                <a:solidFill>
                  <a:schemeClr val="dk1"/>
                </a:solidFill>
                <a:latin typeface="Gill Sans"/>
                <a:ea typeface="Gill Sans"/>
                <a:cs typeface="Gill Sans"/>
                <a:sym typeface="Gill Sans"/>
              </a:defRPr>
            </a:lvl1pPr>
            <a:lvl2pPr marR="0" lvl="1"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334" name="Google Shape;334;g3f772cd0761_0_210"/>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L="0" marR="0" lvl="0" indent="0" algn="l">
              <a:spcBef>
                <a:spcPts val="0"/>
              </a:spcBef>
              <a:buNone/>
              <a:defRPr sz="1800">
                <a:solidFill>
                  <a:schemeClr val="dk1"/>
                </a:solidFill>
                <a:latin typeface="Gill Sans"/>
                <a:ea typeface="Gill Sans"/>
                <a:cs typeface="Gill Sans"/>
                <a:sym typeface="Gill Sans"/>
              </a:defRPr>
            </a:lvl1pPr>
            <a:lvl2pPr marL="0" marR="0" lvl="1" indent="0" algn="l">
              <a:spcBef>
                <a:spcPts val="0"/>
              </a:spcBef>
              <a:buNone/>
              <a:defRPr sz="1800">
                <a:solidFill>
                  <a:schemeClr val="dk1"/>
                </a:solidFill>
                <a:latin typeface="Gill Sans"/>
                <a:ea typeface="Gill Sans"/>
                <a:cs typeface="Gill Sans"/>
                <a:sym typeface="Gill Sans"/>
              </a:defRPr>
            </a:lvl2pPr>
            <a:lvl3pPr marL="0" marR="0" lvl="2" indent="0" algn="l">
              <a:spcBef>
                <a:spcPts val="0"/>
              </a:spcBef>
              <a:buNone/>
              <a:defRPr sz="1800">
                <a:solidFill>
                  <a:schemeClr val="dk1"/>
                </a:solidFill>
                <a:latin typeface="Gill Sans"/>
                <a:ea typeface="Gill Sans"/>
                <a:cs typeface="Gill Sans"/>
                <a:sym typeface="Gill Sans"/>
              </a:defRPr>
            </a:lvl3pPr>
            <a:lvl4pPr marL="0" marR="0" lvl="3" indent="0" algn="l">
              <a:spcBef>
                <a:spcPts val="0"/>
              </a:spcBef>
              <a:buNone/>
              <a:defRPr sz="1800">
                <a:solidFill>
                  <a:schemeClr val="dk1"/>
                </a:solidFill>
                <a:latin typeface="Gill Sans"/>
                <a:ea typeface="Gill Sans"/>
                <a:cs typeface="Gill Sans"/>
                <a:sym typeface="Gill Sans"/>
              </a:defRPr>
            </a:lvl4pPr>
            <a:lvl5pPr marL="0" marR="0" lvl="4" indent="0" algn="l">
              <a:spcBef>
                <a:spcPts val="0"/>
              </a:spcBef>
              <a:buNone/>
              <a:defRPr sz="1800">
                <a:solidFill>
                  <a:schemeClr val="dk1"/>
                </a:solidFill>
                <a:latin typeface="Gill Sans"/>
                <a:ea typeface="Gill Sans"/>
                <a:cs typeface="Gill Sans"/>
                <a:sym typeface="Gill Sans"/>
              </a:defRPr>
            </a:lvl5pPr>
            <a:lvl6pPr marL="0" marR="0" lvl="5" indent="0" algn="l">
              <a:spcBef>
                <a:spcPts val="0"/>
              </a:spcBef>
              <a:buNone/>
              <a:defRPr sz="1800">
                <a:solidFill>
                  <a:schemeClr val="dk1"/>
                </a:solidFill>
                <a:latin typeface="Gill Sans"/>
                <a:ea typeface="Gill Sans"/>
                <a:cs typeface="Gill Sans"/>
                <a:sym typeface="Gill Sans"/>
              </a:defRPr>
            </a:lvl6pPr>
            <a:lvl7pPr marL="0" marR="0" lvl="6" indent="0" algn="l">
              <a:spcBef>
                <a:spcPts val="0"/>
              </a:spcBef>
              <a:buNone/>
              <a:defRPr sz="1800">
                <a:solidFill>
                  <a:schemeClr val="dk1"/>
                </a:solidFill>
                <a:latin typeface="Gill Sans"/>
                <a:ea typeface="Gill Sans"/>
                <a:cs typeface="Gill Sans"/>
                <a:sym typeface="Gill Sans"/>
              </a:defRPr>
            </a:lvl7pPr>
            <a:lvl8pPr marL="0" marR="0" lvl="7" indent="0" algn="l">
              <a:spcBef>
                <a:spcPts val="0"/>
              </a:spcBef>
              <a:buNone/>
              <a:defRPr sz="1800">
                <a:solidFill>
                  <a:schemeClr val="dk1"/>
                </a:solidFill>
                <a:latin typeface="Gill Sans"/>
                <a:ea typeface="Gill Sans"/>
                <a:cs typeface="Gill Sans"/>
                <a:sym typeface="Gill Sans"/>
              </a:defRPr>
            </a:lvl8pPr>
            <a:lvl9pPr marL="0" marR="0" lvl="8" indent="0" algn="l">
              <a:spcBef>
                <a:spcPts val="0"/>
              </a:spcBef>
              <a:buNone/>
              <a:defRPr sz="1800">
                <a:solidFill>
                  <a:schemeClr val="dk1"/>
                </a:solidFill>
                <a:latin typeface="Gill Sans"/>
                <a:ea typeface="Gill Sans"/>
                <a:cs typeface="Gill Sans"/>
                <a:sym typeface="Gill Sans"/>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6" Type="http://schemas.openxmlformats.org/officeDocument/2006/relationships/image" Target="../media/image1.jpg"/><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theme" Target="../theme/theme2.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theme" Target="../theme/theme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theme" Target="../theme/theme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theme" Target="../theme/theme6.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image" Target="../media/image1.jpg"/><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204" descr="A picture containing text, outdoor, person, person&#10;&#10;Description automatically generated"/>
          <p:cNvPicPr preferRelativeResize="0"/>
          <p:nvPr/>
        </p:nvPicPr>
        <p:blipFill rotWithShape="1">
          <a:blip r:embed="rId8">
            <a:alphaModFix/>
          </a:blip>
          <a:srcRect/>
          <a:stretch/>
        </p:blipFill>
        <p:spPr>
          <a:xfrm>
            <a:off x="0" y="0"/>
            <a:ext cx="12192000" cy="6858000"/>
          </a:xfrm>
          <a:prstGeom prst="rect">
            <a:avLst/>
          </a:prstGeom>
          <a:noFill/>
          <a:ln>
            <a:noFill/>
          </a:ln>
        </p:spPr>
      </p:pic>
      <p:sp>
        <p:nvSpPr>
          <p:cNvPr id="11" name="Google Shape;11;p204"/>
          <p:cNvSpPr txBox="1"/>
          <p:nvPr/>
        </p:nvSpPr>
        <p:spPr>
          <a:xfrm>
            <a:off x="10075984" y="6611779"/>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alpha val="14902"/>
          </a:schemeClr>
        </a:solidFill>
        <a:effectLst/>
      </p:bgPr>
    </p:bg>
    <p:spTree>
      <p:nvGrpSpPr>
        <p:cNvPr id="1" name="Shape 43"/>
        <p:cNvGrpSpPr/>
        <p:nvPr/>
      </p:nvGrpSpPr>
      <p:grpSpPr>
        <a:xfrm>
          <a:off x="0" y="0"/>
          <a:ext cx="0" cy="0"/>
          <a:chOff x="0" y="0"/>
          <a:chExt cx="0" cy="0"/>
        </a:xfrm>
      </p:grpSpPr>
      <p:sp>
        <p:nvSpPr>
          <p:cNvPr id="44" name="Google Shape;44;p20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000"/>
              <a:buFont typeface="Gill Sans"/>
              <a:buNone/>
              <a:defRPr sz="4000" b="1" i="0" u="none" strike="noStrike" cap="none">
                <a:solidFill>
                  <a:schemeClr val="dk1"/>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5" name="Google Shape;45;p206"/>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Gill Sans"/>
                <a:ea typeface="Gill Sans"/>
                <a:cs typeface="Gill Sans"/>
                <a:sym typeface="Gill Sans"/>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9pPr>
          </a:lstStyle>
          <a:p>
            <a:endParaRPr/>
          </a:p>
        </p:txBody>
      </p:sp>
      <p:sp>
        <p:nvSpPr>
          <p:cNvPr id="46" name="Google Shape;46;p206"/>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Gill Sans"/>
                <a:ea typeface="Gill Sans"/>
                <a:cs typeface="Gill Sans"/>
                <a:sym typeface="Gill Sans"/>
              </a:defRPr>
            </a:lvl1pPr>
            <a:lvl2pPr marL="0" marR="0" lvl="1" indent="0" algn="r" rtl="0">
              <a:spcBef>
                <a:spcPts val="0"/>
              </a:spcBef>
              <a:buNone/>
              <a:defRPr sz="1200">
                <a:solidFill>
                  <a:srgbClr val="888888"/>
                </a:solidFill>
                <a:latin typeface="Gill Sans"/>
                <a:ea typeface="Gill Sans"/>
                <a:cs typeface="Gill Sans"/>
                <a:sym typeface="Gill Sans"/>
              </a:defRPr>
            </a:lvl2pPr>
            <a:lvl3pPr marL="0" marR="0" lvl="2" indent="0" algn="r" rtl="0">
              <a:spcBef>
                <a:spcPts val="0"/>
              </a:spcBef>
              <a:buNone/>
              <a:defRPr sz="1200">
                <a:solidFill>
                  <a:srgbClr val="888888"/>
                </a:solidFill>
                <a:latin typeface="Gill Sans"/>
                <a:ea typeface="Gill Sans"/>
                <a:cs typeface="Gill Sans"/>
                <a:sym typeface="Gill Sans"/>
              </a:defRPr>
            </a:lvl3pPr>
            <a:lvl4pPr marL="0" marR="0" lvl="3" indent="0" algn="r" rtl="0">
              <a:spcBef>
                <a:spcPts val="0"/>
              </a:spcBef>
              <a:buNone/>
              <a:defRPr sz="1200">
                <a:solidFill>
                  <a:srgbClr val="888888"/>
                </a:solidFill>
                <a:latin typeface="Gill Sans"/>
                <a:ea typeface="Gill Sans"/>
                <a:cs typeface="Gill Sans"/>
                <a:sym typeface="Gill Sans"/>
              </a:defRPr>
            </a:lvl4pPr>
            <a:lvl5pPr marL="0" marR="0" lvl="4" indent="0" algn="r" rtl="0">
              <a:spcBef>
                <a:spcPts val="0"/>
              </a:spcBef>
              <a:buNone/>
              <a:defRPr sz="1200">
                <a:solidFill>
                  <a:srgbClr val="888888"/>
                </a:solidFill>
                <a:latin typeface="Gill Sans"/>
                <a:ea typeface="Gill Sans"/>
                <a:cs typeface="Gill Sans"/>
                <a:sym typeface="Gill Sans"/>
              </a:defRPr>
            </a:lvl5pPr>
            <a:lvl6pPr marL="0" marR="0" lvl="5" indent="0" algn="r" rtl="0">
              <a:spcBef>
                <a:spcPts val="0"/>
              </a:spcBef>
              <a:buNone/>
              <a:defRPr sz="1200">
                <a:solidFill>
                  <a:srgbClr val="888888"/>
                </a:solidFill>
                <a:latin typeface="Gill Sans"/>
                <a:ea typeface="Gill Sans"/>
                <a:cs typeface="Gill Sans"/>
                <a:sym typeface="Gill Sans"/>
              </a:defRPr>
            </a:lvl6pPr>
            <a:lvl7pPr marL="0" marR="0" lvl="6" indent="0" algn="r" rtl="0">
              <a:spcBef>
                <a:spcPts val="0"/>
              </a:spcBef>
              <a:buNone/>
              <a:defRPr sz="1200">
                <a:solidFill>
                  <a:srgbClr val="888888"/>
                </a:solidFill>
                <a:latin typeface="Gill Sans"/>
                <a:ea typeface="Gill Sans"/>
                <a:cs typeface="Gill Sans"/>
                <a:sym typeface="Gill Sans"/>
              </a:defRPr>
            </a:lvl7pPr>
            <a:lvl8pPr marL="0" marR="0" lvl="7" indent="0" algn="r" rtl="0">
              <a:spcBef>
                <a:spcPts val="0"/>
              </a:spcBef>
              <a:buNone/>
              <a:defRPr sz="1200">
                <a:solidFill>
                  <a:srgbClr val="888888"/>
                </a:solidFill>
                <a:latin typeface="Gill Sans"/>
                <a:ea typeface="Gill Sans"/>
                <a:cs typeface="Gill Sans"/>
                <a:sym typeface="Gill Sans"/>
              </a:defRPr>
            </a:lvl8pPr>
            <a:lvl9pPr marL="0" marR="0" lvl="8" indent="0" algn="r" rtl="0">
              <a:spcBef>
                <a:spcPts val="0"/>
              </a:spcBef>
              <a:buNone/>
              <a:defRPr sz="1200">
                <a:solidFill>
                  <a:srgbClr val="888888"/>
                </a:solidFill>
                <a:latin typeface="Gill Sans"/>
                <a:ea typeface="Gill Sans"/>
                <a:cs typeface="Gill Sans"/>
                <a:sym typeface="Gill Sans"/>
              </a:defRPr>
            </a:lvl9pPr>
          </a:lstStyle>
          <a:p>
            <a:pPr marL="0" lvl="0" indent="0" algn="r" rtl="0">
              <a:spcBef>
                <a:spcPts val="0"/>
              </a:spcBef>
              <a:spcAft>
                <a:spcPts val="0"/>
              </a:spcAft>
              <a:buNone/>
            </a:pPr>
            <a:fld id="{00000000-1234-1234-1234-123412341234}" type="slidenum">
              <a:rPr lang="en-US"/>
              <a:t>‹#›</a:t>
            </a:fld>
            <a:endParaRPr/>
          </a:p>
        </p:txBody>
      </p:sp>
      <p:pic>
        <p:nvPicPr>
          <p:cNvPr id="47" name="Google Shape;47;p206" descr="A picture containing text, outdoor, person, person&#10;&#10;Description automatically generated"/>
          <p:cNvPicPr preferRelativeResize="0"/>
          <p:nvPr/>
        </p:nvPicPr>
        <p:blipFill rotWithShape="1">
          <a:blip r:embed="rId16">
            <a:alphaModFix/>
          </a:blip>
          <a:srcRect l="39" t="20887" r="-39" b="73645"/>
          <a:stretch/>
        </p:blipFill>
        <p:spPr>
          <a:xfrm>
            <a:off x="2203937" y="1"/>
            <a:ext cx="9992719" cy="365124"/>
          </a:xfrm>
          <a:prstGeom prst="rect">
            <a:avLst/>
          </a:prstGeom>
          <a:noFill/>
          <a:ln>
            <a:noFill/>
          </a:ln>
        </p:spPr>
      </p:pic>
      <p:sp>
        <p:nvSpPr>
          <p:cNvPr id="48" name="Google Shape;48;p206"/>
          <p:cNvSpPr txBox="1"/>
          <p:nvPr/>
        </p:nvSpPr>
        <p:spPr>
          <a:xfrm>
            <a:off x="9168570" y="-4207"/>
            <a:ext cx="3030416"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dirty="0">
                <a:solidFill>
                  <a:schemeClr val="lt1"/>
                </a:solidFill>
                <a:latin typeface="Arial"/>
                <a:ea typeface="Arial"/>
                <a:cs typeface="Arial"/>
                <a:sym typeface="Arial"/>
              </a:rPr>
              <a:t>COMP322</a:t>
            </a:r>
            <a:endParaRPr dirty="0"/>
          </a:p>
        </p:txBody>
      </p:sp>
      <p:sp>
        <p:nvSpPr>
          <p:cNvPr id="49" name="Google Shape;49;p206"/>
          <p:cNvSpPr/>
          <p:nvPr/>
        </p:nvSpPr>
        <p:spPr>
          <a:xfrm>
            <a:off x="-1" y="0"/>
            <a:ext cx="2244970" cy="365125"/>
          </a:xfrm>
          <a:prstGeom prst="rect">
            <a:avLst/>
          </a:prstGeom>
          <a:gradFill>
            <a:gsLst>
              <a:gs pos="0">
                <a:srgbClr val="C1868A"/>
              </a:gs>
              <a:gs pos="52000">
                <a:srgbClr val="5C467D"/>
              </a:gs>
              <a:gs pos="83000">
                <a:srgbClr val="18256E"/>
              </a:gs>
              <a:gs pos="100000">
                <a:srgbClr val="211952"/>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Tree>
  </p:cSld>
  <p:clrMap bg1="lt1" tx1="dk1" bg2="dk2" tx2="lt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9"/>
        <p:cNvGrpSpPr/>
        <p:nvPr/>
      </p:nvGrpSpPr>
      <p:grpSpPr>
        <a:xfrm>
          <a:off x="0" y="0"/>
          <a:ext cx="0" cy="0"/>
          <a:chOff x="0" y="0"/>
          <a:chExt cx="0" cy="0"/>
        </a:xfrm>
      </p:grpSpPr>
      <p:sp>
        <p:nvSpPr>
          <p:cNvPr id="120" name="Google Shape;120;p215"/>
          <p:cNvSpPr txBox="1"/>
          <p:nvPr/>
        </p:nvSpPr>
        <p:spPr>
          <a:xfrm>
            <a:off x="10075984" y="6611779"/>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
        <p:nvSpPr>
          <p:cNvPr id="121" name="Google Shape;121;p215"/>
          <p:cNvSpPr txBox="1"/>
          <p:nvPr/>
        </p:nvSpPr>
        <p:spPr>
          <a:xfrm>
            <a:off x="10075984" y="6611778"/>
            <a:ext cx="2116016" cy="24622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6"/>
        <p:cNvGrpSpPr/>
        <p:nvPr/>
      </p:nvGrpSpPr>
      <p:grpSpPr>
        <a:xfrm>
          <a:off x="0" y="0"/>
          <a:ext cx="0" cy="0"/>
          <a:chOff x="0" y="0"/>
          <a:chExt cx="0" cy="0"/>
        </a:xfrm>
      </p:grpSpPr>
      <p:sp>
        <p:nvSpPr>
          <p:cNvPr id="147" name="Google Shape;147;p218"/>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3600" b="0" i="0" u="none" strike="noStrike" cap="none">
                <a:solidFill>
                  <a:schemeClr val="dk1"/>
                </a:solidFill>
                <a:latin typeface="Calibri"/>
                <a:ea typeface="Calibri"/>
                <a:cs typeface="Calibri"/>
                <a:sym typeface="Calibri"/>
              </a:defRPr>
            </a:lvl9pPr>
          </a:lstStyle>
          <a:p>
            <a:endParaRPr/>
          </a:p>
        </p:txBody>
      </p:sp>
      <p:sp>
        <p:nvSpPr>
          <p:cNvPr id="148" name="Google Shape;148;p218"/>
          <p:cNvSpPr txBox="1">
            <a:spLocks noGrp="1"/>
          </p:cNvSpPr>
          <p:nvPr>
            <p:ph type="body" idx="1"/>
          </p:nvPr>
        </p:nvSpPr>
        <p:spPr>
          <a:xfrm>
            <a:off x="609600" y="1066800"/>
            <a:ext cx="10972800" cy="5181600"/>
          </a:xfrm>
          <a:prstGeom prst="rect">
            <a:avLst/>
          </a:prstGeom>
          <a:noFill/>
          <a:ln>
            <a:noFill/>
          </a:ln>
        </p:spPr>
        <p:txBody>
          <a:bodyPr spcFirstLastPara="1" wrap="square" lIns="91425" tIns="45700" rIns="91425" bIns="45700" anchor="t" anchorCtr="0">
            <a:noAutofit/>
          </a:bodyPr>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9" name="Google Shape;149;p218"/>
          <p:cNvSpPr txBox="1">
            <a:spLocks noGrp="1"/>
          </p:cNvSpPr>
          <p:nvPr>
            <p:ph type="dt" idx="10"/>
          </p:nvPr>
        </p:nvSpPr>
        <p:spPr>
          <a:xfrm>
            <a:off x="609600" y="6356351"/>
            <a:ext cx="28448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18"/>
          <p:cNvSpPr txBox="1">
            <a:spLocks noGrp="1"/>
          </p:cNvSpPr>
          <p:nvPr>
            <p:ph type="ftr" idx="11"/>
          </p:nvPr>
        </p:nvSpPr>
        <p:spPr>
          <a:xfrm>
            <a:off x="4165600" y="6356351"/>
            <a:ext cx="3860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218"/>
          <p:cNvSpPr txBox="1">
            <a:spLocks noGrp="1"/>
          </p:cNvSpPr>
          <p:nvPr>
            <p:ph type="sldNum" idx="12"/>
          </p:nvPr>
        </p:nvSpPr>
        <p:spPr>
          <a:xfrm>
            <a:off x="8737600" y="6356351"/>
            <a:ext cx="2844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98989"/>
                </a:solidFill>
                <a:latin typeface="Calibri"/>
                <a:ea typeface="Calibri"/>
                <a:cs typeface="Calibri"/>
                <a:sym typeface="Calibri"/>
              </a:defRPr>
            </a:lvl1pPr>
            <a:lvl2pPr marL="0" marR="0" lvl="1" indent="0" algn="r" rtl="0">
              <a:spcBef>
                <a:spcPts val="0"/>
              </a:spcBef>
              <a:buNone/>
              <a:defRPr sz="1200">
                <a:solidFill>
                  <a:srgbClr val="898989"/>
                </a:solidFill>
                <a:latin typeface="Calibri"/>
                <a:ea typeface="Calibri"/>
                <a:cs typeface="Calibri"/>
                <a:sym typeface="Calibri"/>
              </a:defRPr>
            </a:lvl2pPr>
            <a:lvl3pPr marL="0" marR="0" lvl="2" indent="0" algn="r" rtl="0">
              <a:spcBef>
                <a:spcPts val="0"/>
              </a:spcBef>
              <a:buNone/>
              <a:defRPr sz="1200">
                <a:solidFill>
                  <a:srgbClr val="898989"/>
                </a:solidFill>
                <a:latin typeface="Calibri"/>
                <a:ea typeface="Calibri"/>
                <a:cs typeface="Calibri"/>
                <a:sym typeface="Calibri"/>
              </a:defRPr>
            </a:lvl3pPr>
            <a:lvl4pPr marL="0" marR="0" lvl="3" indent="0" algn="r" rtl="0">
              <a:spcBef>
                <a:spcPts val="0"/>
              </a:spcBef>
              <a:buNone/>
              <a:defRPr sz="1200">
                <a:solidFill>
                  <a:srgbClr val="898989"/>
                </a:solidFill>
                <a:latin typeface="Calibri"/>
                <a:ea typeface="Calibri"/>
                <a:cs typeface="Calibri"/>
                <a:sym typeface="Calibri"/>
              </a:defRPr>
            </a:lvl4pPr>
            <a:lvl5pPr marL="0" marR="0" lvl="4" indent="0" algn="r" rtl="0">
              <a:spcBef>
                <a:spcPts val="0"/>
              </a:spcBef>
              <a:buNone/>
              <a:defRPr sz="1200">
                <a:solidFill>
                  <a:srgbClr val="898989"/>
                </a:solidFill>
                <a:latin typeface="Calibri"/>
                <a:ea typeface="Calibri"/>
                <a:cs typeface="Calibri"/>
                <a:sym typeface="Calibri"/>
              </a:defRPr>
            </a:lvl5pPr>
            <a:lvl6pPr marL="0" marR="0" lvl="5" indent="0" algn="r" rtl="0">
              <a:spcBef>
                <a:spcPts val="0"/>
              </a:spcBef>
              <a:buNone/>
              <a:defRPr sz="1200">
                <a:solidFill>
                  <a:srgbClr val="898989"/>
                </a:solidFill>
                <a:latin typeface="Calibri"/>
                <a:ea typeface="Calibri"/>
                <a:cs typeface="Calibri"/>
                <a:sym typeface="Calibri"/>
              </a:defRPr>
            </a:lvl6pPr>
            <a:lvl7pPr marL="0" marR="0" lvl="6" indent="0" algn="r" rtl="0">
              <a:spcBef>
                <a:spcPts val="0"/>
              </a:spcBef>
              <a:buNone/>
              <a:defRPr sz="1200">
                <a:solidFill>
                  <a:srgbClr val="898989"/>
                </a:solidFill>
                <a:latin typeface="Calibri"/>
                <a:ea typeface="Calibri"/>
                <a:cs typeface="Calibri"/>
                <a:sym typeface="Calibri"/>
              </a:defRPr>
            </a:lvl7pPr>
            <a:lvl8pPr marL="0" marR="0" lvl="7" indent="0" algn="r" rtl="0">
              <a:spcBef>
                <a:spcPts val="0"/>
              </a:spcBef>
              <a:buNone/>
              <a:defRPr sz="1200">
                <a:solidFill>
                  <a:srgbClr val="898989"/>
                </a:solidFill>
                <a:latin typeface="Calibri"/>
                <a:ea typeface="Calibri"/>
                <a:cs typeface="Calibri"/>
                <a:sym typeface="Calibri"/>
              </a:defRPr>
            </a:lvl8pPr>
            <a:lvl9pPr marL="0" marR="0" lvl="8" indent="0" algn="r" rtl="0">
              <a:spcBef>
                <a:spcPts val="0"/>
              </a:spcBef>
              <a:buNone/>
              <a:defRPr sz="1200">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5"/>
        <p:cNvGrpSpPr/>
        <p:nvPr/>
      </p:nvGrpSpPr>
      <p:grpSpPr>
        <a:xfrm>
          <a:off x="0" y="0"/>
          <a:ext cx="0" cy="0"/>
          <a:chOff x="0" y="0"/>
          <a:chExt cx="0" cy="0"/>
        </a:xfrm>
      </p:grpSpPr>
      <p:sp>
        <p:nvSpPr>
          <p:cNvPr id="226" name="Google Shape;226;p220"/>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227" name="Google Shape;227;p220"/>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228" name="Google Shape;228;p220"/>
          <p:cNvSpPr txBox="1">
            <a:spLocks noGrp="1"/>
          </p:cNvSpPr>
          <p:nvPr>
            <p:ph type="sldNum" idx="12"/>
          </p:nvPr>
        </p:nvSpPr>
        <p:spPr>
          <a:xfrm>
            <a:off x="11296612"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buClr>
                <a:schemeClr val="dk2"/>
              </a:buClr>
              <a:buSzPts val="1000"/>
              <a:buFont typeface="Arial"/>
              <a:buNone/>
              <a:defRPr sz="1000">
                <a:solidFill>
                  <a:schemeClr val="dk2"/>
                </a:solidFill>
                <a:latin typeface="Arial"/>
                <a:ea typeface="Arial"/>
                <a:cs typeface="Arial"/>
                <a:sym typeface="Arial"/>
              </a:defRPr>
            </a:lvl1pPr>
            <a:lvl2pPr marL="0" marR="0" lvl="1" indent="0" algn="r" rtl="0">
              <a:buClr>
                <a:schemeClr val="dk2"/>
              </a:buClr>
              <a:buSzPts val="1000"/>
              <a:buFont typeface="Arial"/>
              <a:buNone/>
              <a:defRPr sz="1000">
                <a:solidFill>
                  <a:schemeClr val="dk2"/>
                </a:solidFill>
                <a:latin typeface="Arial"/>
                <a:ea typeface="Arial"/>
                <a:cs typeface="Arial"/>
                <a:sym typeface="Arial"/>
              </a:defRPr>
            </a:lvl2pPr>
            <a:lvl3pPr marL="0" marR="0" lvl="2" indent="0" algn="r" rtl="0">
              <a:buClr>
                <a:schemeClr val="dk2"/>
              </a:buClr>
              <a:buSzPts val="1000"/>
              <a:buFont typeface="Arial"/>
              <a:buNone/>
              <a:defRPr sz="1000">
                <a:solidFill>
                  <a:schemeClr val="dk2"/>
                </a:solidFill>
                <a:latin typeface="Arial"/>
                <a:ea typeface="Arial"/>
                <a:cs typeface="Arial"/>
                <a:sym typeface="Arial"/>
              </a:defRPr>
            </a:lvl3pPr>
            <a:lvl4pPr marL="0" marR="0" lvl="3" indent="0" algn="r" rtl="0">
              <a:buClr>
                <a:schemeClr val="dk2"/>
              </a:buClr>
              <a:buSzPts val="1000"/>
              <a:buFont typeface="Arial"/>
              <a:buNone/>
              <a:defRPr sz="1000">
                <a:solidFill>
                  <a:schemeClr val="dk2"/>
                </a:solidFill>
                <a:latin typeface="Arial"/>
                <a:ea typeface="Arial"/>
                <a:cs typeface="Arial"/>
                <a:sym typeface="Arial"/>
              </a:defRPr>
            </a:lvl4pPr>
            <a:lvl5pPr marL="0" marR="0" lvl="4" indent="0" algn="r" rtl="0">
              <a:buClr>
                <a:schemeClr val="dk2"/>
              </a:buClr>
              <a:buSzPts val="1000"/>
              <a:buFont typeface="Arial"/>
              <a:buNone/>
              <a:defRPr sz="1000">
                <a:solidFill>
                  <a:schemeClr val="dk2"/>
                </a:solidFill>
                <a:latin typeface="Arial"/>
                <a:ea typeface="Arial"/>
                <a:cs typeface="Arial"/>
                <a:sym typeface="Arial"/>
              </a:defRPr>
            </a:lvl5pPr>
            <a:lvl6pPr marL="0" marR="0" lvl="5" indent="0" algn="r" rtl="0">
              <a:buClr>
                <a:schemeClr val="dk2"/>
              </a:buClr>
              <a:buSzPts val="1000"/>
              <a:buFont typeface="Arial"/>
              <a:buNone/>
              <a:defRPr sz="1000">
                <a:solidFill>
                  <a:schemeClr val="dk2"/>
                </a:solidFill>
                <a:latin typeface="Arial"/>
                <a:ea typeface="Arial"/>
                <a:cs typeface="Arial"/>
                <a:sym typeface="Arial"/>
              </a:defRPr>
            </a:lvl6pPr>
            <a:lvl7pPr marL="0" marR="0" lvl="6" indent="0" algn="r" rtl="0">
              <a:buClr>
                <a:schemeClr val="dk2"/>
              </a:buClr>
              <a:buSzPts val="1000"/>
              <a:buFont typeface="Arial"/>
              <a:buNone/>
              <a:defRPr sz="1000">
                <a:solidFill>
                  <a:schemeClr val="dk2"/>
                </a:solidFill>
                <a:latin typeface="Arial"/>
                <a:ea typeface="Arial"/>
                <a:cs typeface="Arial"/>
                <a:sym typeface="Arial"/>
              </a:defRPr>
            </a:lvl7pPr>
            <a:lvl8pPr marL="0" marR="0" lvl="7" indent="0" algn="r" rtl="0">
              <a:buClr>
                <a:schemeClr val="dk2"/>
              </a:buClr>
              <a:buSzPts val="1000"/>
              <a:buFont typeface="Arial"/>
              <a:buNone/>
              <a:defRPr sz="1000">
                <a:solidFill>
                  <a:schemeClr val="dk2"/>
                </a:solidFill>
                <a:latin typeface="Arial"/>
                <a:ea typeface="Arial"/>
                <a:cs typeface="Arial"/>
                <a:sym typeface="Arial"/>
              </a:defRPr>
            </a:lvl8pPr>
            <a:lvl9pPr marL="0" marR="0" lvl="8" indent="0" algn="r" rtl="0">
              <a:buClr>
                <a:schemeClr val="dk2"/>
              </a:buClr>
              <a:buSzPts val="1000"/>
              <a:buFont typeface="Arial"/>
              <a:buNone/>
              <a:defRPr sz="1000">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0"/>
        <p:cNvGrpSpPr/>
        <p:nvPr/>
      </p:nvGrpSpPr>
      <p:grpSpPr>
        <a:xfrm>
          <a:off x="0" y="0"/>
          <a:ext cx="0" cy="0"/>
          <a:chOff x="0" y="0"/>
          <a:chExt cx="0" cy="0"/>
        </a:xfrm>
      </p:grpSpPr>
      <p:pic>
        <p:nvPicPr>
          <p:cNvPr id="271" name="Google Shape;271;g3f772cd0761_0_151" descr="A picture containing text, outdoor, person, person&#10;&#10;Description automatically generated"/>
          <p:cNvPicPr preferRelativeResize="0"/>
          <p:nvPr/>
        </p:nvPicPr>
        <p:blipFill rotWithShape="1">
          <a:blip r:embed="rId19">
            <a:alphaModFix/>
          </a:blip>
          <a:srcRect/>
          <a:stretch/>
        </p:blipFill>
        <p:spPr>
          <a:xfrm>
            <a:off x="0" y="0"/>
            <a:ext cx="12192001" cy="6858000"/>
          </a:xfrm>
          <a:prstGeom prst="rect">
            <a:avLst/>
          </a:prstGeom>
          <a:noFill/>
          <a:ln>
            <a:noFill/>
          </a:ln>
        </p:spPr>
      </p:pic>
      <p:sp>
        <p:nvSpPr>
          <p:cNvPr id="272" name="Google Shape;272;g3f772cd0761_0_151"/>
          <p:cNvSpPr txBox="1"/>
          <p:nvPr/>
        </p:nvSpPr>
        <p:spPr>
          <a:xfrm>
            <a:off x="10075984" y="6611779"/>
            <a:ext cx="2115900" cy="400200"/>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000" i="1">
                <a:solidFill>
                  <a:schemeClr val="lt1"/>
                </a:solidFill>
                <a:latin typeface="Gill Sans"/>
                <a:ea typeface="Gill Sans"/>
                <a:cs typeface="Gill Sans"/>
                <a:sym typeface="Gill Sans"/>
              </a:rPr>
              <a:t>Image Credit: Pixar Animation Studios</a:t>
            </a:r>
            <a:endParaRPr/>
          </a:p>
        </p:txBody>
      </p:sp>
    </p:spTree>
  </p:cSld>
  <p:clrMap bg1="lt1" tx1="dk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0.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hyperlink" Target="https://ggbaker.ca/data-science/media/butter4.svg"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hyperlink" Target="https://ggbaker.ca/data-science/media/butter4.svg" TargetMode="External"/><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hyperlink" Target="https://ggbaker.ca/data-science/media/butter4.svg"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hyperlink" Target="https://ggbaker.ca/data-science/media/butter4.svg" TargetMode="External"/><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Moving_average"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s://en.wikipedia.org/wiki/Moving_average" TargetMode="External"/><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hyperlink" Target="https://en.wikipedia.org/wiki/Moving_average"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hyperlink" Target="https://en.wikipedia.org/wiki/Moving_average" TargetMode="External"/><Relationship Id="rId7"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3" Type="http://schemas.openxmlformats.org/officeDocument/2006/relationships/hyperlink" Target="https://en.wikipedia.org/wiki/Moving_average" TargetMode="External"/><Relationship Id="rId7"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en.wikipedia.org/wiki/Moving_average" TargetMode="External"/><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en.wikipedia.org/wiki/Moving_average" TargetMode="External"/><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hyperlink" Target="https://en.wikipedia.org/wiki/Moving_average" TargetMode="External"/><Relationship Id="rId7"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6.png"/><Relationship Id="rId9"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hyperlink" Target="https://cristal.univ-lille.fr/~casiez/1euro/InteractiveDemo/"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1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9.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2.png"/><Relationship Id="rId7"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30.png"/><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22.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22.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22.pn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22.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22.png"/><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2.png"/><Relationship Id="rId7"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22.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3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2.png"/><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3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4.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4.png"/><Relationship Id="rId4" Type="http://schemas.openxmlformats.org/officeDocument/2006/relationships/image" Target="../media/image43.png"/></Relationships>
</file>

<file path=ppt/slides/_rels/slide34.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4.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3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34.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44.png"/><Relationship Id="rId4" Type="http://schemas.openxmlformats.org/officeDocument/2006/relationships/image" Target="../media/image43.png"/></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2.xml"/><Relationship Id="rId1" Type="http://schemas.openxmlformats.org/officeDocument/2006/relationships/slideLayout" Target="../slideLayouts/slideLayout9.xml"/><Relationship Id="rId4" Type="http://schemas.openxmlformats.org/officeDocument/2006/relationships/image" Target="../media/image50.png"/></Relationships>
</file>

<file path=ppt/slides/_rels/slide4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49.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5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54.jpg"/><Relationship Id="rId4" Type="http://schemas.openxmlformats.org/officeDocument/2006/relationships/image" Target="../media/image50.png"/></Relationships>
</file>

<file path=ppt/slides/_rels/slide5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5.xml"/><Relationship Id="rId1" Type="http://schemas.openxmlformats.org/officeDocument/2006/relationships/slideLayout" Target="../slideLayouts/slideLayout8.xml"/><Relationship Id="rId4" Type="http://schemas.openxmlformats.org/officeDocument/2006/relationships/image" Target="../media/image57.jpg"/></Relationships>
</file>

<file path=ppt/slides/_rels/slide56.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6.xml"/><Relationship Id="rId1" Type="http://schemas.openxmlformats.org/officeDocument/2006/relationships/slideLayout" Target="../slideLayouts/slideLayout8.xml"/><Relationship Id="rId5" Type="http://schemas.openxmlformats.org/officeDocument/2006/relationships/image" Target="../media/image58.jpg"/><Relationship Id="rId4" Type="http://schemas.openxmlformats.org/officeDocument/2006/relationships/image" Target="../media/image57.jpg"/></Relationships>
</file>

<file path=ppt/slides/_rels/slide57.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57.xml"/><Relationship Id="rId1" Type="http://schemas.openxmlformats.org/officeDocument/2006/relationships/slideLayout" Target="../slideLayouts/slideLayout8.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58.xml.rels><?xml version="1.0" encoding="UTF-8" standalone="yes"?>
<Relationships xmlns="http://schemas.openxmlformats.org/package/2006/relationships"><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58.xml"/><Relationship Id="rId1" Type="http://schemas.openxmlformats.org/officeDocument/2006/relationships/slideLayout" Target="../slideLayouts/slideLayout8.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59.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59.xml"/><Relationship Id="rId1" Type="http://schemas.openxmlformats.org/officeDocument/2006/relationships/slideLayout" Target="../slideLayouts/slideLayout8.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s>
</file>

<file path=ppt/slides/_rels/slide60.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60.xml"/><Relationship Id="rId1" Type="http://schemas.openxmlformats.org/officeDocument/2006/relationships/slideLayout" Target="../slideLayouts/slideLayout8.xml"/><Relationship Id="rId6" Type="http://schemas.openxmlformats.org/officeDocument/2006/relationships/image" Target="../media/image59.jpg"/><Relationship Id="rId5" Type="http://schemas.openxmlformats.org/officeDocument/2006/relationships/image" Target="../media/image58.jpg"/><Relationship Id="rId4" Type="http://schemas.openxmlformats.org/officeDocument/2006/relationships/image" Target="../media/image57.jpg"/><Relationship Id="rId9" Type="http://schemas.openxmlformats.org/officeDocument/2006/relationships/image" Target="../media/image62.jpg"/></Relationships>
</file>

<file path=ppt/slides/_rels/slide61.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61.xml"/><Relationship Id="rId1" Type="http://schemas.openxmlformats.org/officeDocument/2006/relationships/slideLayout" Target="../slideLayouts/slideLayout8.xml"/><Relationship Id="rId6" Type="http://schemas.openxmlformats.org/officeDocument/2006/relationships/image" Target="../media/image59.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s>
</file>

<file path=ppt/slides/_rels/slide62.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2" Type="http://schemas.openxmlformats.org/officeDocument/2006/relationships/notesSlide" Target="../notesSlides/notesSlide62.xml"/><Relationship Id="rId1" Type="http://schemas.openxmlformats.org/officeDocument/2006/relationships/slideLayout" Target="../slideLayouts/slideLayout8.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s>
</file>

<file path=ppt/slides/_rels/slide63.xml.rels><?xml version="1.0" encoding="UTF-8" standalone="yes"?>
<Relationships xmlns="http://schemas.openxmlformats.org/package/2006/relationships"><Relationship Id="rId8" Type="http://schemas.openxmlformats.org/officeDocument/2006/relationships/image" Target="../media/image61.jpg"/><Relationship Id="rId3" Type="http://schemas.openxmlformats.org/officeDocument/2006/relationships/image" Target="../media/image56.jpg"/><Relationship Id="rId7" Type="http://schemas.openxmlformats.org/officeDocument/2006/relationships/image" Target="../media/image60.jpg"/><Relationship Id="rId12" Type="http://schemas.openxmlformats.org/officeDocument/2006/relationships/image" Target="../media/image65.jpg"/><Relationship Id="rId2" Type="http://schemas.openxmlformats.org/officeDocument/2006/relationships/notesSlide" Target="../notesSlides/notesSlide63.xml"/><Relationship Id="rId1" Type="http://schemas.openxmlformats.org/officeDocument/2006/relationships/slideLayout" Target="../slideLayouts/slideLayout8.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s>
</file>

<file path=ppt/slides/_rels/slide64.xml.rels><?xml version="1.0" encoding="UTF-8" standalone="yes"?>
<Relationships xmlns="http://schemas.openxmlformats.org/package/2006/relationships"><Relationship Id="rId8" Type="http://schemas.openxmlformats.org/officeDocument/2006/relationships/image" Target="../media/image61.jpg"/><Relationship Id="rId13" Type="http://schemas.openxmlformats.org/officeDocument/2006/relationships/image" Target="../media/image66.jpg"/><Relationship Id="rId3" Type="http://schemas.openxmlformats.org/officeDocument/2006/relationships/image" Target="../media/image56.jpg"/><Relationship Id="rId7" Type="http://schemas.openxmlformats.org/officeDocument/2006/relationships/image" Target="../media/image60.jpg"/><Relationship Id="rId12" Type="http://schemas.openxmlformats.org/officeDocument/2006/relationships/image" Target="../media/image65.jpg"/><Relationship Id="rId2" Type="http://schemas.openxmlformats.org/officeDocument/2006/relationships/notesSlide" Target="../notesSlides/notesSlide64.xml"/><Relationship Id="rId1" Type="http://schemas.openxmlformats.org/officeDocument/2006/relationships/slideLayout" Target="../slideLayouts/slideLayout8.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s>
</file>

<file path=ppt/slides/_rels/slide65.xml.rels><?xml version="1.0" encoding="UTF-8" standalone="yes"?>
<Relationships xmlns="http://schemas.openxmlformats.org/package/2006/relationships"><Relationship Id="rId8" Type="http://schemas.openxmlformats.org/officeDocument/2006/relationships/image" Target="../media/image61.jpg"/><Relationship Id="rId13" Type="http://schemas.openxmlformats.org/officeDocument/2006/relationships/image" Target="../media/image66.jpg"/><Relationship Id="rId3" Type="http://schemas.openxmlformats.org/officeDocument/2006/relationships/image" Target="../media/image56.jpg"/><Relationship Id="rId7" Type="http://schemas.openxmlformats.org/officeDocument/2006/relationships/image" Target="../media/image60.jpg"/><Relationship Id="rId12" Type="http://schemas.openxmlformats.org/officeDocument/2006/relationships/image" Target="../media/image65.jpg"/><Relationship Id="rId2" Type="http://schemas.openxmlformats.org/officeDocument/2006/relationships/notesSlide" Target="../notesSlides/notesSlide65.xml"/><Relationship Id="rId1" Type="http://schemas.openxmlformats.org/officeDocument/2006/relationships/slideLayout" Target="../slideLayouts/slideLayout8.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 Id="rId14" Type="http://schemas.openxmlformats.org/officeDocument/2006/relationships/image" Target="../media/image67.jpg"/></Relationships>
</file>

<file path=ppt/slides/_rels/slide66.xml.rels><?xml version="1.0" encoding="UTF-8" standalone="yes"?>
<Relationships xmlns="http://schemas.openxmlformats.org/package/2006/relationships"><Relationship Id="rId8" Type="http://schemas.openxmlformats.org/officeDocument/2006/relationships/image" Target="../media/image61.jpg"/><Relationship Id="rId13" Type="http://schemas.openxmlformats.org/officeDocument/2006/relationships/image" Target="../media/image66.jpg"/><Relationship Id="rId3" Type="http://schemas.openxmlformats.org/officeDocument/2006/relationships/image" Target="../media/image56.jpg"/><Relationship Id="rId7" Type="http://schemas.openxmlformats.org/officeDocument/2006/relationships/image" Target="../media/image60.jpg"/><Relationship Id="rId12" Type="http://schemas.openxmlformats.org/officeDocument/2006/relationships/image" Target="../media/image65.jpg"/><Relationship Id="rId2" Type="http://schemas.openxmlformats.org/officeDocument/2006/relationships/notesSlide" Target="../notesSlides/notesSlide66.xml"/><Relationship Id="rId1" Type="http://schemas.openxmlformats.org/officeDocument/2006/relationships/slideLayout" Target="../slideLayouts/slideLayout8.xml"/><Relationship Id="rId6" Type="http://schemas.openxmlformats.org/officeDocument/2006/relationships/image" Target="../media/image59.jpg"/><Relationship Id="rId11" Type="http://schemas.openxmlformats.org/officeDocument/2006/relationships/image" Target="../media/image64.jpg"/><Relationship Id="rId5" Type="http://schemas.openxmlformats.org/officeDocument/2006/relationships/image" Target="../media/image58.jpg"/><Relationship Id="rId15" Type="http://schemas.openxmlformats.org/officeDocument/2006/relationships/image" Target="../media/image68.jpg"/><Relationship Id="rId10" Type="http://schemas.openxmlformats.org/officeDocument/2006/relationships/image" Target="../media/image63.jpg"/><Relationship Id="rId4" Type="http://schemas.openxmlformats.org/officeDocument/2006/relationships/image" Target="../media/image57.jpg"/><Relationship Id="rId9" Type="http://schemas.openxmlformats.org/officeDocument/2006/relationships/image" Target="../media/image62.jpg"/><Relationship Id="rId14" Type="http://schemas.openxmlformats.org/officeDocument/2006/relationships/image" Target="../media/image67.jp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69.xml"/><Relationship Id="rId1" Type="http://schemas.openxmlformats.org/officeDocument/2006/relationships/slideLayout" Target="../slideLayouts/slideLayout8.xml"/><Relationship Id="rId4" Type="http://schemas.openxmlformats.org/officeDocument/2006/relationships/image" Target="../media/image23.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5.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6.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6.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7.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7.xml"/><Relationship Id="rId1" Type="http://schemas.openxmlformats.org/officeDocument/2006/relationships/slideLayout" Target="../slideLayouts/slideLayout7.xml"/><Relationship Id="rId4" Type="http://schemas.openxmlformats.org/officeDocument/2006/relationships/image" Target="../media/image71.jpg"/></Relationships>
</file>

<file path=ppt/slides/_rels/slide7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8.xml"/><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79.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79.xml"/><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80.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0.xml"/><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81.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1.xml"/><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8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82.xml"/><Relationship Id="rId1" Type="http://schemas.openxmlformats.org/officeDocument/2006/relationships/slideLayout" Target="../slideLayouts/slideLayout7.xml"/><Relationship Id="rId5" Type="http://schemas.openxmlformats.org/officeDocument/2006/relationships/image" Target="../media/image72.jpg"/><Relationship Id="rId4" Type="http://schemas.openxmlformats.org/officeDocument/2006/relationships/image" Target="../media/image71.jpg"/></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8.xml"/></Relationships>
</file>

<file path=ppt/slides/_rels/slide8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85.xml"/><Relationship Id="rId1" Type="http://schemas.openxmlformats.org/officeDocument/2006/relationships/slideLayout" Target="../slideLayouts/slideLayout7.xml"/><Relationship Id="rId5" Type="http://schemas.openxmlformats.org/officeDocument/2006/relationships/image" Target="../media/image47.png"/><Relationship Id="rId4" Type="http://schemas.openxmlformats.org/officeDocument/2006/relationships/image" Target="../media/image46.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87.xml"/><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1.xml"/><Relationship Id="rId1" Type="http://schemas.openxmlformats.org/officeDocument/2006/relationships/slideLayout" Target="../slideLayouts/slideLayout27.xml"/></Relationships>
</file>

<file path=ppt/slides/_rels/slide92.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92.xml"/><Relationship Id="rId1" Type="http://schemas.openxmlformats.org/officeDocument/2006/relationships/slideLayout" Target="../slideLayouts/slideLayout27.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93.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93.xml"/><Relationship Id="rId1" Type="http://schemas.openxmlformats.org/officeDocument/2006/relationships/slideLayout" Target="../slideLayouts/slideLayout27.xml"/><Relationship Id="rId4" Type="http://schemas.openxmlformats.org/officeDocument/2006/relationships/image" Target="../media/image79.jpg"/></Relationships>
</file>

<file path=ppt/slides/_rels/slide9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94.xml"/><Relationship Id="rId1" Type="http://schemas.openxmlformats.org/officeDocument/2006/relationships/slideLayout" Target="../slideLayouts/slideLayout27.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7.xml"/></Relationships>
</file>

<file path=ppt/slides/_rels/slide9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6.xml"/><Relationship Id="rId1" Type="http://schemas.openxmlformats.org/officeDocument/2006/relationships/slideLayout" Target="../slideLayouts/slideLayout27.xml"/></Relationships>
</file>

<file path=ppt/slides/_rels/slide9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7.xml"/><Relationship Id="rId1" Type="http://schemas.openxmlformats.org/officeDocument/2006/relationships/slideLayout" Target="../slideLayouts/slideLayout27.xml"/><Relationship Id="rId4" Type="http://schemas.openxmlformats.org/officeDocument/2006/relationships/image" Target="../media/image81.png"/></Relationships>
</file>

<file path=ppt/slides/_rels/slide98.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98.xml"/><Relationship Id="rId1" Type="http://schemas.openxmlformats.org/officeDocument/2006/relationships/slideLayout" Target="../slideLayouts/slideLayout39.xml"/><Relationship Id="rId4" Type="http://schemas.openxmlformats.org/officeDocument/2006/relationships/hyperlink" Target="https://doi.org/10.3389/fcomm.2021.632317" TargetMode="External"/></Relationships>
</file>

<file path=ppt/slides/_rels/slide99.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99.xml"/><Relationship Id="rId1" Type="http://schemas.openxmlformats.org/officeDocument/2006/relationships/slideLayout" Target="../slideLayouts/slideLayout39.xml"/></Relationships>
</file>

<file path=ppt/slides/_rels/slide100.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hyperlink" Target="https://c2pa.org/" TargetMode="External"/><Relationship Id="rId2" Type="http://schemas.openxmlformats.org/officeDocument/2006/relationships/notesSlide" Target="../notesSlides/notesSlide100.xml"/><Relationship Id="rId1" Type="http://schemas.openxmlformats.org/officeDocument/2006/relationships/slideLayout" Target="../slideLayouts/slideLayout39.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hyperlink" Target="https://c2pa.org/specifications/specifications/1.0/specs/C2PA_Specification.html" TargetMode="External"/></Relationships>
</file>

<file path=ppt/slides/_rels/slide101.xml.rels><?xml version="1.0" encoding="UTF-8" standalone="yes"?>
<Relationships xmlns="http://schemas.openxmlformats.org/package/2006/relationships"><Relationship Id="rId3" Type="http://schemas.openxmlformats.org/officeDocument/2006/relationships/hyperlink" Target="https://ai.facebook.com/blog/deepfake-detection-challenge-results-an-open-initiative-to-advance-ai/" TargetMode="External"/><Relationship Id="rId2" Type="http://schemas.openxmlformats.org/officeDocument/2006/relationships/notesSlide" Target="../notesSlides/notesSlide101.xml"/><Relationship Id="rId1" Type="http://schemas.openxmlformats.org/officeDocument/2006/relationships/slideLayout" Target="../slideLayouts/slideLayout39.xml"/><Relationship Id="rId5" Type="http://schemas.openxmlformats.org/officeDocument/2006/relationships/image" Target="../media/image88.png"/><Relationship Id="rId4" Type="http://schemas.openxmlformats.org/officeDocument/2006/relationships/image" Target="../media/image87.png"/></Relationships>
</file>

<file path=ppt/slides/_rels/slide102.xml.rels><?xml version="1.0" encoding="UTF-8" standalone="yes"?>
<Relationships xmlns="http://schemas.openxmlformats.org/package/2006/relationships"><Relationship Id="rId3" Type="http://schemas.openxmlformats.org/officeDocument/2006/relationships/hyperlink" Target="https://en.wikipedia.org/wiki/Monopolies_of_knowledge" TargetMode="External"/><Relationship Id="rId2" Type="http://schemas.openxmlformats.org/officeDocument/2006/relationships/notesSlide" Target="../notesSlides/notesSlide102.xml"/><Relationship Id="rId1" Type="http://schemas.openxmlformats.org/officeDocument/2006/relationships/slideLayout" Target="../slideLayouts/slideLayout39.xml"/><Relationship Id="rId4" Type="http://schemas.openxmlformats.org/officeDocument/2006/relationships/image" Target="../media/image89.png"/></Relationships>
</file>

<file path=ppt/slides/_rels/slide10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3.xml"/><Relationship Id="rId1" Type="http://schemas.openxmlformats.org/officeDocument/2006/relationships/slideLayout" Target="../slideLayouts/slideLayout39.xml"/><Relationship Id="rId5" Type="http://schemas.openxmlformats.org/officeDocument/2006/relationships/hyperlink" Target="https://www.theverge.com/2019/11/29/20988363/china-deepfakes-ban-internet-rules-fake-news-disclosure-virtual-reality#:~:text=The%20new%20rule%2C%20reported%20earlier%20today%20by%20Reuters%2C,now%20a%20criminal%20offense%2C%20the%20Chinese%20government%20says" TargetMode="External"/><Relationship Id="rId4" Type="http://schemas.openxmlformats.org/officeDocument/2006/relationships/image" Target="../media/image91.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9.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8.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8.xml"/></Relationships>
</file>

<file path=ppt/slides/_rels/slide10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7.xml"/><Relationship Id="rId1" Type="http://schemas.openxmlformats.org/officeDocument/2006/relationships/slideLayout" Target="../slideLayouts/slideLayout14.xml"/><Relationship Id="rId4" Type="http://schemas.openxmlformats.org/officeDocument/2006/relationships/image" Target="../media/image93.png"/></Relationships>
</file>

<file path=ppt/slides/_rels/slide10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08.xml"/><Relationship Id="rId1" Type="http://schemas.openxmlformats.org/officeDocument/2006/relationships/slideLayout" Target="../slideLayouts/slideLayout14.xml"/><Relationship Id="rId5" Type="http://schemas.openxmlformats.org/officeDocument/2006/relationships/image" Target="../media/image94.png"/><Relationship Id="rId4" Type="http://schemas.openxmlformats.org/officeDocument/2006/relationships/image" Target="../media/image93.png"/></Relationships>
</file>

<file path=ppt/slides/_rels/slide10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109.xml"/><Relationship Id="rId1" Type="http://schemas.openxmlformats.org/officeDocument/2006/relationships/slideLayout" Target="../slideLayouts/slideLayout14.xml"/><Relationship Id="rId4" Type="http://schemas.openxmlformats.org/officeDocument/2006/relationships/image" Target="../media/image96.png"/></Relationships>
</file>

<file path=ppt/slides/_rels/slide110.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jpg"/><Relationship Id="rId2" Type="http://schemas.openxmlformats.org/officeDocument/2006/relationships/notesSlide" Target="../notesSlides/notesSlide110.xml"/><Relationship Id="rId1" Type="http://schemas.openxmlformats.org/officeDocument/2006/relationships/slideLayout" Target="../slideLayouts/slideLayout7.xml"/><Relationship Id="rId6" Type="http://schemas.openxmlformats.org/officeDocument/2006/relationships/image" Target="../media/image100.jp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jpg"/></Relationships>
</file>

<file path=ppt/slides/_rels/slide111.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jpg"/><Relationship Id="rId2" Type="http://schemas.openxmlformats.org/officeDocument/2006/relationships/notesSlide" Target="../notesSlides/notesSlide111.xml"/><Relationship Id="rId1" Type="http://schemas.openxmlformats.org/officeDocument/2006/relationships/slideLayout" Target="../slideLayouts/slideLayout7.xml"/><Relationship Id="rId6" Type="http://schemas.openxmlformats.org/officeDocument/2006/relationships/image" Target="../media/image100.jp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jpg"/></Relationships>
</file>

<file path=ppt/slides/_rels/slide112.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jpg"/><Relationship Id="rId2" Type="http://schemas.openxmlformats.org/officeDocument/2006/relationships/notesSlide" Target="../notesSlides/notesSlide112.xml"/><Relationship Id="rId1" Type="http://schemas.openxmlformats.org/officeDocument/2006/relationships/slideLayout" Target="../slideLayouts/slideLayout7.xml"/><Relationship Id="rId6" Type="http://schemas.openxmlformats.org/officeDocument/2006/relationships/image" Target="../media/image100.jp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jpg"/></Relationships>
</file>

<file path=ppt/slides/_rels/slide113.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97.png"/><Relationship Id="rId7" Type="http://schemas.openxmlformats.org/officeDocument/2006/relationships/image" Target="../media/image101.jpg"/><Relationship Id="rId2" Type="http://schemas.openxmlformats.org/officeDocument/2006/relationships/notesSlide" Target="../notesSlides/notesSlide113.xml"/><Relationship Id="rId1" Type="http://schemas.openxmlformats.org/officeDocument/2006/relationships/slideLayout" Target="../slideLayouts/slideLayout7.xml"/><Relationship Id="rId6" Type="http://schemas.openxmlformats.org/officeDocument/2006/relationships/image" Target="../media/image100.jpg"/><Relationship Id="rId11" Type="http://schemas.openxmlformats.org/officeDocument/2006/relationships/image" Target="../media/image105.png"/><Relationship Id="rId5" Type="http://schemas.openxmlformats.org/officeDocument/2006/relationships/image" Target="../media/image99.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103.jpg"/></Relationships>
</file>

<file path=ppt/slides/_rels/slide114.xml.rels><?xml version="1.0" encoding="UTF-8" standalone="yes"?>
<Relationships xmlns="http://schemas.openxmlformats.org/package/2006/relationships"><Relationship Id="rId8" Type="http://schemas.openxmlformats.org/officeDocument/2006/relationships/image" Target="../media/image101.jpg"/><Relationship Id="rId3" Type="http://schemas.openxmlformats.org/officeDocument/2006/relationships/image" Target="../media/image105.png"/><Relationship Id="rId7" Type="http://schemas.openxmlformats.org/officeDocument/2006/relationships/image" Target="../media/image100.jpg"/><Relationship Id="rId2" Type="http://schemas.openxmlformats.org/officeDocument/2006/relationships/notesSlide" Target="../notesSlides/notesSlide114.xml"/><Relationship Id="rId1" Type="http://schemas.openxmlformats.org/officeDocument/2006/relationships/slideLayout" Target="../slideLayouts/slideLayout7.xml"/><Relationship Id="rId6" Type="http://schemas.openxmlformats.org/officeDocument/2006/relationships/image" Target="../media/image99.png"/><Relationship Id="rId11" Type="http://schemas.openxmlformats.org/officeDocument/2006/relationships/image" Target="../media/image104.png"/><Relationship Id="rId5" Type="http://schemas.openxmlformats.org/officeDocument/2006/relationships/image" Target="../media/image98.png"/><Relationship Id="rId10" Type="http://schemas.openxmlformats.org/officeDocument/2006/relationships/image" Target="../media/image103.jpg"/><Relationship Id="rId4" Type="http://schemas.openxmlformats.org/officeDocument/2006/relationships/image" Target="../media/image97.png"/><Relationship Id="rId9" Type="http://schemas.openxmlformats.org/officeDocument/2006/relationships/image" Target="../media/image102.png"/></Relationships>
</file>

<file path=ppt/slides/_rels/slide115.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15.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116.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16.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117.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17.xml"/><Relationship Id="rId1" Type="http://schemas.openxmlformats.org/officeDocument/2006/relationships/slideLayout" Target="../slideLayouts/slideLayout7.xml"/><Relationship Id="rId4" Type="http://schemas.openxmlformats.org/officeDocument/2006/relationships/image" Target="../media/image105.png"/></Relationships>
</file>

<file path=ppt/slides/_rels/slide11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18.xml"/><Relationship Id="rId1" Type="http://schemas.openxmlformats.org/officeDocument/2006/relationships/slideLayout" Target="../slideLayouts/slideLayout7.xml"/><Relationship Id="rId5" Type="http://schemas.openxmlformats.org/officeDocument/2006/relationships/image" Target="../media/image105.png"/><Relationship Id="rId4" Type="http://schemas.openxmlformats.org/officeDocument/2006/relationships/image" Target="../media/image106.png"/></Relationships>
</file>

<file path=ppt/slides/_rels/slide11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19.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6.png"/><Relationship Id="rId4" Type="http://schemas.openxmlformats.org/officeDocument/2006/relationships/image" Target="../media/image107.jpg"/></Relationships>
</file>

<file path=ppt/slides/_rels/slide12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0.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6.png"/><Relationship Id="rId4" Type="http://schemas.openxmlformats.org/officeDocument/2006/relationships/image" Target="../media/image107.jpg"/></Relationships>
</file>

<file path=ppt/slides/_rels/slide12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1.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6.png"/><Relationship Id="rId4" Type="http://schemas.openxmlformats.org/officeDocument/2006/relationships/image" Target="../media/image107.jpg"/></Relationships>
</file>

<file path=ppt/slides/_rels/slide12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2.xml"/><Relationship Id="rId1" Type="http://schemas.openxmlformats.org/officeDocument/2006/relationships/slideLayout" Target="../slideLayouts/slideLayout7.xml"/><Relationship Id="rId6" Type="http://schemas.openxmlformats.org/officeDocument/2006/relationships/image" Target="../media/image105.png"/><Relationship Id="rId5" Type="http://schemas.openxmlformats.org/officeDocument/2006/relationships/image" Target="../media/image106.png"/><Relationship Id="rId4" Type="http://schemas.openxmlformats.org/officeDocument/2006/relationships/image" Target="../media/image107.jpg"/></Relationships>
</file>

<file path=ppt/slides/_rels/slide123.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3.xml"/><Relationship Id="rId1" Type="http://schemas.openxmlformats.org/officeDocument/2006/relationships/slideLayout" Target="../slideLayouts/slideLayout7.xml"/><Relationship Id="rId5" Type="http://schemas.openxmlformats.org/officeDocument/2006/relationships/image" Target="../media/image106.png"/><Relationship Id="rId4" Type="http://schemas.openxmlformats.org/officeDocument/2006/relationships/image" Target="../media/image101.jpg"/></Relationships>
</file>

<file path=ppt/slides/_rels/slide124.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4.xml"/><Relationship Id="rId1" Type="http://schemas.openxmlformats.org/officeDocument/2006/relationships/slideLayout" Target="../slideLayouts/slideLayout14.xml"/><Relationship Id="rId5" Type="http://schemas.openxmlformats.org/officeDocument/2006/relationships/image" Target="../media/image99.png"/><Relationship Id="rId4" Type="http://schemas.openxmlformats.org/officeDocument/2006/relationships/image" Target="../media/image98.png"/></Relationships>
</file>

<file path=ppt/slides/_rels/slide125.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5.xml"/><Relationship Id="rId1" Type="http://schemas.openxmlformats.org/officeDocument/2006/relationships/slideLayout" Target="../slideLayouts/slideLayout14.xml"/><Relationship Id="rId5" Type="http://schemas.openxmlformats.org/officeDocument/2006/relationships/image" Target="../media/image99.png"/><Relationship Id="rId4" Type="http://schemas.openxmlformats.org/officeDocument/2006/relationships/image" Target="../media/image98.png"/></Relationships>
</file>

<file path=ppt/slides/_rels/slide126.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6.xml"/><Relationship Id="rId1" Type="http://schemas.openxmlformats.org/officeDocument/2006/relationships/slideLayout" Target="../slideLayouts/slideLayout14.xml"/><Relationship Id="rId5" Type="http://schemas.openxmlformats.org/officeDocument/2006/relationships/image" Target="../media/image99.png"/><Relationship Id="rId4" Type="http://schemas.openxmlformats.org/officeDocument/2006/relationships/image" Target="../media/image98.png"/></Relationships>
</file>

<file path=ppt/slides/_rels/slide12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7.xml"/><Relationship Id="rId1" Type="http://schemas.openxmlformats.org/officeDocument/2006/relationships/slideLayout" Target="../slideLayouts/slideLayout14.xml"/><Relationship Id="rId5" Type="http://schemas.openxmlformats.org/officeDocument/2006/relationships/image" Target="../media/image99.png"/><Relationship Id="rId4" Type="http://schemas.openxmlformats.org/officeDocument/2006/relationships/image" Target="../media/image98.png"/></Relationships>
</file>

<file path=ppt/slides/_rels/slide128.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8.xml"/><Relationship Id="rId1" Type="http://schemas.openxmlformats.org/officeDocument/2006/relationships/slideLayout" Target="../slideLayouts/slideLayout9.xml"/></Relationships>
</file>

<file path=ppt/slides/_rels/slide129.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29.xml"/><Relationship Id="rId1" Type="http://schemas.openxmlformats.org/officeDocument/2006/relationships/slideLayout" Target="../slideLayouts/slideLayout9.xml"/></Relationships>
</file>

<file path=ppt/slides/_rels/slide130.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0.xml"/><Relationship Id="rId1" Type="http://schemas.openxmlformats.org/officeDocument/2006/relationships/slideLayout" Target="../slideLayouts/slideLayout9.xml"/><Relationship Id="rId4" Type="http://schemas.openxmlformats.org/officeDocument/2006/relationships/image" Target="../media/image108.png"/></Relationships>
</file>

<file path=ppt/slides/_rels/slide131.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1.xml"/><Relationship Id="rId1" Type="http://schemas.openxmlformats.org/officeDocument/2006/relationships/slideLayout" Target="../slideLayouts/slideLayout9.xml"/><Relationship Id="rId4" Type="http://schemas.openxmlformats.org/officeDocument/2006/relationships/image" Target="../media/image108.png"/></Relationships>
</file>

<file path=ppt/slides/_rels/slide132.xml.rels><?xml version="1.0" encoding="UTF-8" standalone="yes"?>
<Relationships xmlns="http://schemas.openxmlformats.org/package/2006/relationships"><Relationship Id="rId3" Type="http://schemas.openxmlformats.org/officeDocument/2006/relationships/image" Target="../media/image101.jpg"/><Relationship Id="rId2" Type="http://schemas.openxmlformats.org/officeDocument/2006/relationships/notesSlide" Target="../notesSlides/notesSlide132.xml"/><Relationship Id="rId1" Type="http://schemas.openxmlformats.org/officeDocument/2006/relationships/slideLayout" Target="../slideLayouts/slideLayout9.xml"/><Relationship Id="rId4" Type="http://schemas.openxmlformats.org/officeDocument/2006/relationships/image" Target="../media/image108.png"/></Relationships>
</file>

<file path=ppt/slides/_rels/slide13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3.xml"/><Relationship Id="rId1" Type="http://schemas.openxmlformats.org/officeDocument/2006/relationships/slideLayout" Target="../slideLayouts/slideLayout9.xml"/><Relationship Id="rId5" Type="http://schemas.openxmlformats.org/officeDocument/2006/relationships/image" Target="../media/image108.png"/><Relationship Id="rId4" Type="http://schemas.openxmlformats.org/officeDocument/2006/relationships/image" Target="../media/image101.jpg"/></Relationships>
</file>

<file path=ppt/slides/_rels/slide134.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4.xml"/><Relationship Id="rId1" Type="http://schemas.openxmlformats.org/officeDocument/2006/relationships/slideLayout" Target="../slideLayouts/slideLayout9.xml"/><Relationship Id="rId5" Type="http://schemas.openxmlformats.org/officeDocument/2006/relationships/image" Target="../media/image108.png"/><Relationship Id="rId4" Type="http://schemas.openxmlformats.org/officeDocument/2006/relationships/image" Target="../media/image101.jpg"/></Relationships>
</file>

<file path=ppt/slides/_rels/slide13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5.xml"/><Relationship Id="rId1" Type="http://schemas.openxmlformats.org/officeDocument/2006/relationships/slideLayout" Target="../slideLayouts/slideLayout9.xml"/><Relationship Id="rId5" Type="http://schemas.openxmlformats.org/officeDocument/2006/relationships/image" Target="../media/image108.png"/><Relationship Id="rId4" Type="http://schemas.openxmlformats.org/officeDocument/2006/relationships/image" Target="../media/image101.jpg"/></Relationships>
</file>

<file path=ppt/slides/_rels/slide13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136.xml"/><Relationship Id="rId1" Type="http://schemas.openxmlformats.org/officeDocument/2006/relationships/slideLayout" Target="../slideLayouts/slideLayout9.xml"/><Relationship Id="rId5" Type="http://schemas.openxmlformats.org/officeDocument/2006/relationships/image" Target="../media/image108.png"/><Relationship Id="rId4" Type="http://schemas.openxmlformats.org/officeDocument/2006/relationships/image" Target="../media/image101.jpg"/></Relationships>
</file>

<file path=ppt/slides/_rels/slide1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7.xml"/><Relationship Id="rId1" Type="http://schemas.openxmlformats.org/officeDocument/2006/relationships/slideLayout" Target="../slideLayouts/slideLayout7.xml"/></Relationships>
</file>

<file path=ppt/slides/_rels/slide1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8.xml"/><Relationship Id="rId1" Type="http://schemas.openxmlformats.org/officeDocument/2006/relationships/slideLayout" Target="../slideLayouts/slideLayout7.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39.xml"/><Relationship Id="rId1" Type="http://schemas.openxmlformats.org/officeDocument/2006/relationships/slideLayout" Target="../slideLayouts/slideLayout9.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40.xml"/><Relationship Id="rId1" Type="http://schemas.openxmlformats.org/officeDocument/2006/relationships/slideLayout" Target="../slideLayouts/slideLayout9.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9.xml"/></Relationships>
</file>

<file path=ppt/slides/_rels/slide142.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2.xml"/><Relationship Id="rId1" Type="http://schemas.openxmlformats.org/officeDocument/2006/relationships/slideLayout" Target="../slideLayouts/slideLayout9.xml"/></Relationships>
</file>

<file path=ppt/slides/_rels/slide14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3.xml"/><Relationship Id="rId1" Type="http://schemas.openxmlformats.org/officeDocument/2006/relationships/slideLayout" Target="../slideLayouts/slideLayout9.xml"/></Relationships>
</file>

<file path=ppt/slides/_rels/slide144.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4.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4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5.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4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46.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47.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7.xml"/><Relationship Id="rId1" Type="http://schemas.openxmlformats.org/officeDocument/2006/relationships/slideLayout" Target="../slideLayouts/slideLayout9.xml"/><Relationship Id="rId5" Type="http://schemas.openxmlformats.org/officeDocument/2006/relationships/image" Target="../media/image111.png"/><Relationship Id="rId4" Type="http://schemas.openxmlformats.org/officeDocument/2006/relationships/image" Target="../media/image110.png"/></Relationships>
</file>

<file path=ppt/slides/_rels/slide14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148.xml"/><Relationship Id="rId1" Type="http://schemas.openxmlformats.org/officeDocument/2006/relationships/slideLayout" Target="../slideLayouts/slideLayout9.xml"/><Relationship Id="rId5" Type="http://schemas.openxmlformats.org/officeDocument/2006/relationships/image" Target="../media/image111.png"/><Relationship Id="rId4" Type="http://schemas.openxmlformats.org/officeDocument/2006/relationships/image" Target="../media/image110.png"/></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49.xml"/><Relationship Id="rId1" Type="http://schemas.openxmlformats.org/officeDocument/2006/relationships/slideLayout" Target="../slideLayouts/slideLayout9.xml"/></Relationships>
</file>

<file path=ppt/slides/_rels/slide15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50.xml"/><Relationship Id="rId1" Type="http://schemas.openxmlformats.org/officeDocument/2006/relationships/slideLayout" Target="../slideLayouts/slideLayout9.xml"/></Relationships>
</file>

<file path=ppt/slides/_rels/slide15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151.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52.xml"/><Relationship Id="rId1" Type="http://schemas.openxmlformats.org/officeDocument/2006/relationships/slideLayout" Target="../slideLayouts/slideLayout9.xml"/></Relationships>
</file>

<file path=ppt/slides/_rels/slide153.xml.rels><?xml version="1.0" encoding="UTF-8" standalone="yes"?>
<Relationships xmlns="http://schemas.openxmlformats.org/package/2006/relationships"><Relationship Id="rId2" Type="http://schemas.openxmlformats.org/officeDocument/2006/relationships/notesSlide" Target="../notesSlides/notesSlide153.xml"/><Relationship Id="rId1" Type="http://schemas.openxmlformats.org/officeDocument/2006/relationships/slideLayout" Target="../slideLayouts/slideLayout9.xml"/></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54.xml"/><Relationship Id="rId1" Type="http://schemas.openxmlformats.org/officeDocument/2006/relationships/slideLayout" Target="../slideLayouts/slideLayout9.xml"/></Relationships>
</file>

<file path=ppt/slides/_rels/slide155.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5.xml"/><Relationship Id="rId1" Type="http://schemas.openxmlformats.org/officeDocument/2006/relationships/slideLayout" Target="../slideLayouts/slideLayout9.xml"/></Relationships>
</file>

<file path=ppt/slides/_rels/slide15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6.xml"/><Relationship Id="rId1" Type="http://schemas.openxmlformats.org/officeDocument/2006/relationships/slideLayout" Target="../slideLayouts/slideLayout9.xml"/></Relationships>
</file>

<file path=ppt/slides/_rels/slide15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7.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5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8.xml"/><Relationship Id="rId1" Type="http://schemas.openxmlformats.org/officeDocument/2006/relationships/slideLayout" Target="../slideLayouts/slideLayout9.xml"/><Relationship Id="rId4" Type="http://schemas.openxmlformats.org/officeDocument/2006/relationships/image" Target="../media/image111.png"/></Relationships>
</file>

<file path=ppt/slides/_rels/slide15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9.xml"/><Relationship Id="rId1" Type="http://schemas.openxmlformats.org/officeDocument/2006/relationships/slideLayout" Target="../slideLayouts/slideLayout9.xml"/><Relationship Id="rId5" Type="http://schemas.openxmlformats.org/officeDocument/2006/relationships/image" Target="../media/image114.png"/><Relationship Id="rId4" Type="http://schemas.openxmlformats.org/officeDocument/2006/relationships/image" Target="../media/image111.png"/></Relationships>
</file>

<file path=ppt/slides/_rels/slide160.xml.rels><?xml version="1.0" encoding="UTF-8" standalone="yes"?>
<Relationships xmlns="http://schemas.openxmlformats.org/package/2006/relationships"><Relationship Id="rId2" Type="http://schemas.openxmlformats.org/officeDocument/2006/relationships/notesSlide" Target="../notesSlides/notesSlide160.xml"/><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1.xml"/><Relationship Id="rId1" Type="http://schemas.openxmlformats.org/officeDocument/2006/relationships/slideLayout" Target="../slideLayouts/slideLayout8.xml"/></Relationships>
</file>

<file path=ppt/slides/_rels/slide16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2.xm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63.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63.xml"/><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164.xml"/><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65.xml"/><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166.xml"/><Relationship Id="rId1" Type="http://schemas.openxmlformats.org/officeDocument/2006/relationships/slideLayout" Target="../slideLayouts/slideLayout7.xml"/></Relationships>
</file>

<file path=ppt/slides/_rels/slide167.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167.xml"/><Relationship Id="rId1" Type="http://schemas.openxmlformats.org/officeDocument/2006/relationships/slideLayout" Target="../slideLayouts/slideLayout7.xml"/></Relationships>
</file>

<file path=ppt/slides/_rels/slide16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8.xml"/><Relationship Id="rId1" Type="http://schemas.openxmlformats.org/officeDocument/2006/relationships/slideLayout" Target="../slideLayouts/slideLayout7.xml"/></Relationships>
</file>

<file path=ppt/slides/_rels/slide169.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169.xml"/><Relationship Id="rId1" Type="http://schemas.openxmlformats.org/officeDocument/2006/relationships/slideLayout" Target="../slideLayouts/slideLayout8.xml"/></Relationships>
</file>

<file path=ppt/slides/_rels/slide170.xml.rels><?xml version="1.0" encoding="UTF-8" standalone="yes"?>
<Relationships xmlns="http://schemas.openxmlformats.org/package/2006/relationships"><Relationship Id="rId2" Type="http://schemas.openxmlformats.org/officeDocument/2006/relationships/notesSlide" Target="../notesSlides/notesSlide170.xml"/><Relationship Id="rId1" Type="http://schemas.openxmlformats.org/officeDocument/2006/relationships/slideLayout" Target="../slideLayouts/slideLayout1.xml"/></Relationships>
</file>

<file path=ppt/slides/_rels/slide171.xml.rels><?xml version="1.0" encoding="UTF-8" standalone="yes"?>
<Relationships xmlns="http://schemas.openxmlformats.org/package/2006/relationships"><Relationship Id="rId3" Type="http://schemas.openxmlformats.org/officeDocument/2006/relationships/hyperlink" Target="http://www.flickr.com/photos/igorms/136916757/" TargetMode="External"/><Relationship Id="rId2" Type="http://schemas.openxmlformats.org/officeDocument/2006/relationships/notesSlide" Target="../notesSlides/notesSlide171.xml"/><Relationship Id="rId1" Type="http://schemas.openxmlformats.org/officeDocument/2006/relationships/slideLayout" Target="../slideLayouts/slideLayout9.xml"/><Relationship Id="rId5" Type="http://schemas.openxmlformats.org/officeDocument/2006/relationships/image" Target="../media/image122.jpg"/><Relationship Id="rId4" Type="http://schemas.openxmlformats.org/officeDocument/2006/relationships/image" Target="../media/image121.jpg"/></Relationships>
</file>

<file path=ppt/slides/_rels/slide17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72.xml"/><Relationship Id="rId1" Type="http://schemas.openxmlformats.org/officeDocument/2006/relationships/slideLayout" Target="../slideLayouts/slideLayout9.xml"/></Relationships>
</file>

<file path=ppt/slides/_rels/slide173.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73.xml"/><Relationship Id="rId1" Type="http://schemas.openxmlformats.org/officeDocument/2006/relationships/slideLayout" Target="../slideLayouts/slideLayout9.xml"/></Relationships>
</file>

<file path=ppt/slides/_rels/slide174.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74.xml"/><Relationship Id="rId1" Type="http://schemas.openxmlformats.org/officeDocument/2006/relationships/slideLayout" Target="../slideLayouts/slideLayout9.xml"/><Relationship Id="rId4" Type="http://schemas.openxmlformats.org/officeDocument/2006/relationships/image" Target="../media/image125.png"/></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175.xml"/><Relationship Id="rId1" Type="http://schemas.openxmlformats.org/officeDocument/2006/relationships/slideLayout" Target="../slideLayouts/slideLayout15.xml"/></Relationships>
</file>

<file path=ppt/slides/_rels/slide176.xml.rels><?xml version="1.0" encoding="UTF-8" standalone="yes"?>
<Relationships xmlns="http://schemas.openxmlformats.org/package/2006/relationships"><Relationship Id="rId2" Type="http://schemas.openxmlformats.org/officeDocument/2006/relationships/notesSlide" Target="../notesSlides/notesSlide176.xml"/><Relationship Id="rId1" Type="http://schemas.openxmlformats.org/officeDocument/2006/relationships/slideLayout" Target="../slideLayouts/slideLayout15.xml"/></Relationships>
</file>

<file path=ppt/slides/_rels/slide177.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77.xml"/><Relationship Id="rId1" Type="http://schemas.openxmlformats.org/officeDocument/2006/relationships/slideLayout" Target="../slideLayouts/slideLayout7.xml"/><Relationship Id="rId5" Type="http://schemas.openxmlformats.org/officeDocument/2006/relationships/image" Target="../media/image128.jpg"/><Relationship Id="rId4" Type="http://schemas.openxmlformats.org/officeDocument/2006/relationships/image" Target="../media/image127.jpg"/></Relationships>
</file>

<file path=ppt/slides/_rels/slide178.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78.xml"/><Relationship Id="rId1" Type="http://schemas.openxmlformats.org/officeDocument/2006/relationships/slideLayout" Target="../slideLayouts/slideLayout7.xml"/><Relationship Id="rId5" Type="http://schemas.openxmlformats.org/officeDocument/2006/relationships/image" Target="../media/image130.png"/><Relationship Id="rId4" Type="http://schemas.openxmlformats.org/officeDocument/2006/relationships/image" Target="../media/image129.png"/></Relationships>
</file>

<file path=ppt/slides/_rels/slide179.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79.xml"/><Relationship Id="rId1" Type="http://schemas.openxmlformats.org/officeDocument/2006/relationships/slideLayout" Target="../slideLayouts/slideLayout7.xml"/></Relationships>
</file>

<file path=ppt/slides/_rels/slide180.xml.rels><?xml version="1.0" encoding="UTF-8" standalone="yes"?>
<Relationships xmlns="http://schemas.openxmlformats.org/package/2006/relationships"><Relationship Id="rId3" Type="http://schemas.openxmlformats.org/officeDocument/2006/relationships/image" Target="../media/image132.jpg"/><Relationship Id="rId2" Type="http://schemas.openxmlformats.org/officeDocument/2006/relationships/notesSlide" Target="../notesSlides/notesSlide180.xml"/><Relationship Id="rId1" Type="http://schemas.openxmlformats.org/officeDocument/2006/relationships/slideLayout" Target="../slideLayouts/slideLayout7.xml"/></Relationships>
</file>

<file path=ppt/slides/_rels/slide181.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1.xml"/><Relationship Id="rId1" Type="http://schemas.openxmlformats.org/officeDocument/2006/relationships/slideLayout" Target="../slideLayouts/slideLayout7.xml"/></Relationships>
</file>

<file path=ppt/slides/_rels/slide182.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2.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183.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3.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184.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184.xml"/><Relationship Id="rId1" Type="http://schemas.openxmlformats.org/officeDocument/2006/relationships/slideLayout" Target="../slideLayouts/slideLayout7.xml"/><Relationship Id="rId4" Type="http://schemas.openxmlformats.org/officeDocument/2006/relationships/image" Target="../media/image134.png"/></Relationships>
</file>

<file path=ppt/slides/_rels/slide185.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185.xml"/><Relationship Id="rId1" Type="http://schemas.openxmlformats.org/officeDocument/2006/relationships/slideLayout" Target="../slideLayouts/slideLayout7.xml"/></Relationships>
</file>

<file path=ppt/slides/_rels/slide186.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notesSlide" Target="../notesSlides/notesSlide186.xml"/><Relationship Id="rId1" Type="http://schemas.openxmlformats.org/officeDocument/2006/relationships/slideLayout" Target="../slideLayouts/slideLayout7.xml"/></Relationships>
</file>

<file path=ppt/slides/_rels/slide187.xml.rels><?xml version="1.0" encoding="UTF-8" standalone="yes"?>
<Relationships xmlns="http://schemas.openxmlformats.org/package/2006/relationships"><Relationship Id="rId2" Type="http://schemas.openxmlformats.org/officeDocument/2006/relationships/notesSlide" Target="../notesSlides/notesSlide187.xml"/><Relationship Id="rId1" Type="http://schemas.openxmlformats.org/officeDocument/2006/relationships/slideLayout" Target="../slideLayouts/slideLayout7.xml"/></Relationships>
</file>

<file path=ppt/slides/_rels/slide188.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88.xml"/><Relationship Id="rId1" Type="http://schemas.openxmlformats.org/officeDocument/2006/relationships/slideLayout" Target="../slideLayouts/slideLayout7.xml"/></Relationships>
</file>

<file path=ppt/slides/_rels/slide189.xml.rels><?xml version="1.0" encoding="UTF-8" standalone="yes"?>
<Relationships xmlns="http://schemas.openxmlformats.org/package/2006/relationships"><Relationship Id="rId3" Type="http://schemas.openxmlformats.org/officeDocument/2006/relationships/image" Target="../media/image137.png"/><Relationship Id="rId2" Type="http://schemas.openxmlformats.org/officeDocument/2006/relationships/notesSlide" Target="../notesSlides/notesSlide189.xml"/><Relationship Id="rId1" Type="http://schemas.openxmlformats.org/officeDocument/2006/relationships/slideLayout" Target="../slideLayouts/slideLayout7.xml"/><Relationship Id="rId4" Type="http://schemas.openxmlformats.org/officeDocument/2006/relationships/image" Target="../media/image138.png"/></Relationships>
</file>

<file path=ppt/slides/_rels/slide190.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190.xml"/><Relationship Id="rId1" Type="http://schemas.openxmlformats.org/officeDocument/2006/relationships/slideLayout" Target="../slideLayouts/slideLayout12.xml"/></Relationships>
</file>

<file path=ppt/slides/_rels/slide191.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191.xml"/><Relationship Id="rId1" Type="http://schemas.openxmlformats.org/officeDocument/2006/relationships/slideLayout" Target="../slideLayouts/slideLayout8.xml"/><Relationship Id="rId4" Type="http://schemas.openxmlformats.org/officeDocument/2006/relationships/image" Target="../media/image132.jpg"/></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192.xml"/><Relationship Id="rId1" Type="http://schemas.openxmlformats.org/officeDocument/2006/relationships/slideLayout" Target="../slideLayouts/slideLayout8.xml"/></Relationships>
</file>

<file path=ppt/slides/_rels/slide193.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193.xml"/><Relationship Id="rId1" Type="http://schemas.openxmlformats.org/officeDocument/2006/relationships/slideLayout" Target="../slideLayouts/slideLayout7.xml"/><Relationship Id="rId4" Type="http://schemas.openxmlformats.org/officeDocument/2006/relationships/image" Target="../media/image135.png"/></Relationships>
</file>

<file path=ppt/slides/_rels/slide194.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194.xml"/><Relationship Id="rId1" Type="http://schemas.openxmlformats.org/officeDocument/2006/relationships/slideLayout" Target="../slideLayouts/slideLayout7.xml"/><Relationship Id="rId5" Type="http://schemas.openxmlformats.org/officeDocument/2006/relationships/image" Target="../media/image126.jpg"/><Relationship Id="rId4" Type="http://schemas.openxmlformats.org/officeDocument/2006/relationships/image" Target="../media/image130.png"/></Relationships>
</file>

<file path=ppt/slides/_rels/slide195.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195.xml"/><Relationship Id="rId1" Type="http://schemas.openxmlformats.org/officeDocument/2006/relationships/slideLayout" Target="../slideLayouts/slideLayout7.xml"/><Relationship Id="rId6" Type="http://schemas.openxmlformats.org/officeDocument/2006/relationships/image" Target="../media/image143.jpg"/><Relationship Id="rId5" Type="http://schemas.openxmlformats.org/officeDocument/2006/relationships/image" Target="../media/image142.jpg"/><Relationship Id="rId4" Type="http://schemas.openxmlformats.org/officeDocument/2006/relationships/image" Target="../media/image141.jpg"/></Relationships>
</file>

<file path=ppt/slides/_rels/slide196.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196.xml"/><Relationship Id="rId1" Type="http://schemas.openxmlformats.org/officeDocument/2006/relationships/slideLayout" Target="../slideLayouts/slideLayout7.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197.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g3f772cd0761_0_144"/>
          <p:cNvSpPr txBox="1">
            <a:spLocks noGrp="1"/>
          </p:cNvSpPr>
          <p:nvPr>
            <p:ph type="body" idx="1"/>
          </p:nvPr>
        </p:nvSpPr>
        <p:spPr>
          <a:xfrm>
            <a:off x="297589" y="5379130"/>
            <a:ext cx="3920700" cy="9663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400"/>
              <a:buNone/>
            </a:pPr>
            <a:r>
              <a:rPr lang="en-US"/>
              <a:t>Modified by Hong Xu, mostly taken from slides by Betsy Sanders, in turn modified from James Tompkin’s class. </a:t>
            </a:r>
            <a:endParaRPr/>
          </a:p>
          <a:p>
            <a:pPr marL="0" lvl="0" indent="0" algn="l" rtl="0">
              <a:lnSpc>
                <a:spcPct val="90000"/>
              </a:lnSpc>
              <a:spcBef>
                <a:spcPts val="1000"/>
              </a:spcBef>
              <a:spcAft>
                <a:spcPts val="0"/>
              </a:spcAft>
              <a:buClr>
                <a:schemeClr val="lt1"/>
              </a:buClr>
              <a:buSzPts val="2400"/>
              <a:buNone/>
            </a:pPr>
            <a:endParaRPr/>
          </a:p>
        </p:txBody>
      </p:sp>
      <p:sp>
        <p:nvSpPr>
          <p:cNvPr id="340" name="Google Shape;340;g3f772cd0761_0_144"/>
          <p:cNvSpPr txBox="1">
            <a:spLocks noGrp="1"/>
          </p:cNvSpPr>
          <p:nvPr>
            <p:ph type="sldNum" idx="12"/>
          </p:nvPr>
        </p:nvSpPr>
        <p:spPr>
          <a:xfrm>
            <a:off x="9448800" y="6646863"/>
            <a:ext cx="2743200" cy="211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Gill Sans"/>
                <a:ea typeface="Gill Sans"/>
                <a:cs typeface="Gill Sans"/>
                <a:sym typeface="Gill Sans"/>
              </a:rPr>
              <a:t>1</a:t>
            </a:fld>
            <a:endParaRPr sz="1800">
              <a:solidFill>
                <a:schemeClr val="dk1"/>
              </a:solidFill>
              <a:latin typeface="Gill Sans"/>
              <a:ea typeface="Gill Sans"/>
              <a:cs typeface="Gill Sans"/>
              <a:sym typeface="Gill Sans"/>
            </a:endParaRPr>
          </a:p>
        </p:txBody>
      </p:sp>
      <p:sp>
        <p:nvSpPr>
          <p:cNvPr id="341" name="Google Shape;341;g3f772cd0761_0_144"/>
          <p:cNvSpPr txBox="1"/>
          <p:nvPr/>
        </p:nvSpPr>
        <p:spPr>
          <a:xfrm>
            <a:off x="1759527" y="1641764"/>
            <a:ext cx="3920700" cy="2693700"/>
          </a:xfrm>
          <a:prstGeom prst="rect">
            <a:avLst/>
          </a:prstGeom>
          <a:noFill/>
          <a:ln>
            <a:noFill/>
          </a:ln>
        </p:spPr>
        <p:txBody>
          <a:bodyPr spcFirstLastPara="1" wrap="square" lIns="91425" tIns="45700" rIns="91425" bIns="45700" anchor="t" anchorCtr="0">
            <a:spAutoFit/>
          </a:bodyPr>
          <a:lstStyle/>
          <a:p>
            <a:pPr marL="457200" lvl="0" indent="-431800" algn="l" rtl="0">
              <a:lnSpc>
                <a:spcPct val="90000"/>
              </a:lnSpc>
              <a:spcBef>
                <a:spcPts val="0"/>
              </a:spcBef>
              <a:spcAft>
                <a:spcPts val="0"/>
              </a:spcAft>
              <a:buClr>
                <a:schemeClr val="lt1"/>
              </a:buClr>
              <a:buSzPts val="3200"/>
              <a:buChar char="•"/>
            </a:pPr>
            <a:r>
              <a:rPr lang="en-US" sz="3200">
                <a:solidFill>
                  <a:schemeClr val="lt1"/>
                </a:solidFill>
                <a:latin typeface="Gill Sans"/>
                <a:ea typeface="Gill Sans"/>
                <a:cs typeface="Gill Sans"/>
                <a:sym typeface="Gill Sans"/>
              </a:rPr>
              <a:t>Filtering</a:t>
            </a:r>
            <a:endParaRPr sz="3200">
              <a:solidFill>
                <a:schemeClr val="lt1"/>
              </a:solidFill>
              <a:latin typeface="Gill Sans"/>
              <a:ea typeface="Gill Sans"/>
              <a:cs typeface="Gill Sans"/>
              <a:sym typeface="Gill Sans"/>
            </a:endParaRPr>
          </a:p>
          <a:p>
            <a:pPr marL="457200" lvl="0" indent="-431800" algn="l" rtl="0">
              <a:lnSpc>
                <a:spcPct val="90000"/>
              </a:lnSpc>
              <a:spcBef>
                <a:spcPts val="1000"/>
              </a:spcBef>
              <a:spcAft>
                <a:spcPts val="0"/>
              </a:spcAft>
              <a:buClr>
                <a:schemeClr val="lt1"/>
              </a:buClr>
              <a:buSzPts val="3200"/>
              <a:buChar char="•"/>
            </a:pPr>
            <a:r>
              <a:rPr lang="en-US" sz="3200">
                <a:solidFill>
                  <a:schemeClr val="lt1"/>
                </a:solidFill>
                <a:latin typeface="Gill Sans"/>
                <a:ea typeface="Gill Sans"/>
                <a:cs typeface="Gill Sans"/>
                <a:sym typeface="Gill Sans"/>
              </a:rPr>
              <a:t>Filtering properties</a:t>
            </a:r>
            <a:endParaRPr sz="3200">
              <a:solidFill>
                <a:schemeClr val="lt1"/>
              </a:solidFill>
              <a:latin typeface="Gill Sans"/>
              <a:ea typeface="Gill Sans"/>
              <a:cs typeface="Gill Sans"/>
              <a:sym typeface="Gill Sans"/>
            </a:endParaRPr>
          </a:p>
          <a:p>
            <a:pPr marL="457200" lvl="0" indent="-431800" algn="l" rtl="0">
              <a:lnSpc>
                <a:spcPct val="90000"/>
              </a:lnSpc>
              <a:spcBef>
                <a:spcPts val="1000"/>
              </a:spcBef>
              <a:spcAft>
                <a:spcPts val="0"/>
              </a:spcAft>
              <a:buClr>
                <a:schemeClr val="lt1"/>
              </a:buClr>
              <a:buSzPts val="3200"/>
              <a:buChar char="•"/>
            </a:pPr>
            <a:r>
              <a:rPr lang="en-US" sz="3200">
                <a:solidFill>
                  <a:schemeClr val="lt1"/>
                </a:solidFill>
                <a:latin typeface="Gill Sans"/>
                <a:ea typeface="Gill Sans"/>
                <a:cs typeface="Gill Sans"/>
                <a:sym typeface="Gill Sans"/>
              </a:rPr>
              <a:t>Correlation &amp; convolution</a:t>
            </a:r>
            <a:endParaRPr sz="3200">
              <a:solidFill>
                <a:schemeClr val="lt1"/>
              </a:solidFill>
              <a:latin typeface="Gill Sans"/>
              <a:ea typeface="Gill Sans"/>
              <a:cs typeface="Gill Sans"/>
              <a:sym typeface="Gill Sans"/>
            </a:endParaRPr>
          </a:p>
          <a:p>
            <a:pPr marL="457200" lvl="0" indent="-431800" algn="l" rtl="0">
              <a:lnSpc>
                <a:spcPct val="90000"/>
              </a:lnSpc>
              <a:spcBef>
                <a:spcPts val="1000"/>
              </a:spcBef>
              <a:spcAft>
                <a:spcPts val="0"/>
              </a:spcAft>
              <a:buClr>
                <a:schemeClr val="lt1"/>
              </a:buClr>
              <a:buSzPts val="3200"/>
              <a:buChar char="•"/>
            </a:pPr>
            <a:r>
              <a:rPr lang="en-US" sz="3200">
                <a:solidFill>
                  <a:schemeClr val="lt1"/>
                </a:solidFill>
                <a:latin typeface="Gill Sans"/>
                <a:ea typeface="Gill Sans"/>
                <a:cs typeface="Gill Sans"/>
                <a:sym typeface="Gill Sans"/>
              </a:rPr>
              <a:t>Sampling &amp; aliasing</a:t>
            </a:r>
            <a:endParaRPr sz="1800">
              <a:solidFill>
                <a:schemeClr val="lt1"/>
              </a:solidFill>
              <a:latin typeface="Gill Sans"/>
              <a:ea typeface="Gill Sans"/>
              <a:cs typeface="Gill Sans"/>
              <a:sym typeface="Gill Sans"/>
            </a:endParaRPr>
          </a:p>
        </p:txBody>
      </p:sp>
      <p:sp>
        <p:nvSpPr>
          <p:cNvPr id="342" name="Google Shape;342;g3f772cd0761_0_144"/>
          <p:cNvSpPr txBox="1"/>
          <p:nvPr/>
        </p:nvSpPr>
        <p:spPr>
          <a:xfrm>
            <a:off x="8624456" y="6896245"/>
            <a:ext cx="3567600" cy="6465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lt1"/>
                </a:solidFill>
                <a:latin typeface="Gill Sans"/>
                <a:ea typeface="Gill Sans"/>
                <a:cs typeface="Gill Sans"/>
                <a:sym typeface="Gill Sans"/>
              </a:rPr>
              <a:t>Image credit: Pixar animation studios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Shape 347"/>
        <p:cNvGrpSpPr/>
        <p:nvPr/>
      </p:nvGrpSpPr>
      <p:grpSpPr>
        <a:xfrm>
          <a:off x="0" y="0"/>
          <a:ext cx="0" cy="0"/>
          <a:chOff x="0" y="0"/>
          <a:chExt cx="0" cy="0"/>
        </a:xfrm>
      </p:grpSpPr>
      <p:sp>
        <p:nvSpPr>
          <p:cNvPr id="348" name="Google Shape;348;p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49" name="Google Shape;349;p6"/>
          <p:cNvPicPr preferRelativeResize="0"/>
          <p:nvPr/>
        </p:nvPicPr>
        <p:blipFill rotWithShape="1">
          <a:blip r:embed="rId3">
            <a:alphaModFix/>
          </a:blip>
          <a:srcRect/>
          <a:stretch/>
        </p:blipFill>
        <p:spPr>
          <a:xfrm>
            <a:off x="1231106" y="371475"/>
            <a:ext cx="9729788" cy="6486525"/>
          </a:xfrm>
          <a:prstGeom prst="rect">
            <a:avLst/>
          </a:prstGeom>
          <a:noFill/>
          <a:ln>
            <a:noFill/>
          </a:ln>
        </p:spPr>
      </p:pic>
      <p:sp>
        <p:nvSpPr>
          <p:cNvPr id="350" name="Google Shape;350;p6"/>
          <p:cNvSpPr txBox="1"/>
          <p:nvPr/>
        </p:nvSpPr>
        <p:spPr>
          <a:xfrm>
            <a:off x="9886950" y="6500813"/>
            <a:ext cx="1038224" cy="28098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FFFFFF"/>
                </a:solidFill>
                <a:latin typeface="Gill Sans"/>
                <a:ea typeface="Gill Sans"/>
                <a:cs typeface="Gill Sans"/>
                <a:sym typeface="Gill Sans"/>
              </a:rPr>
              <a:t>Ben Thomas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p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Filtering</a:t>
            </a:r>
            <a:endParaRPr/>
          </a:p>
        </p:txBody>
      </p:sp>
      <p:sp>
        <p:nvSpPr>
          <p:cNvPr id="357" name="Google Shape;357;p7"/>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6</a:t>
            </a:r>
            <a:endParaRPr/>
          </a:p>
        </p:txBody>
      </p:sp>
      <p:sp>
        <p:nvSpPr>
          <p:cNvPr id="358" name="Google Shape;358;p7"/>
          <p:cNvSpPr txBox="1">
            <a:spLocks noGrp="1"/>
          </p:cNvSpPr>
          <p:nvPr>
            <p:ph type="body" idx="1"/>
          </p:nvPr>
        </p:nvSpPr>
        <p:spPr>
          <a:xfrm>
            <a:off x="324853" y="3558540"/>
            <a:ext cx="5694947" cy="2934334"/>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359" name="Google Shape;359;p7"/>
          <p:cNvSpPr txBox="1">
            <a:spLocks noGrp="1"/>
          </p:cNvSpPr>
          <p:nvPr>
            <p:ph type="body" idx="2"/>
          </p:nvPr>
        </p:nvSpPr>
        <p:spPr>
          <a:xfrm>
            <a:off x="6172200" y="3558540"/>
            <a:ext cx="5694946" cy="2934334"/>
          </a:xfrm>
          <a:prstGeom prst="rect">
            <a:avLst/>
          </a:prstGeom>
          <a:noFill/>
          <a:ln>
            <a:noFill/>
          </a:ln>
        </p:spPr>
        <p:txBody>
          <a:bodyPr spcFirstLastPara="1" wrap="square" lIns="91425" tIns="45700" rIns="91425" bIns="45700" anchor="t" anchorCtr="0">
            <a:normAutofit fontScale="85000" lnSpcReduction="20000"/>
          </a:bodyPr>
          <a:lstStyle/>
          <a:p>
            <a:pPr marL="228600" lvl="0" indent="-77470" algn="l" rtl="0">
              <a:lnSpc>
                <a:spcPct val="90000"/>
              </a:lnSpc>
              <a:spcBef>
                <a:spcPts val="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228600" algn="l" rtl="0">
              <a:lnSpc>
                <a:spcPct val="90000"/>
              </a:lnSpc>
              <a:spcBef>
                <a:spcPts val="500"/>
              </a:spcBef>
              <a:spcAft>
                <a:spcPts val="0"/>
              </a:spcAft>
              <a:buClr>
                <a:schemeClr val="dk1"/>
              </a:buClr>
              <a:buSzPct val="100000"/>
              <a:buChar char=" "/>
            </a:pPr>
            <a:r>
              <a:rPr lang="en-US"/>
              <a:t>                               </a:t>
            </a:r>
            <a:endParaRPr/>
          </a:p>
          <a:p>
            <a:pPr marL="685800" lvl="1" indent="-228600" algn="l" rtl="0">
              <a:lnSpc>
                <a:spcPct val="90000"/>
              </a:lnSpc>
              <a:spcBef>
                <a:spcPts val="500"/>
              </a:spcBef>
              <a:spcAft>
                <a:spcPts val="0"/>
              </a:spcAft>
              <a:buClr>
                <a:schemeClr val="dk1"/>
              </a:buClr>
              <a:buSzPct val="100000"/>
              <a:buChar char=" "/>
            </a:pPr>
            <a:r>
              <a:rPr lang="en-US"/>
              <a:t>                                      </a:t>
            </a:r>
            <a:endParaRPr/>
          </a:p>
          <a:p>
            <a:pPr marL="685800" lvl="1" indent="-228600" algn="l" rtl="0">
              <a:lnSpc>
                <a:spcPct val="90000"/>
              </a:lnSpc>
              <a:spcBef>
                <a:spcPts val="5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77470" algn="l" rtl="0">
              <a:lnSpc>
                <a:spcPct val="90000"/>
              </a:lnSpc>
              <a:spcBef>
                <a:spcPts val="1000"/>
              </a:spcBef>
              <a:spcAft>
                <a:spcPts val="0"/>
              </a:spcAft>
              <a:buClr>
                <a:schemeClr val="dk1"/>
              </a:buClr>
              <a:buSzPct val="100000"/>
              <a:buNone/>
            </a:pPr>
            <a:endParaRPr/>
          </a:p>
        </p:txBody>
      </p:sp>
      <p:sp>
        <p:nvSpPr>
          <p:cNvPr id="360" name="Google Shape;360;p7"/>
          <p:cNvSpPr txBox="1">
            <a:spLocks noGrp="1"/>
          </p:cNvSpPr>
          <p:nvPr>
            <p:ph type="body" idx="3"/>
          </p:nvPr>
        </p:nvSpPr>
        <p:spPr>
          <a:xfrm>
            <a:off x="324268" y="1778829"/>
            <a:ext cx="11542295" cy="1650171"/>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US" sz="3600"/>
              <a:t>An operation that modifies a (measured) signal.</a:t>
            </a:r>
            <a:endParaRPr/>
          </a:p>
        </p:txBody>
      </p:sp>
      <p:sp>
        <p:nvSpPr>
          <p:cNvPr id="361" name="Google Shape;361;p7"/>
          <p:cNvSpPr txBox="1">
            <a:spLocks noGrp="1"/>
          </p:cNvSpPr>
          <p:nvPr>
            <p:ph type="body" idx="4"/>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https://ggbaker.ca/data-science/media/butter4.svg</a:t>
            </a:r>
            <a:endParaRPr/>
          </a:p>
        </p:txBody>
      </p:sp>
      <p:pic>
        <p:nvPicPr>
          <p:cNvPr id="362" name="Google Shape;362;p7"/>
          <p:cNvPicPr preferRelativeResize="0"/>
          <p:nvPr/>
        </p:nvPicPr>
        <p:blipFill rotWithShape="1">
          <a:blip r:embed="rId4">
            <a:alphaModFix/>
          </a:blip>
          <a:srcRect/>
          <a:stretch/>
        </p:blipFill>
        <p:spPr>
          <a:xfrm>
            <a:off x="446903" y="3878187"/>
            <a:ext cx="5572897" cy="246804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p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Filtering</a:t>
            </a:r>
            <a:endParaRPr/>
          </a:p>
        </p:txBody>
      </p:sp>
      <p:sp>
        <p:nvSpPr>
          <p:cNvPr id="369" name="Google Shape;369;p8"/>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6</a:t>
            </a:r>
            <a:endParaRPr/>
          </a:p>
        </p:txBody>
      </p:sp>
      <p:sp>
        <p:nvSpPr>
          <p:cNvPr id="370" name="Google Shape;370;p8"/>
          <p:cNvSpPr txBox="1">
            <a:spLocks noGrp="1"/>
          </p:cNvSpPr>
          <p:nvPr>
            <p:ph type="body" idx="1"/>
          </p:nvPr>
        </p:nvSpPr>
        <p:spPr>
          <a:xfrm>
            <a:off x="324853" y="3558540"/>
            <a:ext cx="5694947" cy="2934334"/>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371" name="Google Shape;371;p8"/>
          <p:cNvSpPr txBox="1">
            <a:spLocks noGrp="1"/>
          </p:cNvSpPr>
          <p:nvPr>
            <p:ph type="body" idx="2"/>
          </p:nvPr>
        </p:nvSpPr>
        <p:spPr>
          <a:xfrm>
            <a:off x="6172200" y="3558540"/>
            <a:ext cx="5694946" cy="2934334"/>
          </a:xfrm>
          <a:prstGeom prst="rect">
            <a:avLst/>
          </a:prstGeom>
          <a:noFill/>
          <a:ln>
            <a:noFill/>
          </a:ln>
        </p:spPr>
        <p:txBody>
          <a:bodyPr spcFirstLastPara="1" wrap="square" lIns="91425" tIns="45700" rIns="91425" bIns="45700" anchor="t" anchorCtr="0">
            <a:normAutofit fontScale="85000" lnSpcReduction="20000"/>
          </a:bodyPr>
          <a:lstStyle/>
          <a:p>
            <a:pPr marL="228600" lvl="0" indent="-77470" algn="l" rtl="0">
              <a:lnSpc>
                <a:spcPct val="90000"/>
              </a:lnSpc>
              <a:spcBef>
                <a:spcPts val="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Modifications include</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Removing undesirable components</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Transforming signal in a desirable way</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Extract specific components of a signal</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77470" algn="l" rtl="0">
              <a:lnSpc>
                <a:spcPct val="90000"/>
              </a:lnSpc>
              <a:spcBef>
                <a:spcPts val="1000"/>
              </a:spcBef>
              <a:spcAft>
                <a:spcPts val="0"/>
              </a:spcAft>
              <a:buClr>
                <a:schemeClr val="dk1"/>
              </a:buClr>
              <a:buSzPct val="100000"/>
              <a:buNone/>
            </a:pPr>
            <a:endParaRPr/>
          </a:p>
        </p:txBody>
      </p:sp>
      <p:sp>
        <p:nvSpPr>
          <p:cNvPr id="372" name="Google Shape;372;p8"/>
          <p:cNvSpPr txBox="1">
            <a:spLocks noGrp="1"/>
          </p:cNvSpPr>
          <p:nvPr>
            <p:ph type="body" idx="3"/>
          </p:nvPr>
        </p:nvSpPr>
        <p:spPr>
          <a:xfrm>
            <a:off x="324268" y="1778829"/>
            <a:ext cx="11542295" cy="1650171"/>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US" sz="3600"/>
              <a:t>An operation that modifies a (measured) signal.</a:t>
            </a:r>
            <a:endParaRPr/>
          </a:p>
        </p:txBody>
      </p:sp>
      <p:sp>
        <p:nvSpPr>
          <p:cNvPr id="373" name="Google Shape;373;p8"/>
          <p:cNvSpPr txBox="1">
            <a:spLocks noGrp="1"/>
          </p:cNvSpPr>
          <p:nvPr>
            <p:ph type="body" idx="4"/>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https://ggbaker.ca/data-science/media/butter4.svg</a:t>
            </a:r>
            <a:endParaRPr/>
          </a:p>
        </p:txBody>
      </p:sp>
      <p:pic>
        <p:nvPicPr>
          <p:cNvPr id="374" name="Google Shape;374;p8"/>
          <p:cNvPicPr preferRelativeResize="0"/>
          <p:nvPr/>
        </p:nvPicPr>
        <p:blipFill rotWithShape="1">
          <a:blip r:embed="rId4">
            <a:alphaModFix/>
          </a:blip>
          <a:srcRect/>
          <a:stretch/>
        </p:blipFill>
        <p:spPr>
          <a:xfrm>
            <a:off x="446903" y="3878187"/>
            <a:ext cx="5572897" cy="246804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79"/>
        <p:cNvGrpSpPr/>
        <p:nvPr/>
      </p:nvGrpSpPr>
      <p:grpSpPr>
        <a:xfrm>
          <a:off x="0" y="0"/>
          <a:ext cx="0" cy="0"/>
          <a:chOff x="0" y="0"/>
          <a:chExt cx="0" cy="0"/>
        </a:xfrm>
      </p:grpSpPr>
      <p:sp>
        <p:nvSpPr>
          <p:cNvPr id="380" name="Google Shape;380;p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Filtering</a:t>
            </a:r>
            <a:endParaRPr/>
          </a:p>
        </p:txBody>
      </p:sp>
      <p:sp>
        <p:nvSpPr>
          <p:cNvPr id="381" name="Google Shape;381;p9"/>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6</a:t>
            </a:r>
            <a:endParaRPr/>
          </a:p>
        </p:txBody>
      </p:sp>
      <p:sp>
        <p:nvSpPr>
          <p:cNvPr id="382" name="Google Shape;382;p9"/>
          <p:cNvSpPr txBox="1">
            <a:spLocks noGrp="1"/>
          </p:cNvSpPr>
          <p:nvPr>
            <p:ph type="body" idx="1"/>
          </p:nvPr>
        </p:nvSpPr>
        <p:spPr>
          <a:xfrm>
            <a:off x="324853" y="3558540"/>
            <a:ext cx="5694947" cy="2934334"/>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383" name="Google Shape;383;p9"/>
          <p:cNvSpPr txBox="1">
            <a:spLocks noGrp="1"/>
          </p:cNvSpPr>
          <p:nvPr>
            <p:ph type="body" idx="2"/>
          </p:nvPr>
        </p:nvSpPr>
        <p:spPr>
          <a:xfrm>
            <a:off x="6172200" y="3558540"/>
            <a:ext cx="5694946" cy="2934334"/>
          </a:xfrm>
          <a:prstGeom prst="rect">
            <a:avLst/>
          </a:prstGeom>
          <a:noFill/>
          <a:ln>
            <a:noFill/>
          </a:ln>
        </p:spPr>
        <p:txBody>
          <a:bodyPr spcFirstLastPara="1" wrap="square" lIns="91425" tIns="45700" rIns="91425" bIns="45700" anchor="t" anchorCtr="0">
            <a:normAutofit fontScale="85000" lnSpcReduction="20000"/>
          </a:bodyPr>
          <a:lstStyle/>
          <a:p>
            <a:pPr marL="228600" lvl="0" indent="-77470" algn="l" rtl="0">
              <a:lnSpc>
                <a:spcPct val="90000"/>
              </a:lnSpc>
              <a:spcBef>
                <a:spcPts val="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Modifications include</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Removing undesirable components</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Transforming signal in a desirable way</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Extract specific components of a signal</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Typically, discrete measured signals</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
            </a:pPr>
            <a:r>
              <a:rPr lang="en-US"/>
              <a:t>                       </a:t>
            </a:r>
            <a:endParaRPr/>
          </a:p>
          <a:p>
            <a:pPr marL="685800" lvl="1" indent="-99060" algn="l" rtl="0">
              <a:lnSpc>
                <a:spcPct val="90000"/>
              </a:lnSpc>
              <a:spcBef>
                <a:spcPts val="500"/>
              </a:spcBef>
              <a:spcAft>
                <a:spcPts val="0"/>
              </a:spcAft>
              <a:buClr>
                <a:schemeClr val="dk1"/>
              </a:buClr>
              <a:buSzPct val="100000"/>
              <a:buNone/>
            </a:pPr>
            <a:endParaRPr/>
          </a:p>
          <a:p>
            <a:pPr marL="228600" lvl="0" indent="-77470" algn="l" rtl="0">
              <a:lnSpc>
                <a:spcPct val="90000"/>
              </a:lnSpc>
              <a:spcBef>
                <a:spcPts val="1000"/>
              </a:spcBef>
              <a:spcAft>
                <a:spcPts val="0"/>
              </a:spcAft>
              <a:buClr>
                <a:schemeClr val="dk1"/>
              </a:buClr>
              <a:buSzPct val="100000"/>
              <a:buNone/>
            </a:pPr>
            <a:endParaRPr/>
          </a:p>
        </p:txBody>
      </p:sp>
      <p:sp>
        <p:nvSpPr>
          <p:cNvPr id="384" name="Google Shape;384;p9"/>
          <p:cNvSpPr txBox="1">
            <a:spLocks noGrp="1"/>
          </p:cNvSpPr>
          <p:nvPr>
            <p:ph type="body" idx="3"/>
          </p:nvPr>
        </p:nvSpPr>
        <p:spPr>
          <a:xfrm>
            <a:off x="324268" y="1778829"/>
            <a:ext cx="11542295" cy="1650171"/>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US" sz="3600"/>
              <a:t>An operation that modifies a (measured) signal.</a:t>
            </a:r>
            <a:endParaRPr/>
          </a:p>
        </p:txBody>
      </p:sp>
      <p:sp>
        <p:nvSpPr>
          <p:cNvPr id="385" name="Google Shape;385;p9"/>
          <p:cNvSpPr txBox="1">
            <a:spLocks noGrp="1"/>
          </p:cNvSpPr>
          <p:nvPr>
            <p:ph type="body" idx="4"/>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https://ggbaker.ca/data-science/media/butter4.svg</a:t>
            </a:r>
            <a:endParaRPr/>
          </a:p>
        </p:txBody>
      </p:sp>
      <p:pic>
        <p:nvPicPr>
          <p:cNvPr id="386" name="Google Shape;386;p9"/>
          <p:cNvPicPr preferRelativeResize="0"/>
          <p:nvPr/>
        </p:nvPicPr>
        <p:blipFill rotWithShape="1">
          <a:blip r:embed="rId4">
            <a:alphaModFix/>
          </a:blip>
          <a:srcRect/>
          <a:stretch/>
        </p:blipFill>
        <p:spPr>
          <a:xfrm>
            <a:off x="446903" y="3878187"/>
            <a:ext cx="5572897" cy="246804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p1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Filtering</a:t>
            </a:r>
            <a:endParaRPr/>
          </a:p>
        </p:txBody>
      </p:sp>
      <p:sp>
        <p:nvSpPr>
          <p:cNvPr id="393" name="Google Shape;393;p10"/>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6</a:t>
            </a:r>
            <a:endParaRPr/>
          </a:p>
        </p:txBody>
      </p:sp>
      <p:sp>
        <p:nvSpPr>
          <p:cNvPr id="394" name="Google Shape;394;p10"/>
          <p:cNvSpPr txBox="1">
            <a:spLocks noGrp="1"/>
          </p:cNvSpPr>
          <p:nvPr>
            <p:ph type="body" idx="1"/>
          </p:nvPr>
        </p:nvSpPr>
        <p:spPr>
          <a:xfrm>
            <a:off x="324853" y="3558540"/>
            <a:ext cx="5694947" cy="2934334"/>
          </a:xfrm>
          <a:prstGeom prst="rect">
            <a:avLst/>
          </a:prstGeom>
          <a:noFill/>
          <a:ln>
            <a:noFill/>
          </a:ln>
        </p:spPr>
        <p:txBody>
          <a:bodyPr spcFirstLastPara="1" wrap="square" lIns="91425" tIns="45700" rIns="91425" bIns="45700" anchor="t" anchorCtr="0">
            <a:normAutofit/>
          </a:bodyPr>
          <a:lstStyle/>
          <a:p>
            <a:pPr marL="228600" lvl="0" indent="-50800" algn="l" rtl="0">
              <a:lnSpc>
                <a:spcPct val="90000"/>
              </a:lnSpc>
              <a:spcBef>
                <a:spcPts val="0"/>
              </a:spcBef>
              <a:spcAft>
                <a:spcPts val="0"/>
              </a:spcAft>
              <a:buClr>
                <a:schemeClr val="dk1"/>
              </a:buClr>
              <a:buSzPts val="2800"/>
              <a:buNone/>
            </a:pPr>
            <a:endParaRPr/>
          </a:p>
        </p:txBody>
      </p:sp>
      <p:sp>
        <p:nvSpPr>
          <p:cNvPr id="395" name="Google Shape;395;p10"/>
          <p:cNvSpPr txBox="1">
            <a:spLocks noGrp="1"/>
          </p:cNvSpPr>
          <p:nvPr>
            <p:ph type="body" idx="2"/>
          </p:nvPr>
        </p:nvSpPr>
        <p:spPr>
          <a:xfrm>
            <a:off x="6172200" y="3558540"/>
            <a:ext cx="5694946" cy="2934334"/>
          </a:xfrm>
          <a:prstGeom prst="rect">
            <a:avLst/>
          </a:prstGeom>
          <a:noFill/>
          <a:ln>
            <a:noFill/>
          </a:ln>
        </p:spPr>
        <p:txBody>
          <a:bodyPr spcFirstLastPara="1" wrap="square" lIns="91425" tIns="45700" rIns="91425" bIns="45700" anchor="t" anchorCtr="0">
            <a:normAutofit fontScale="85000" lnSpcReduction="20000"/>
          </a:bodyPr>
          <a:lstStyle/>
          <a:p>
            <a:pPr marL="228600" lvl="0" indent="-77470" algn="l" rtl="0">
              <a:lnSpc>
                <a:spcPct val="90000"/>
              </a:lnSpc>
              <a:spcBef>
                <a:spcPts val="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Modifications include</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Removing undesirable components</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Transforming signal in a desirable way</a:t>
            </a:r>
            <a:endParaRPr/>
          </a:p>
          <a:p>
            <a:pPr marL="685800" lvl="1" indent="-228600" algn="l" rtl="0">
              <a:lnSpc>
                <a:spcPct val="90000"/>
              </a:lnSpc>
              <a:spcBef>
                <a:spcPts val="500"/>
              </a:spcBef>
              <a:spcAft>
                <a:spcPts val="0"/>
              </a:spcAft>
              <a:buClr>
                <a:schemeClr val="dk1"/>
              </a:buClr>
              <a:buSzPct val="100000"/>
              <a:buChar char="•"/>
            </a:pPr>
            <a:r>
              <a:rPr lang="en-US" strike="noStrike" cap="none">
                <a:solidFill>
                  <a:schemeClr val="dk1"/>
                </a:solidFill>
              </a:rPr>
              <a:t>Extract specific components of a signal</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Typically, discrete measured signals</a:t>
            </a:r>
            <a:endParaRPr/>
          </a:p>
          <a:p>
            <a:pPr marL="685800" lvl="1" indent="-99060" algn="l" rtl="0">
              <a:lnSpc>
                <a:spcPct val="90000"/>
              </a:lnSpc>
              <a:spcBef>
                <a:spcPts val="500"/>
              </a:spcBef>
              <a:spcAft>
                <a:spcPts val="0"/>
              </a:spcAft>
              <a:buClr>
                <a:schemeClr val="dk1"/>
              </a:buClr>
              <a:buSzPct val="100000"/>
              <a:buNone/>
            </a:pPr>
            <a:endParaRPr/>
          </a:p>
          <a:p>
            <a:pPr marL="228600" lvl="0" indent="-228600" algn="l" rtl="0">
              <a:lnSpc>
                <a:spcPct val="90000"/>
              </a:lnSpc>
              <a:spcBef>
                <a:spcPts val="1000"/>
              </a:spcBef>
              <a:spcAft>
                <a:spcPts val="0"/>
              </a:spcAft>
              <a:buClr>
                <a:schemeClr val="dk1"/>
              </a:buClr>
              <a:buSzPct val="100000"/>
              <a:buChar char="•"/>
            </a:pPr>
            <a:r>
              <a:rPr lang="en-US" strike="noStrike" cap="none">
                <a:solidFill>
                  <a:schemeClr val="dk1"/>
                </a:solidFill>
              </a:rPr>
              <a:t>Can be in any dimension</a:t>
            </a:r>
            <a:endParaRPr/>
          </a:p>
          <a:p>
            <a:pPr marL="685800" lvl="1" indent="-99060" algn="l" rtl="0">
              <a:lnSpc>
                <a:spcPct val="90000"/>
              </a:lnSpc>
              <a:spcBef>
                <a:spcPts val="500"/>
              </a:spcBef>
              <a:spcAft>
                <a:spcPts val="0"/>
              </a:spcAft>
              <a:buClr>
                <a:schemeClr val="dk1"/>
              </a:buClr>
              <a:buSzPct val="100000"/>
              <a:buNone/>
            </a:pPr>
            <a:endParaRPr/>
          </a:p>
          <a:p>
            <a:pPr marL="228600" lvl="0" indent="-77470" algn="l" rtl="0">
              <a:lnSpc>
                <a:spcPct val="90000"/>
              </a:lnSpc>
              <a:spcBef>
                <a:spcPts val="1000"/>
              </a:spcBef>
              <a:spcAft>
                <a:spcPts val="0"/>
              </a:spcAft>
              <a:buClr>
                <a:schemeClr val="dk1"/>
              </a:buClr>
              <a:buSzPct val="100000"/>
              <a:buNone/>
            </a:pPr>
            <a:endParaRPr/>
          </a:p>
        </p:txBody>
      </p:sp>
      <p:sp>
        <p:nvSpPr>
          <p:cNvPr id="396" name="Google Shape;396;p10"/>
          <p:cNvSpPr txBox="1">
            <a:spLocks noGrp="1"/>
          </p:cNvSpPr>
          <p:nvPr>
            <p:ph type="body" idx="3"/>
          </p:nvPr>
        </p:nvSpPr>
        <p:spPr>
          <a:xfrm>
            <a:off x="324268" y="1778829"/>
            <a:ext cx="11542295" cy="1650171"/>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3600"/>
              <a:buNone/>
            </a:pPr>
            <a:r>
              <a:rPr lang="en-US" sz="3600"/>
              <a:t>An operation that modifies a (measured) signal.</a:t>
            </a:r>
            <a:endParaRPr/>
          </a:p>
        </p:txBody>
      </p:sp>
      <p:sp>
        <p:nvSpPr>
          <p:cNvPr id="397" name="Google Shape;397;p10"/>
          <p:cNvSpPr txBox="1">
            <a:spLocks noGrp="1"/>
          </p:cNvSpPr>
          <p:nvPr>
            <p:ph type="body" idx="4"/>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https://ggbaker.ca/data-science/media/butter4.svg</a:t>
            </a:r>
            <a:endParaRPr/>
          </a:p>
        </p:txBody>
      </p:sp>
      <p:pic>
        <p:nvPicPr>
          <p:cNvPr id="398" name="Google Shape;398;p10"/>
          <p:cNvPicPr preferRelativeResize="0"/>
          <p:nvPr/>
        </p:nvPicPr>
        <p:blipFill rotWithShape="1">
          <a:blip r:embed="rId4">
            <a:alphaModFix/>
          </a:blip>
          <a:srcRect/>
          <a:stretch/>
        </p:blipFill>
        <p:spPr>
          <a:xfrm>
            <a:off x="446903" y="3878187"/>
            <a:ext cx="5572897" cy="246804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05" name="Google Shape;405;p11"/>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06" name="Google Shape;406;p1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13" name="Google Shape;413;p12"/>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14" name="Google Shape;414;p1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15" name="Google Shape;415;p12"/>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16" name="Google Shape;416;p12" descr="\documentclass{article}&#10;\usepackage{amsmath}&#10;\pagestyle{empty}&#10;\begin{document}&#10;&#10;&#10;$I \in \mathcal{R}^{m \times 1}$&#10;&#10;\end{document}" title="IguanaTex Bitmap Display"/>
          <p:cNvPicPr preferRelativeResize="0"/>
          <p:nvPr/>
        </p:nvPicPr>
        <p:blipFill rotWithShape="1">
          <a:blip r:embed="rId5">
            <a:alphaModFix/>
          </a:blip>
          <a:srcRect/>
          <a:stretch/>
        </p:blipFill>
        <p:spPr>
          <a:xfrm>
            <a:off x="2372430" y="1281549"/>
            <a:ext cx="2246400" cy="4608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1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23" name="Google Shape;423;p13"/>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24" name="Google Shape;424;p1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25" name="Google Shape;425;p13"/>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26" name="Google Shape;426;p13"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427" name="Google Shape;427;p13"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428" name="Google Shape;428;p13"/>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p1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35" name="Google Shape;435;p14"/>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36" name="Google Shape;436;p1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37" name="Google Shape;437;p14"/>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38" name="Google Shape;438;p14"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439" name="Google Shape;439;p14"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440" name="Google Shape;440;p14"/>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pic>
        <p:nvPicPr>
          <p:cNvPr id="441" name="Google Shape;441;p14" descr="\documentclass{article}&#10;\usepackage{amsmath}&#10;\pagestyle{empty}&#10;\begin{document}&#10;&#10;&#10;$h[n] = \frac{1}{k} \begin{bmatrix}1\\ 1\\ \vdots\\ 1\end{bmatrix}^T \, I[n-k+1:n]$&#10;&#10;\end{document}" title="IguanaTex Bitmap Display"/>
          <p:cNvPicPr preferRelativeResize="0"/>
          <p:nvPr/>
        </p:nvPicPr>
        <p:blipFill rotWithShape="1">
          <a:blip r:embed="rId7">
            <a:alphaModFix/>
          </a:blip>
          <a:srcRect/>
          <a:stretch/>
        </p:blipFill>
        <p:spPr>
          <a:xfrm>
            <a:off x="1029639" y="4134805"/>
            <a:ext cx="5322363" cy="229180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15"/>
          <p:cNvSpPr/>
          <p:nvPr/>
        </p:nvSpPr>
        <p:spPr>
          <a:xfrm>
            <a:off x="2562225" y="4000500"/>
            <a:ext cx="992505" cy="2492374"/>
          </a:xfrm>
          <a:prstGeom prst="rect">
            <a:avLst/>
          </a:prstGeom>
          <a:solidFill>
            <a:srgbClr val="5C467D">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48" name="Google Shape;448;p1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49" name="Google Shape;449;p15"/>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50" name="Google Shape;450;p1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51" name="Google Shape;451;p15"/>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52" name="Google Shape;452;p15"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453" name="Google Shape;453;p15"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454" name="Google Shape;454;p15"/>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pic>
        <p:nvPicPr>
          <p:cNvPr id="455" name="Google Shape;455;p15" descr="\documentclass{article}&#10;\usepackage{amsmath}&#10;\pagestyle{empty}&#10;\begin{document}&#10;&#10;&#10;$h[n] = \frac{1}{k} \begin{bmatrix}1\\ 1\\ \vdots\\ 1\end{bmatrix}^T \, I[n-k+1:n]$&#10;&#10;\end{document}" title="IguanaTex Bitmap Display"/>
          <p:cNvPicPr preferRelativeResize="0"/>
          <p:nvPr/>
        </p:nvPicPr>
        <p:blipFill rotWithShape="1">
          <a:blip r:embed="rId7">
            <a:alphaModFix/>
          </a:blip>
          <a:srcRect/>
          <a:stretch/>
        </p:blipFill>
        <p:spPr>
          <a:xfrm>
            <a:off x="1029639" y="4134805"/>
            <a:ext cx="5322363" cy="2291809"/>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16"/>
          <p:cNvSpPr/>
          <p:nvPr/>
        </p:nvSpPr>
        <p:spPr>
          <a:xfrm>
            <a:off x="2562225" y="4000500"/>
            <a:ext cx="992505" cy="2492374"/>
          </a:xfrm>
          <a:prstGeom prst="rect">
            <a:avLst/>
          </a:prstGeom>
          <a:solidFill>
            <a:srgbClr val="5C467D">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62" name="Google Shape;462;p1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63" name="Google Shape;463;p16"/>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64" name="Google Shape;464;p1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65" name="Google Shape;465;p16"/>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66" name="Google Shape;466;p16"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467" name="Google Shape;467;p16"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468" name="Google Shape;468;p16"/>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pic>
        <p:nvPicPr>
          <p:cNvPr id="469" name="Google Shape;469;p16" descr="\documentclass{article}&#10;\usepackage{amsmath}&#10;\pagestyle{empty}&#10;\begin{document}&#10;&#10;&#10;$h[n] = \frac{1}{k} \begin{bmatrix}1\\ 1\\ \vdots\\ 1\end{bmatrix}^T \, I[n-k+1:n]$&#10;&#10;\end{document}" title="IguanaTex Bitmap Display"/>
          <p:cNvPicPr preferRelativeResize="0"/>
          <p:nvPr/>
        </p:nvPicPr>
        <p:blipFill rotWithShape="1">
          <a:blip r:embed="rId7">
            <a:alphaModFix/>
          </a:blip>
          <a:srcRect/>
          <a:stretch/>
        </p:blipFill>
        <p:spPr>
          <a:xfrm>
            <a:off x="1029639" y="4134805"/>
            <a:ext cx="5322363" cy="2291809"/>
          </a:xfrm>
          <a:prstGeom prst="rect">
            <a:avLst/>
          </a:prstGeom>
          <a:noFill/>
          <a:ln>
            <a:noFill/>
          </a:ln>
        </p:spPr>
      </p:pic>
      <p:pic>
        <p:nvPicPr>
          <p:cNvPr id="470" name="Google Shape;470;p16" descr="\documentclass{article}&#10;\usepackage{amsmath}&#10;\pagestyle{empty}&#10;\begin{document}&#10;&#10;&#10;$\begin{bmatrix}0\\ 0\\ \vdots\\ 1\end{bmatrix}$&#10;&#10;\end{document}" title="IguanaTex Bitmap Display"/>
          <p:cNvPicPr preferRelativeResize="0"/>
          <p:nvPr/>
        </p:nvPicPr>
        <p:blipFill rotWithShape="1">
          <a:blip r:embed="rId8">
            <a:alphaModFix/>
          </a:blip>
          <a:srcRect/>
          <a:stretch/>
        </p:blipFill>
        <p:spPr>
          <a:xfrm>
            <a:off x="9208647" y="764090"/>
            <a:ext cx="480305" cy="2184533"/>
          </a:xfrm>
          <a:prstGeom prst="rect">
            <a:avLst/>
          </a:prstGeom>
          <a:noFill/>
          <a:ln>
            <a:noFill/>
          </a:ln>
        </p:spPr>
      </p:pic>
      <p:sp>
        <p:nvSpPr>
          <p:cNvPr id="471" name="Google Shape;471;p16"/>
          <p:cNvSpPr txBox="1"/>
          <p:nvPr/>
        </p:nvSpPr>
        <p:spPr>
          <a:xfrm>
            <a:off x="9791700" y="990600"/>
            <a:ext cx="17907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Gill Sans"/>
                <a:ea typeface="Gill Sans"/>
                <a:cs typeface="Gill Sans"/>
                <a:sym typeface="Gill Sans"/>
              </a:rPr>
              <a:t>Identity filter</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17"/>
          <p:cNvSpPr/>
          <p:nvPr/>
        </p:nvSpPr>
        <p:spPr>
          <a:xfrm>
            <a:off x="3619500" y="4850101"/>
            <a:ext cx="2800350" cy="753939"/>
          </a:xfrm>
          <a:prstGeom prst="rect">
            <a:avLst/>
          </a:prstGeom>
          <a:solidFill>
            <a:srgbClr val="BF858A">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78" name="Google Shape;478;p17"/>
          <p:cNvSpPr/>
          <p:nvPr/>
        </p:nvSpPr>
        <p:spPr>
          <a:xfrm>
            <a:off x="2562225" y="4000500"/>
            <a:ext cx="992505" cy="2492374"/>
          </a:xfrm>
          <a:prstGeom prst="rect">
            <a:avLst/>
          </a:prstGeom>
          <a:solidFill>
            <a:srgbClr val="5C467D">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79" name="Google Shape;479;p1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80" name="Google Shape;480;p17"/>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81" name="Google Shape;481;p1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82" name="Google Shape;482;p17"/>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483" name="Google Shape;483;p17"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484" name="Google Shape;484;p17"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485" name="Google Shape;485;p17"/>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pic>
        <p:nvPicPr>
          <p:cNvPr id="486" name="Google Shape;486;p17" descr="\documentclass{article}&#10;\usepackage{amsmath}&#10;\pagestyle{empty}&#10;\begin{document}&#10;&#10;&#10;$h[n] = \frac{1}{k} \begin{bmatrix}1\\ 1\\ \vdots\\ 1\end{bmatrix}^T \, I[n-k+1:n]$&#10;&#10;\end{document}" title="IguanaTex Bitmap Display"/>
          <p:cNvPicPr preferRelativeResize="0"/>
          <p:nvPr/>
        </p:nvPicPr>
        <p:blipFill rotWithShape="1">
          <a:blip r:embed="rId7">
            <a:alphaModFix/>
          </a:blip>
          <a:srcRect/>
          <a:stretch/>
        </p:blipFill>
        <p:spPr>
          <a:xfrm>
            <a:off x="1029639" y="4134805"/>
            <a:ext cx="5322363" cy="2291809"/>
          </a:xfrm>
          <a:prstGeom prst="rect">
            <a:avLst/>
          </a:prstGeom>
          <a:noFill/>
          <a:ln>
            <a:noFill/>
          </a:ln>
        </p:spPr>
      </p:pic>
      <p:pic>
        <p:nvPicPr>
          <p:cNvPr id="487" name="Google Shape;487;p17" descr="\documentclass{article}&#10;\usepackage{amsmath}&#10;\pagestyle{empty}&#10;\begin{document}&#10;&#10;&#10;$\begin{bmatrix}0\\ 0\\ \vdots\\ 1\end{bmatrix}$&#10;&#10;\end{document}" title="IguanaTex Bitmap Display"/>
          <p:cNvPicPr preferRelativeResize="0"/>
          <p:nvPr/>
        </p:nvPicPr>
        <p:blipFill rotWithShape="1">
          <a:blip r:embed="rId8">
            <a:alphaModFix/>
          </a:blip>
          <a:srcRect/>
          <a:stretch/>
        </p:blipFill>
        <p:spPr>
          <a:xfrm>
            <a:off x="9208647" y="764090"/>
            <a:ext cx="480305" cy="2184533"/>
          </a:xfrm>
          <a:prstGeom prst="rect">
            <a:avLst/>
          </a:prstGeom>
          <a:noFill/>
          <a:ln>
            <a:noFill/>
          </a:ln>
        </p:spPr>
      </p:pic>
      <p:sp>
        <p:nvSpPr>
          <p:cNvPr id="488" name="Google Shape;488;p17"/>
          <p:cNvSpPr txBox="1"/>
          <p:nvPr/>
        </p:nvSpPr>
        <p:spPr>
          <a:xfrm>
            <a:off x="9791700" y="990600"/>
            <a:ext cx="17907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Gill Sans"/>
                <a:ea typeface="Gill Sans"/>
                <a:cs typeface="Gill Sans"/>
                <a:sym typeface="Gill Sans"/>
              </a:rPr>
              <a:t>Identity filter</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18"/>
          <p:cNvSpPr/>
          <p:nvPr/>
        </p:nvSpPr>
        <p:spPr>
          <a:xfrm>
            <a:off x="3619500" y="4850101"/>
            <a:ext cx="2800350" cy="753939"/>
          </a:xfrm>
          <a:prstGeom prst="rect">
            <a:avLst/>
          </a:prstGeom>
          <a:solidFill>
            <a:srgbClr val="BF858A">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95" name="Google Shape;495;p18"/>
          <p:cNvSpPr/>
          <p:nvPr/>
        </p:nvSpPr>
        <p:spPr>
          <a:xfrm>
            <a:off x="2562225" y="4000500"/>
            <a:ext cx="992505" cy="2492374"/>
          </a:xfrm>
          <a:prstGeom prst="rect">
            <a:avLst/>
          </a:prstGeom>
          <a:solidFill>
            <a:srgbClr val="5C467D">
              <a:alpha val="50196"/>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496" name="Google Shape;496;p1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1D Filtering: Moving Average</a:t>
            </a:r>
            <a:endParaRPr/>
          </a:p>
        </p:txBody>
      </p:sp>
      <p:sp>
        <p:nvSpPr>
          <p:cNvPr id="497" name="Google Shape;497;p18"/>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7</a:t>
            </a:r>
            <a:endParaRPr/>
          </a:p>
        </p:txBody>
      </p:sp>
      <p:sp>
        <p:nvSpPr>
          <p:cNvPr id="498" name="Google Shape;498;p1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u="sng">
                <a:solidFill>
                  <a:schemeClr val="hlink"/>
                </a:solidFill>
                <a:hlinkClick r:id="rId3"/>
              </a:rPr>
              <a:t>https://en.wikipedia.org/wiki/Moving_average</a:t>
            </a:r>
            <a:endParaRPr/>
          </a:p>
        </p:txBody>
      </p:sp>
      <p:pic>
        <p:nvPicPr>
          <p:cNvPr id="499" name="Google Shape;499;p18"/>
          <p:cNvPicPr preferRelativeResize="0"/>
          <p:nvPr/>
        </p:nvPicPr>
        <p:blipFill rotWithShape="1">
          <a:blip r:embed="rId4">
            <a:alphaModFix/>
          </a:blip>
          <a:srcRect/>
          <a:stretch/>
        </p:blipFill>
        <p:spPr>
          <a:xfrm>
            <a:off x="6544171" y="1835833"/>
            <a:ext cx="4964182" cy="3676135"/>
          </a:xfrm>
          <a:prstGeom prst="rect">
            <a:avLst/>
          </a:prstGeom>
          <a:noFill/>
          <a:ln>
            <a:noFill/>
          </a:ln>
        </p:spPr>
      </p:pic>
      <p:pic>
        <p:nvPicPr>
          <p:cNvPr id="500" name="Google Shape;500;p18" descr="\documentclass{article}&#10;\usepackage{amsmath}&#10;\pagestyle{empty}&#10;\begin{document}&#10;&#10;&#10;$h[n] = \frac{1}{k} \sum\limits_{i=n-k+1}^{n} \, I[i]$&#10;&#10;\end{document}" title="IguanaTex Bitmap Display"/>
          <p:cNvPicPr preferRelativeResize="0"/>
          <p:nvPr/>
        </p:nvPicPr>
        <p:blipFill rotWithShape="1">
          <a:blip r:embed="rId5">
            <a:alphaModFix/>
          </a:blip>
          <a:srcRect/>
          <a:stretch/>
        </p:blipFill>
        <p:spPr>
          <a:xfrm>
            <a:off x="1114830" y="2123243"/>
            <a:ext cx="4761600" cy="1193600"/>
          </a:xfrm>
          <a:prstGeom prst="rect">
            <a:avLst/>
          </a:prstGeom>
          <a:noFill/>
          <a:ln>
            <a:noFill/>
          </a:ln>
        </p:spPr>
      </p:pic>
      <p:pic>
        <p:nvPicPr>
          <p:cNvPr id="501" name="Google Shape;501;p18" descr="\documentclass{article}&#10;\usepackage{amsmath}&#10;\pagestyle{empty}&#10;\begin{document}&#10;&#10;&#10;$I \in \mathcal{R}^{m \times 1}$&#10;&#10;\end{document}" title="IguanaTex Bitmap Display"/>
          <p:cNvPicPr preferRelativeResize="0"/>
          <p:nvPr/>
        </p:nvPicPr>
        <p:blipFill rotWithShape="1">
          <a:blip r:embed="rId6">
            <a:alphaModFix/>
          </a:blip>
          <a:srcRect/>
          <a:stretch/>
        </p:blipFill>
        <p:spPr>
          <a:xfrm>
            <a:off x="2372430" y="1281549"/>
            <a:ext cx="2246400" cy="460800"/>
          </a:xfrm>
          <a:prstGeom prst="rect">
            <a:avLst/>
          </a:prstGeom>
          <a:noFill/>
          <a:ln>
            <a:noFill/>
          </a:ln>
        </p:spPr>
      </p:pic>
      <p:sp>
        <p:nvSpPr>
          <p:cNvPr id="502" name="Google Shape;502;p18"/>
          <p:cNvSpPr txBox="1"/>
          <p:nvPr/>
        </p:nvSpPr>
        <p:spPr>
          <a:xfrm>
            <a:off x="2667358" y="3541158"/>
            <a:ext cx="208422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nsolas"/>
                <a:ea typeface="Consolas"/>
                <a:cs typeface="Consolas"/>
                <a:sym typeface="Consolas"/>
              </a:rPr>
              <a:t>Window size ‘k’</a:t>
            </a:r>
            <a:endParaRPr/>
          </a:p>
        </p:txBody>
      </p:sp>
      <p:pic>
        <p:nvPicPr>
          <p:cNvPr id="503" name="Google Shape;503;p18" descr="\documentclass{article}&#10;\usepackage{amsmath}&#10;\pagestyle{empty}&#10;\begin{document}&#10;&#10;&#10;$h[n] = \frac{1}{k} \begin{bmatrix}1\\ 1\\ \vdots\\ 1\end{bmatrix}^T \, I[n-k+1:n]$&#10;&#10;\end{document}" title="IguanaTex Bitmap Display"/>
          <p:cNvPicPr preferRelativeResize="0"/>
          <p:nvPr/>
        </p:nvPicPr>
        <p:blipFill rotWithShape="1">
          <a:blip r:embed="rId7">
            <a:alphaModFix/>
          </a:blip>
          <a:srcRect/>
          <a:stretch/>
        </p:blipFill>
        <p:spPr>
          <a:xfrm>
            <a:off x="1029639" y="4134805"/>
            <a:ext cx="5322363" cy="2291809"/>
          </a:xfrm>
          <a:prstGeom prst="rect">
            <a:avLst/>
          </a:prstGeom>
          <a:noFill/>
          <a:ln>
            <a:noFill/>
          </a:ln>
        </p:spPr>
      </p:pic>
      <p:pic>
        <p:nvPicPr>
          <p:cNvPr id="504" name="Google Shape;504;p18" descr="\documentclass{article}&#10;\usepackage{amsmath}&#10;\pagestyle{empty}&#10;\begin{document}&#10;&#10;&#10;$\begin{bmatrix}0\\ 0\\ \vdots\\ 1\end{bmatrix}$&#10;&#10;\end{document}" title="IguanaTex Bitmap Display"/>
          <p:cNvPicPr preferRelativeResize="0"/>
          <p:nvPr/>
        </p:nvPicPr>
        <p:blipFill rotWithShape="1">
          <a:blip r:embed="rId8">
            <a:alphaModFix/>
          </a:blip>
          <a:srcRect/>
          <a:stretch/>
        </p:blipFill>
        <p:spPr>
          <a:xfrm>
            <a:off x="9208647" y="764090"/>
            <a:ext cx="480305" cy="2184533"/>
          </a:xfrm>
          <a:prstGeom prst="rect">
            <a:avLst/>
          </a:prstGeom>
          <a:noFill/>
          <a:ln>
            <a:noFill/>
          </a:ln>
        </p:spPr>
      </p:pic>
      <p:sp>
        <p:nvSpPr>
          <p:cNvPr id="505" name="Google Shape;505;p18"/>
          <p:cNvSpPr txBox="1"/>
          <p:nvPr/>
        </p:nvSpPr>
        <p:spPr>
          <a:xfrm>
            <a:off x="9791700" y="990600"/>
            <a:ext cx="17907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Gill Sans"/>
                <a:ea typeface="Gill Sans"/>
                <a:cs typeface="Gill Sans"/>
                <a:sym typeface="Gill Sans"/>
              </a:rPr>
              <a:t>Identity filter</a:t>
            </a:r>
            <a:endParaRPr/>
          </a:p>
        </p:txBody>
      </p:sp>
      <p:pic>
        <p:nvPicPr>
          <p:cNvPr id="506" name="Google Shape;506;p18" descr="\documentclass{article}&#10;\usepackage{amsmath}&#10;\pagestyle{empty}&#10;\begin{document}&#10;&#10;&#10;$I[n-k/2:n+k/2]$&#10;&#10;\end{document}" title="IguanaTex Bitmap Display"/>
          <p:cNvPicPr preferRelativeResize="0"/>
          <p:nvPr/>
        </p:nvPicPr>
        <p:blipFill rotWithShape="1">
          <a:blip r:embed="rId9">
            <a:alphaModFix/>
          </a:blip>
          <a:srcRect/>
          <a:stretch/>
        </p:blipFill>
        <p:spPr>
          <a:xfrm>
            <a:off x="6556221" y="6093910"/>
            <a:ext cx="3445029" cy="407162"/>
          </a:xfrm>
          <a:prstGeom prst="rect">
            <a:avLst/>
          </a:prstGeom>
          <a:noFill/>
          <a:ln>
            <a:noFill/>
          </a:ln>
        </p:spPr>
      </p:pic>
      <p:sp>
        <p:nvSpPr>
          <p:cNvPr id="507" name="Google Shape;507;p18"/>
          <p:cNvSpPr txBox="1"/>
          <p:nvPr/>
        </p:nvSpPr>
        <p:spPr>
          <a:xfrm>
            <a:off x="9819337" y="5974325"/>
            <a:ext cx="17907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Gill Sans"/>
                <a:ea typeface="Gill Sans"/>
                <a:cs typeface="Gill Sans"/>
                <a:sym typeface="Gill Sans"/>
              </a:rPr>
              <a:t>Different window</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11"/>
        <p:cNvGrpSpPr/>
        <p:nvPr/>
      </p:nvGrpSpPr>
      <p:grpSpPr>
        <a:xfrm>
          <a:off x="0" y="0"/>
          <a:ext cx="0" cy="0"/>
          <a:chOff x="0" y="0"/>
          <a:chExt cx="0" cy="0"/>
        </a:xfrm>
      </p:grpSpPr>
      <p:sp>
        <p:nvSpPr>
          <p:cNvPr id="512" name="Google Shape;512;p1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Filtering Demo</a:t>
            </a:r>
            <a:endParaRPr/>
          </a:p>
        </p:txBody>
      </p:sp>
      <p:sp>
        <p:nvSpPr>
          <p:cNvPr id="513" name="Google Shape;513;p19"/>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8</a:t>
            </a:r>
            <a:endParaRPr/>
          </a:p>
        </p:txBody>
      </p:sp>
      <p:sp>
        <p:nvSpPr>
          <p:cNvPr id="514" name="Google Shape;514;p1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515" name="Google Shape;515;p19"/>
          <p:cNvSpPr txBox="1"/>
          <p:nvPr/>
        </p:nvSpPr>
        <p:spPr>
          <a:xfrm>
            <a:off x="3034614" y="2459504"/>
            <a:ext cx="6122772" cy="193899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4000" u="sng">
                <a:solidFill>
                  <a:schemeClr val="dk1"/>
                </a:solidFill>
                <a:latin typeface="Gill Sans"/>
                <a:ea typeface="Gill Sans"/>
                <a:cs typeface="Gill Sans"/>
                <a:sym typeface="Gill Sans"/>
                <a:hlinkClick r:id="rId3">
                  <a:extLst>
                    <a:ext uri="{A12FA001-AC4F-418D-AE19-62706E023703}">
                      <ahyp:hlinkClr xmlns:ahyp="http://schemas.microsoft.com/office/drawing/2018/hyperlinkcolor" val="tx"/>
                    </a:ext>
                  </a:extLst>
                </a:hlinkClick>
              </a:rPr>
              <a:t>https://cristal.univ-lille.fr/~casiez/1euro/InteractiveDemo/</a:t>
            </a:r>
            <a:endParaRPr sz="4000">
              <a:solidFill>
                <a:schemeClr val="dk1"/>
              </a:solidFill>
              <a:latin typeface="Gill Sans"/>
              <a:ea typeface="Gill Sans"/>
              <a:cs typeface="Gill Sans"/>
              <a:sym typeface="Gill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sp>
        <p:nvSpPr>
          <p:cNvPr id="521" name="Google Shape;521;p2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2D Filtering</a:t>
            </a:r>
            <a:endParaRPr/>
          </a:p>
        </p:txBody>
      </p:sp>
      <p:sp>
        <p:nvSpPr>
          <p:cNvPr id="522" name="Google Shape;522;p20"/>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br>
              <a:rPr lang="en-US"/>
            </a:br>
            <a:r>
              <a:rPr lang="en-US"/>
              <a:t>at each position:</a:t>
            </a:r>
            <a:endParaRPr/>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228600" algn="l" rtl="0">
              <a:lnSpc>
                <a:spcPct val="90000"/>
              </a:lnSpc>
              <a:spcBef>
                <a:spcPts val="1000"/>
              </a:spcBef>
              <a:spcAft>
                <a:spcPts val="0"/>
              </a:spcAft>
              <a:buClr>
                <a:schemeClr val="dk1"/>
              </a:buClr>
              <a:buSzPts val="2800"/>
              <a:buFont typeface="Arial"/>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523" name="Google Shape;523;p20"/>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James Hays</a:t>
            </a:r>
            <a:endParaRPr/>
          </a:p>
        </p:txBody>
      </p:sp>
      <p:pic>
        <p:nvPicPr>
          <p:cNvPr id="524" name="Google Shape;524;p20"/>
          <p:cNvPicPr preferRelativeResize="0"/>
          <p:nvPr/>
        </p:nvPicPr>
        <p:blipFill rotWithShape="1">
          <a:blip r:embed="rId3">
            <a:alphaModFix/>
          </a:blip>
          <a:srcRect/>
          <a:stretch/>
        </p:blipFill>
        <p:spPr>
          <a:xfrm>
            <a:off x="3657601" y="2514601"/>
            <a:ext cx="5027613" cy="874713"/>
          </a:xfrm>
          <a:prstGeom prst="rect">
            <a:avLst/>
          </a:prstGeom>
          <a:noFill/>
          <a:ln>
            <a:noFill/>
          </a:ln>
        </p:spPr>
      </p:pic>
      <p:sp>
        <p:nvSpPr>
          <p:cNvPr id="525" name="Google Shape;525;p20"/>
          <p:cNvSpPr txBox="1"/>
          <p:nvPr/>
        </p:nvSpPr>
        <p:spPr>
          <a:xfrm>
            <a:off x="4493704" y="3720293"/>
            <a:ext cx="335540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ourier"/>
                <a:ea typeface="Courier"/>
                <a:cs typeface="Courier"/>
                <a:sym typeface="Courier"/>
              </a:rPr>
              <a:t>Window size ‘k’ and ‘l’</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2D Filtering</a:t>
            </a:r>
            <a:endParaRPr/>
          </a:p>
        </p:txBody>
      </p:sp>
      <p:sp>
        <p:nvSpPr>
          <p:cNvPr id="532" name="Google Shape;532;p21"/>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br>
              <a:rPr lang="en-US"/>
            </a:br>
            <a:r>
              <a:rPr lang="en-US"/>
              <a:t>at each position:</a:t>
            </a:r>
            <a:endParaRPr/>
          </a:p>
        </p:txBody>
      </p:sp>
      <p:sp>
        <p:nvSpPr>
          <p:cNvPr id="533" name="Google Shape;533;p2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James Hays</a:t>
            </a:r>
            <a:endParaRPr/>
          </a:p>
        </p:txBody>
      </p:sp>
      <p:pic>
        <p:nvPicPr>
          <p:cNvPr id="534" name="Google Shape;534;p21"/>
          <p:cNvPicPr preferRelativeResize="0"/>
          <p:nvPr/>
        </p:nvPicPr>
        <p:blipFill rotWithShape="1">
          <a:blip r:embed="rId3">
            <a:alphaModFix/>
          </a:blip>
          <a:srcRect/>
          <a:stretch/>
        </p:blipFill>
        <p:spPr>
          <a:xfrm>
            <a:off x="3657601" y="2514601"/>
            <a:ext cx="5027613" cy="874713"/>
          </a:xfrm>
          <a:prstGeom prst="rect">
            <a:avLst/>
          </a:prstGeom>
          <a:noFill/>
          <a:ln>
            <a:noFill/>
          </a:ln>
        </p:spPr>
      </p:pic>
      <p:sp>
        <p:nvSpPr>
          <p:cNvPr id="535" name="Google Shape;535;p21"/>
          <p:cNvSpPr txBox="1"/>
          <p:nvPr/>
        </p:nvSpPr>
        <p:spPr>
          <a:xfrm>
            <a:off x="6942118" y="2128929"/>
            <a:ext cx="114967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a:ea typeface="Courier"/>
                <a:cs typeface="Courier"/>
                <a:sym typeface="Courier"/>
              </a:rPr>
              <a:t>I=image</a:t>
            </a:r>
            <a:endParaRPr/>
          </a:p>
        </p:txBody>
      </p:sp>
      <p:sp>
        <p:nvSpPr>
          <p:cNvPr id="536" name="Google Shape;536;p21"/>
          <p:cNvSpPr txBox="1"/>
          <p:nvPr/>
        </p:nvSpPr>
        <p:spPr>
          <a:xfrm>
            <a:off x="5486400" y="2135747"/>
            <a:ext cx="1600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a:ea typeface="Courier"/>
                <a:cs typeface="Courier"/>
                <a:sym typeface="Courier"/>
              </a:rPr>
              <a:t>f=filter</a:t>
            </a:r>
            <a:endParaRPr/>
          </a:p>
        </p:txBody>
      </p:sp>
      <p:sp>
        <p:nvSpPr>
          <p:cNvPr id="537" name="Google Shape;537;p21"/>
          <p:cNvSpPr txBox="1"/>
          <p:nvPr/>
        </p:nvSpPr>
        <p:spPr>
          <a:xfrm>
            <a:off x="3505200" y="2128373"/>
            <a:ext cx="16002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a:ea typeface="Courier"/>
                <a:cs typeface="Courier"/>
                <a:sym typeface="Courier"/>
              </a:rPr>
              <a:t>h=output</a:t>
            </a:r>
            <a:endParaRPr/>
          </a:p>
        </p:txBody>
      </p:sp>
      <p:sp>
        <p:nvSpPr>
          <p:cNvPr id="538" name="Google Shape;538;p21"/>
          <p:cNvSpPr txBox="1"/>
          <p:nvPr/>
        </p:nvSpPr>
        <p:spPr>
          <a:xfrm>
            <a:off x="7162801" y="3402760"/>
            <a:ext cx="197682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a:ea typeface="Courier"/>
                <a:cs typeface="Courier"/>
                <a:sym typeface="Courier"/>
              </a:rPr>
              <a:t>2d coords=m,n</a:t>
            </a:r>
            <a:endParaRPr sz="1800">
              <a:solidFill>
                <a:srgbClr val="000000"/>
              </a:solidFill>
              <a:latin typeface="Courier"/>
              <a:ea typeface="Courier"/>
              <a:cs typeface="Courier"/>
              <a:sym typeface="Courier"/>
            </a:endParaRPr>
          </a:p>
        </p:txBody>
      </p:sp>
      <p:sp>
        <p:nvSpPr>
          <p:cNvPr id="539" name="Google Shape;539;p21"/>
          <p:cNvSpPr txBox="1"/>
          <p:nvPr/>
        </p:nvSpPr>
        <p:spPr>
          <a:xfrm>
            <a:off x="5022427" y="3389313"/>
            <a:ext cx="197682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a:ea typeface="Courier"/>
                <a:cs typeface="Courier"/>
                <a:sym typeface="Courier"/>
              </a:rPr>
              <a:t>2d coords=k,l</a:t>
            </a:r>
            <a:endParaRPr sz="1800">
              <a:solidFill>
                <a:srgbClr val="000000"/>
              </a:solidFill>
              <a:latin typeface="Courier"/>
              <a:ea typeface="Courier"/>
              <a:cs typeface="Courier"/>
              <a:sym typeface="Courier"/>
            </a:endParaRPr>
          </a:p>
        </p:txBody>
      </p:sp>
      <p:sp>
        <p:nvSpPr>
          <p:cNvPr id="540" name="Google Shape;540;p21"/>
          <p:cNvSpPr txBox="1"/>
          <p:nvPr/>
        </p:nvSpPr>
        <p:spPr>
          <a:xfrm>
            <a:off x="3509682" y="4114800"/>
            <a:ext cx="14478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600">
                <a:solidFill>
                  <a:schemeClr val="dk1"/>
                </a:solidFill>
                <a:latin typeface="Gill Sans"/>
                <a:ea typeface="Gill Sans"/>
                <a:cs typeface="Gill Sans"/>
                <a:sym typeface="Gill Sans"/>
              </a:rPr>
              <a:t>[   ]</a:t>
            </a:r>
            <a:endParaRPr/>
          </a:p>
        </p:txBody>
      </p:sp>
      <p:sp>
        <p:nvSpPr>
          <p:cNvPr id="541" name="Google Shape;541;p21"/>
          <p:cNvSpPr txBox="1"/>
          <p:nvPr/>
        </p:nvSpPr>
        <p:spPr>
          <a:xfrm>
            <a:off x="6942118" y="4114800"/>
            <a:ext cx="144780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600">
                <a:solidFill>
                  <a:schemeClr val="dk1"/>
                </a:solidFill>
                <a:latin typeface="Gill Sans"/>
                <a:ea typeface="Gill Sans"/>
                <a:cs typeface="Gill Sans"/>
                <a:sym typeface="Gill Sans"/>
              </a:rPr>
              <a:t>[   ]</a:t>
            </a:r>
            <a:endParaRPr/>
          </a:p>
        </p:txBody>
      </p:sp>
      <p:sp>
        <p:nvSpPr>
          <p:cNvPr id="542" name="Google Shape;542;p21"/>
          <p:cNvSpPr txBox="1"/>
          <p:nvPr/>
        </p:nvSpPr>
        <p:spPr>
          <a:xfrm>
            <a:off x="5715000" y="4255061"/>
            <a:ext cx="946300"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000">
                <a:solidFill>
                  <a:schemeClr val="dk1"/>
                </a:solidFill>
                <a:latin typeface="Gill Sans"/>
                <a:ea typeface="Gill Sans"/>
                <a:cs typeface="Gill Sans"/>
                <a:sym typeface="Gill Sans"/>
              </a:rPr>
              <a:t>[   ]</a:t>
            </a:r>
            <a:endParaRPr/>
          </a:p>
        </p:txBody>
      </p:sp>
      <p:sp>
        <p:nvSpPr>
          <p:cNvPr id="543" name="Google Shape;543;p21"/>
          <p:cNvSpPr txBox="1"/>
          <p:nvPr/>
        </p:nvSpPr>
        <p:spPr>
          <a:xfrm>
            <a:off x="8931957" y="5538766"/>
            <a:ext cx="2935190" cy="95410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i="1">
                <a:solidFill>
                  <a:schemeClr val="dk1"/>
                </a:solidFill>
                <a:latin typeface="Gill Sans"/>
                <a:ea typeface="Gill Sans"/>
                <a:cs typeface="Gill Sans"/>
                <a:sym typeface="Gill Sans"/>
              </a:rPr>
              <a:t>Note: </a:t>
            </a:r>
            <a:r>
              <a:rPr lang="en-US" sz="2800">
                <a:solidFill>
                  <a:schemeClr val="dk1"/>
                </a:solidFill>
                <a:latin typeface="Gill Sans"/>
                <a:ea typeface="Gill Sans"/>
                <a:cs typeface="Gill Sans"/>
                <a:sym typeface="Gill Sans"/>
              </a:rPr>
              <a:t>Filter is often </a:t>
            </a:r>
            <a:br>
              <a:rPr lang="en-US" sz="2800">
                <a:solidFill>
                  <a:schemeClr val="dk1"/>
                </a:solidFill>
                <a:latin typeface="Gill Sans"/>
                <a:ea typeface="Gill Sans"/>
                <a:cs typeface="Gill Sans"/>
                <a:sym typeface="Gill Sans"/>
              </a:rPr>
            </a:br>
            <a:r>
              <a:rPr lang="en-US" sz="2800">
                <a:solidFill>
                  <a:schemeClr val="dk1"/>
                </a:solidFill>
                <a:latin typeface="Gill Sans"/>
                <a:ea typeface="Gill Sans"/>
                <a:cs typeface="Gill Sans"/>
                <a:sym typeface="Gill Sans"/>
              </a:rPr>
              <a:t>called the ‘kernel’</a:t>
            </a:r>
            <a:endParaRPr sz="2800" i="1">
              <a:solidFill>
                <a:schemeClr val="dk1"/>
              </a:solidFill>
              <a:latin typeface="Gill Sans"/>
              <a:ea typeface="Gill Sans"/>
              <a:cs typeface="Gill Sans"/>
              <a:sym typeface="Gill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Gill Sans"/>
              <a:buNone/>
            </a:pPr>
            <a:r>
              <a:rPr lang="en-US" sz="3600" b="1">
                <a:latin typeface="Gill Sans"/>
                <a:ea typeface="Gill Sans"/>
                <a:cs typeface="Gill Sans"/>
                <a:sym typeface="Gill Sans"/>
              </a:rPr>
              <a:t>Fundamental Equations of Computer Vision</a:t>
            </a:r>
            <a:endParaRPr/>
          </a:p>
        </p:txBody>
      </p:sp>
      <p:sp>
        <p:nvSpPr>
          <p:cNvPr id="549" name="Google Shape;549;p2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514350" lvl="0" indent="-311150" algn="l" rtl="0">
              <a:lnSpc>
                <a:spcPct val="100000"/>
              </a:lnSpc>
              <a:spcBef>
                <a:spcPts val="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Image Filtering</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Camera Geometry</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Machine Learning</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Optical Flow</a:t>
            </a:r>
            <a:endParaRPr/>
          </a:p>
        </p:txBody>
      </p:sp>
      <p:sp>
        <p:nvSpPr>
          <p:cNvPr id="550" name="Google Shape;550;p2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551" name="Google Shape;551;p22"/>
          <p:cNvPicPr preferRelativeResize="0"/>
          <p:nvPr/>
        </p:nvPicPr>
        <p:blipFill rotWithShape="1">
          <a:blip r:embed="rId3">
            <a:alphaModFix/>
          </a:blip>
          <a:srcRect/>
          <a:stretch/>
        </p:blipFill>
        <p:spPr>
          <a:xfrm>
            <a:off x="4315357" y="1962066"/>
            <a:ext cx="4701772" cy="822960"/>
          </a:xfrm>
          <a:prstGeom prst="rect">
            <a:avLst/>
          </a:prstGeom>
          <a:noFill/>
          <a:ln>
            <a:noFill/>
          </a:ln>
        </p:spPr>
      </p:pic>
      <p:grpSp>
        <p:nvGrpSpPr>
          <p:cNvPr id="552" name="Google Shape;552;p22"/>
          <p:cNvGrpSpPr/>
          <p:nvPr/>
        </p:nvGrpSpPr>
        <p:grpSpPr>
          <a:xfrm>
            <a:off x="4315357" y="3190174"/>
            <a:ext cx="5553366" cy="594360"/>
            <a:chOff x="3401956" y="3552824"/>
            <a:chExt cx="5553366" cy="594360"/>
          </a:xfrm>
        </p:grpSpPr>
        <p:pic>
          <p:nvPicPr>
            <p:cNvPr id="553" name="Google Shape;553;p22"/>
            <p:cNvPicPr preferRelativeResize="0"/>
            <p:nvPr/>
          </p:nvPicPr>
          <p:blipFill rotWithShape="1">
            <a:blip r:embed="rId4">
              <a:alphaModFix/>
            </a:blip>
            <a:srcRect/>
            <a:stretch/>
          </p:blipFill>
          <p:spPr>
            <a:xfrm>
              <a:off x="3401956" y="3552824"/>
              <a:ext cx="2622174" cy="594360"/>
            </a:xfrm>
            <a:prstGeom prst="rect">
              <a:avLst/>
            </a:prstGeom>
            <a:noFill/>
            <a:ln>
              <a:noFill/>
            </a:ln>
          </p:spPr>
        </p:pic>
        <p:sp>
          <p:nvSpPr>
            <p:cNvPr id="554" name="Google Shape;554;p22"/>
            <p:cNvSpPr txBox="1"/>
            <p:nvPr/>
          </p:nvSpPr>
          <p:spPr>
            <a:xfrm>
              <a:off x="6930527" y="3563332"/>
              <a:ext cx="2024795" cy="565150"/>
            </a:xfrm>
            <a:prstGeom prst="rect">
              <a:avLst/>
            </a:pr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grpSp>
      <p:grpSp>
        <p:nvGrpSpPr>
          <p:cNvPr id="555" name="Google Shape;555;p22"/>
          <p:cNvGrpSpPr/>
          <p:nvPr/>
        </p:nvGrpSpPr>
        <p:grpSpPr>
          <a:xfrm>
            <a:off x="4232355" y="4181488"/>
            <a:ext cx="7959645" cy="1027609"/>
            <a:chOff x="2829414" y="4532346"/>
            <a:chExt cx="7959645" cy="1027609"/>
          </a:xfrm>
        </p:grpSpPr>
        <p:pic>
          <p:nvPicPr>
            <p:cNvPr id="556" name="Google Shape;556;p22"/>
            <p:cNvPicPr preferRelativeResize="0"/>
            <p:nvPr/>
          </p:nvPicPr>
          <p:blipFill rotWithShape="1">
            <a:blip r:embed="rId6">
              <a:alphaModFix/>
            </a:blip>
            <a:srcRect/>
            <a:stretch/>
          </p:blipFill>
          <p:spPr>
            <a:xfrm>
              <a:off x="2829414" y="4532346"/>
              <a:ext cx="3555741" cy="1027609"/>
            </a:xfrm>
            <a:prstGeom prst="rect">
              <a:avLst/>
            </a:prstGeom>
            <a:noFill/>
            <a:ln>
              <a:noFill/>
            </a:ln>
          </p:spPr>
        </p:pic>
        <p:pic>
          <p:nvPicPr>
            <p:cNvPr id="557" name="Google Shape;557;p22" descr="perceptron formula"/>
            <p:cNvPicPr preferRelativeResize="0"/>
            <p:nvPr/>
          </p:nvPicPr>
          <p:blipFill rotWithShape="1">
            <a:blip r:embed="rId7">
              <a:alphaModFix/>
            </a:blip>
            <a:srcRect/>
            <a:stretch/>
          </p:blipFill>
          <p:spPr>
            <a:xfrm>
              <a:off x="6949896" y="4532346"/>
              <a:ext cx="3839163" cy="982412"/>
            </a:xfrm>
            <a:prstGeom prst="rect">
              <a:avLst/>
            </a:prstGeom>
            <a:noFill/>
            <a:ln>
              <a:noFill/>
            </a:ln>
          </p:spPr>
        </p:pic>
      </p:grpSp>
      <p:pic>
        <p:nvPicPr>
          <p:cNvPr id="558" name="Google Shape;558;p22"/>
          <p:cNvPicPr preferRelativeResize="0"/>
          <p:nvPr/>
        </p:nvPicPr>
        <p:blipFill rotWithShape="1">
          <a:blip r:embed="rId8">
            <a:alphaModFix/>
          </a:blip>
          <a:srcRect/>
          <a:stretch/>
        </p:blipFill>
        <p:spPr>
          <a:xfrm>
            <a:off x="4232355" y="5723615"/>
            <a:ext cx="5509234" cy="5232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23"/>
          <p:cNvSpPr/>
          <p:nvPr/>
        </p:nvSpPr>
        <p:spPr>
          <a:xfrm>
            <a:off x="324852" y="1672067"/>
            <a:ext cx="8857248" cy="1238250"/>
          </a:xfrm>
          <a:prstGeom prst="rect">
            <a:avLst/>
          </a:prstGeom>
          <a:solidFill>
            <a:srgbClr val="BF858A">
              <a:alpha val="40000"/>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sp>
        <p:nvSpPr>
          <p:cNvPr id="564" name="Google Shape;564;p2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Gill Sans"/>
              <a:buNone/>
            </a:pPr>
            <a:r>
              <a:rPr lang="en-US" sz="3600" b="1">
                <a:latin typeface="Gill Sans"/>
                <a:ea typeface="Gill Sans"/>
                <a:cs typeface="Gill Sans"/>
                <a:sym typeface="Gill Sans"/>
              </a:rPr>
              <a:t>Fundamental Equations of Computer Vision</a:t>
            </a:r>
            <a:endParaRPr/>
          </a:p>
        </p:txBody>
      </p:sp>
      <p:sp>
        <p:nvSpPr>
          <p:cNvPr id="565" name="Google Shape;565;p23"/>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514350" lvl="0" indent="-311150" algn="l" rtl="0">
              <a:lnSpc>
                <a:spcPct val="100000"/>
              </a:lnSpc>
              <a:spcBef>
                <a:spcPts val="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Image Filtering</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Camera Geometry</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Machine Learning</a:t>
            </a:r>
            <a:endParaRPr/>
          </a:p>
          <a:p>
            <a:pPr marL="514350" lvl="0" indent="-311150" algn="l" rtl="0">
              <a:lnSpc>
                <a:spcPct val="100000"/>
              </a:lnSpc>
              <a:spcBef>
                <a:spcPts val="1000"/>
              </a:spcBef>
              <a:spcAft>
                <a:spcPts val="0"/>
              </a:spcAft>
              <a:buClr>
                <a:schemeClr val="dk1"/>
              </a:buClr>
              <a:buSzPts val="3200"/>
              <a:buFont typeface="Gill Sans"/>
              <a:buNone/>
            </a:pPr>
            <a:endParaRPr>
              <a:latin typeface="Gill Sans"/>
              <a:ea typeface="Gill Sans"/>
              <a:cs typeface="Gill Sans"/>
              <a:sym typeface="Gill Sans"/>
            </a:endParaRPr>
          </a:p>
          <a:p>
            <a:pPr marL="514350" lvl="0" indent="-514350" algn="l" rtl="0">
              <a:lnSpc>
                <a:spcPct val="100000"/>
              </a:lnSpc>
              <a:spcBef>
                <a:spcPts val="1000"/>
              </a:spcBef>
              <a:spcAft>
                <a:spcPts val="0"/>
              </a:spcAft>
              <a:buClr>
                <a:schemeClr val="dk1"/>
              </a:buClr>
              <a:buSzPts val="3200"/>
              <a:buFont typeface="Gill Sans"/>
              <a:buAutoNum type="arabicPeriod"/>
            </a:pPr>
            <a:r>
              <a:rPr lang="en-US">
                <a:latin typeface="Gill Sans"/>
                <a:ea typeface="Gill Sans"/>
                <a:cs typeface="Gill Sans"/>
                <a:sym typeface="Gill Sans"/>
              </a:rPr>
              <a:t>Optical Flow</a:t>
            </a:r>
            <a:endParaRPr/>
          </a:p>
        </p:txBody>
      </p:sp>
      <p:sp>
        <p:nvSpPr>
          <p:cNvPr id="566" name="Google Shape;566;p23"/>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567" name="Google Shape;567;p23"/>
          <p:cNvPicPr preferRelativeResize="0"/>
          <p:nvPr/>
        </p:nvPicPr>
        <p:blipFill rotWithShape="1">
          <a:blip r:embed="rId3">
            <a:alphaModFix/>
          </a:blip>
          <a:srcRect/>
          <a:stretch/>
        </p:blipFill>
        <p:spPr>
          <a:xfrm>
            <a:off x="4315357" y="1962066"/>
            <a:ext cx="4701772" cy="822960"/>
          </a:xfrm>
          <a:prstGeom prst="rect">
            <a:avLst/>
          </a:prstGeom>
          <a:noFill/>
          <a:ln>
            <a:noFill/>
          </a:ln>
        </p:spPr>
      </p:pic>
      <p:grpSp>
        <p:nvGrpSpPr>
          <p:cNvPr id="568" name="Google Shape;568;p23"/>
          <p:cNvGrpSpPr/>
          <p:nvPr/>
        </p:nvGrpSpPr>
        <p:grpSpPr>
          <a:xfrm>
            <a:off x="4315357" y="3190174"/>
            <a:ext cx="5553366" cy="594360"/>
            <a:chOff x="3401956" y="3552824"/>
            <a:chExt cx="5553366" cy="594360"/>
          </a:xfrm>
        </p:grpSpPr>
        <p:pic>
          <p:nvPicPr>
            <p:cNvPr id="569" name="Google Shape;569;p23"/>
            <p:cNvPicPr preferRelativeResize="0"/>
            <p:nvPr/>
          </p:nvPicPr>
          <p:blipFill rotWithShape="1">
            <a:blip r:embed="rId4">
              <a:alphaModFix/>
            </a:blip>
            <a:srcRect/>
            <a:stretch/>
          </p:blipFill>
          <p:spPr>
            <a:xfrm>
              <a:off x="3401956" y="3552824"/>
              <a:ext cx="2622174" cy="594360"/>
            </a:xfrm>
            <a:prstGeom prst="rect">
              <a:avLst/>
            </a:prstGeom>
            <a:noFill/>
            <a:ln>
              <a:noFill/>
            </a:ln>
          </p:spPr>
        </p:pic>
        <p:sp>
          <p:nvSpPr>
            <p:cNvPr id="570" name="Google Shape;570;p23"/>
            <p:cNvSpPr txBox="1"/>
            <p:nvPr/>
          </p:nvSpPr>
          <p:spPr>
            <a:xfrm>
              <a:off x="6930527" y="3563332"/>
              <a:ext cx="2024795" cy="565150"/>
            </a:xfrm>
            <a:prstGeom prst="rect">
              <a:avLst/>
            </a:pr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grpSp>
      <p:grpSp>
        <p:nvGrpSpPr>
          <p:cNvPr id="571" name="Google Shape;571;p23"/>
          <p:cNvGrpSpPr/>
          <p:nvPr/>
        </p:nvGrpSpPr>
        <p:grpSpPr>
          <a:xfrm>
            <a:off x="4232355" y="4181488"/>
            <a:ext cx="7959645" cy="1027609"/>
            <a:chOff x="2829414" y="4532346"/>
            <a:chExt cx="7959645" cy="1027609"/>
          </a:xfrm>
        </p:grpSpPr>
        <p:pic>
          <p:nvPicPr>
            <p:cNvPr id="572" name="Google Shape;572;p23"/>
            <p:cNvPicPr preferRelativeResize="0"/>
            <p:nvPr/>
          </p:nvPicPr>
          <p:blipFill rotWithShape="1">
            <a:blip r:embed="rId6">
              <a:alphaModFix/>
            </a:blip>
            <a:srcRect/>
            <a:stretch/>
          </p:blipFill>
          <p:spPr>
            <a:xfrm>
              <a:off x="2829414" y="4532346"/>
              <a:ext cx="3555741" cy="1027609"/>
            </a:xfrm>
            <a:prstGeom prst="rect">
              <a:avLst/>
            </a:prstGeom>
            <a:noFill/>
            <a:ln>
              <a:noFill/>
            </a:ln>
          </p:spPr>
        </p:pic>
        <p:pic>
          <p:nvPicPr>
            <p:cNvPr id="573" name="Google Shape;573;p23" descr="perceptron formula"/>
            <p:cNvPicPr preferRelativeResize="0"/>
            <p:nvPr/>
          </p:nvPicPr>
          <p:blipFill rotWithShape="1">
            <a:blip r:embed="rId7">
              <a:alphaModFix/>
            </a:blip>
            <a:srcRect/>
            <a:stretch/>
          </p:blipFill>
          <p:spPr>
            <a:xfrm>
              <a:off x="6949896" y="4532346"/>
              <a:ext cx="3839163" cy="982412"/>
            </a:xfrm>
            <a:prstGeom prst="rect">
              <a:avLst/>
            </a:prstGeom>
            <a:noFill/>
            <a:ln>
              <a:noFill/>
            </a:ln>
          </p:spPr>
        </p:pic>
      </p:grpSp>
      <p:pic>
        <p:nvPicPr>
          <p:cNvPr id="574" name="Google Shape;574;p23"/>
          <p:cNvPicPr preferRelativeResize="0"/>
          <p:nvPr/>
        </p:nvPicPr>
        <p:blipFill rotWithShape="1">
          <a:blip r:embed="rId8">
            <a:alphaModFix/>
          </a:blip>
          <a:srcRect/>
          <a:stretch/>
        </p:blipFill>
        <p:spPr>
          <a:xfrm>
            <a:off x="4232355" y="5723615"/>
            <a:ext cx="5509234" cy="523278"/>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79"/>
        <p:cNvGrpSpPr/>
        <p:nvPr/>
      </p:nvGrpSpPr>
      <p:grpSpPr>
        <a:xfrm>
          <a:off x="0" y="0"/>
          <a:ext cx="0" cy="0"/>
          <a:chOff x="0" y="0"/>
          <a:chExt cx="0" cy="0"/>
        </a:xfrm>
      </p:grpSpPr>
      <p:grpSp>
        <p:nvGrpSpPr>
          <p:cNvPr id="580" name="Google Shape;580;p24"/>
          <p:cNvGrpSpPr/>
          <p:nvPr/>
        </p:nvGrpSpPr>
        <p:grpSpPr>
          <a:xfrm>
            <a:off x="7010400" y="2514600"/>
            <a:ext cx="2274888" cy="1803400"/>
            <a:chOff x="3799" y="2064"/>
            <a:chExt cx="1433" cy="1136"/>
          </a:xfrm>
        </p:grpSpPr>
        <p:grpSp>
          <p:nvGrpSpPr>
            <p:cNvPr id="581" name="Google Shape;581;p24"/>
            <p:cNvGrpSpPr/>
            <p:nvPr/>
          </p:nvGrpSpPr>
          <p:grpSpPr>
            <a:xfrm>
              <a:off x="4080" y="2064"/>
              <a:ext cx="1152" cy="1136"/>
              <a:chOff x="144" y="144"/>
              <a:chExt cx="1152" cy="1136"/>
            </a:xfrm>
          </p:grpSpPr>
          <p:sp>
            <p:nvSpPr>
              <p:cNvPr id="582" name="Google Shape;582;p24"/>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3" name="Google Shape;583;p24"/>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4" name="Google Shape;584;p24"/>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5" name="Google Shape;585;p24"/>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6" name="Google Shape;586;p24"/>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7" name="Google Shape;587;p24"/>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8" name="Google Shape;588;p24"/>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89" name="Google Shape;589;p24"/>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590" name="Google Shape;590;p24"/>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591" name="Google Shape;591;p24"/>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592" name="Google Shape;592;p24"/>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593" name="Google Shape;593;p24"/>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594" name="Google Shape;594;p24"/>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595" name="Google Shape;595;p24"/>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596" name="Google Shape;596;p24"/>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597" name="Google Shape;597;p24"/>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598" name="Google Shape;598;p24"/>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599" name="Google Shape;599;p24" descr="txp_fig"/>
            <p:cNvPicPr preferRelativeResize="0"/>
            <p:nvPr/>
          </p:nvPicPr>
          <p:blipFill rotWithShape="1">
            <a:blip r:embed="rId3">
              <a:alphaModFix/>
            </a:blip>
            <a:srcRect/>
            <a:stretch/>
          </p:blipFill>
          <p:spPr>
            <a:xfrm>
              <a:off x="3799" y="2352"/>
              <a:ext cx="192" cy="576"/>
            </a:xfrm>
            <a:prstGeom prst="rect">
              <a:avLst/>
            </a:prstGeom>
            <a:noFill/>
            <a:ln>
              <a:noFill/>
            </a:ln>
          </p:spPr>
        </p:pic>
      </p:grpSp>
      <p:pic>
        <p:nvPicPr>
          <p:cNvPr id="600" name="Google Shape;600;p24"/>
          <p:cNvPicPr preferRelativeResize="0"/>
          <p:nvPr/>
        </p:nvPicPr>
        <p:blipFill rotWithShape="1">
          <a:blip r:embed="rId4">
            <a:alphaModFix/>
          </a:blip>
          <a:srcRect/>
          <a:stretch/>
        </p:blipFill>
        <p:spPr>
          <a:xfrm>
            <a:off x="7878763" y="1752601"/>
            <a:ext cx="1090612" cy="563563"/>
          </a:xfrm>
          <a:prstGeom prst="rect">
            <a:avLst/>
          </a:prstGeom>
          <a:noFill/>
          <a:ln>
            <a:noFill/>
          </a:ln>
        </p:spPr>
      </p:pic>
      <p:sp>
        <p:nvSpPr>
          <p:cNvPr id="601" name="Google Shape;601;p2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Example: Box Filter</a:t>
            </a:r>
            <a:endParaRPr/>
          </a:p>
        </p:txBody>
      </p:sp>
      <p:sp>
        <p:nvSpPr>
          <p:cNvPr id="602" name="Google Shape;602;p2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rPr>
              <a:t>David Lowe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graphicFrame>
        <p:nvGraphicFramePr>
          <p:cNvPr id="608" name="Google Shape;608;p25"/>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bl>
          </a:graphicData>
        </a:graphic>
      </p:graphicFrame>
      <p:graphicFrame>
        <p:nvGraphicFramePr>
          <p:cNvPr id="609" name="Google Shape;609;p25"/>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graphicFrame>
        <p:nvGraphicFramePr>
          <p:cNvPr id="610" name="Google Shape;610;p25"/>
          <p:cNvGraphicFramePr/>
          <p:nvPr/>
        </p:nvGraphicFramePr>
        <p:xfrm>
          <a:off x="2235200" y="2287589"/>
          <a:ext cx="3556000" cy="3471875"/>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8895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611" name="Google Shape;611;p25"/>
          <p:cNvSpPr/>
          <p:nvPr/>
        </p:nvSpPr>
        <p:spPr>
          <a:xfrm>
            <a:off x="6705600" y="2667000"/>
            <a:ext cx="152400" cy="228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612" name="Google Shape;612;p25"/>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613" name="Google Shape;613;p25"/>
          <p:cNvPicPr preferRelativeResize="0"/>
          <p:nvPr/>
        </p:nvPicPr>
        <p:blipFill rotWithShape="1">
          <a:blip r:embed="rId4">
            <a:alphaModFix/>
          </a:blip>
          <a:srcRect/>
          <a:stretch/>
        </p:blipFill>
        <p:spPr>
          <a:xfrm>
            <a:off x="3203576" y="1295401"/>
            <a:ext cx="1452563" cy="936625"/>
          </a:xfrm>
          <a:prstGeom prst="rect">
            <a:avLst/>
          </a:prstGeom>
          <a:noFill/>
          <a:ln>
            <a:noFill/>
          </a:ln>
        </p:spPr>
      </p:pic>
      <p:grpSp>
        <p:nvGrpSpPr>
          <p:cNvPr id="614" name="Google Shape;614;p25"/>
          <p:cNvGrpSpPr/>
          <p:nvPr/>
        </p:nvGrpSpPr>
        <p:grpSpPr>
          <a:xfrm>
            <a:off x="10550525" y="570470"/>
            <a:ext cx="1143000" cy="973138"/>
            <a:chOff x="3799" y="2064"/>
            <a:chExt cx="1433" cy="1136"/>
          </a:xfrm>
        </p:grpSpPr>
        <p:grpSp>
          <p:nvGrpSpPr>
            <p:cNvPr id="615" name="Google Shape;615;p25"/>
            <p:cNvGrpSpPr/>
            <p:nvPr/>
          </p:nvGrpSpPr>
          <p:grpSpPr>
            <a:xfrm>
              <a:off x="4080" y="2064"/>
              <a:ext cx="1152" cy="1136"/>
              <a:chOff x="144" y="144"/>
              <a:chExt cx="1152" cy="1136"/>
            </a:xfrm>
          </p:grpSpPr>
          <p:sp>
            <p:nvSpPr>
              <p:cNvPr id="616" name="Google Shape;616;p25"/>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17" name="Google Shape;617;p25"/>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18" name="Google Shape;618;p25"/>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19" name="Google Shape;619;p25"/>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20" name="Google Shape;620;p25"/>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21" name="Google Shape;621;p25"/>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22" name="Google Shape;622;p25"/>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23" name="Google Shape;623;p25"/>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24" name="Google Shape;624;p25"/>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625" name="Google Shape;625;p25"/>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626" name="Google Shape;626;p25"/>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627" name="Google Shape;627;p25"/>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628" name="Google Shape;628;p25"/>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629" name="Google Shape;629;p25"/>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630" name="Google Shape;630;p25"/>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631" name="Google Shape;631;p25"/>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632" name="Google Shape;632;p25"/>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633" name="Google Shape;633;p25" descr="txp_fig"/>
            <p:cNvPicPr preferRelativeResize="0"/>
            <p:nvPr/>
          </p:nvPicPr>
          <p:blipFill rotWithShape="1">
            <a:blip r:embed="rId5">
              <a:alphaModFix/>
            </a:blip>
            <a:srcRect/>
            <a:stretch/>
          </p:blipFill>
          <p:spPr>
            <a:xfrm>
              <a:off x="3799" y="2352"/>
              <a:ext cx="192" cy="576"/>
            </a:xfrm>
            <a:prstGeom prst="rect">
              <a:avLst/>
            </a:prstGeom>
            <a:noFill/>
            <a:ln>
              <a:noFill/>
            </a:ln>
          </p:spPr>
        </p:pic>
      </p:grpSp>
      <p:pic>
        <p:nvPicPr>
          <p:cNvPr id="634" name="Google Shape;634;p25"/>
          <p:cNvPicPr preferRelativeResize="0"/>
          <p:nvPr/>
        </p:nvPicPr>
        <p:blipFill rotWithShape="1">
          <a:blip r:embed="rId6">
            <a:alphaModFix/>
          </a:blip>
          <a:srcRect/>
          <a:stretch/>
        </p:blipFill>
        <p:spPr>
          <a:xfrm>
            <a:off x="9448800" y="799071"/>
            <a:ext cx="1092200" cy="563563"/>
          </a:xfrm>
          <a:prstGeom prst="rect">
            <a:avLst/>
          </a:prstGeom>
          <a:noFill/>
          <a:ln>
            <a:noFill/>
          </a:ln>
        </p:spPr>
      </p:pic>
      <p:pic>
        <p:nvPicPr>
          <p:cNvPr id="635" name="Google Shape;635;p25"/>
          <p:cNvPicPr preferRelativeResize="0"/>
          <p:nvPr/>
        </p:nvPicPr>
        <p:blipFill rotWithShape="1">
          <a:blip r:embed="rId7">
            <a:alphaModFix/>
          </a:blip>
          <a:srcRect/>
          <a:stretch/>
        </p:blipFill>
        <p:spPr>
          <a:xfrm>
            <a:off x="1966913" y="5956302"/>
            <a:ext cx="5027613" cy="874713"/>
          </a:xfrm>
          <a:prstGeom prst="rect">
            <a:avLst/>
          </a:prstGeom>
          <a:noFill/>
          <a:ln>
            <a:noFill/>
          </a:ln>
        </p:spPr>
      </p:pic>
      <p:sp>
        <p:nvSpPr>
          <p:cNvPr id="636" name="Google Shape;636;p25"/>
          <p:cNvSpPr txBox="1"/>
          <p:nvPr/>
        </p:nvSpPr>
        <p:spPr>
          <a:xfrm>
            <a:off x="7341345" y="5963334"/>
            <a:ext cx="1945531" cy="707886"/>
          </a:xfrm>
          <a:prstGeom prst="rect">
            <a:avLst/>
          </a:pr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637" name="Google Shape;637;p2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638" name="Google Shape;638;p2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graphicFrame>
        <p:nvGraphicFramePr>
          <p:cNvPr id="644" name="Google Shape;644;p26"/>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bl>
          </a:graphicData>
        </a:graphic>
      </p:graphicFrame>
      <p:graphicFrame>
        <p:nvGraphicFramePr>
          <p:cNvPr id="645" name="Google Shape;645;p26"/>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646" name="Google Shape;646;p26"/>
          <p:cNvSpPr/>
          <p:nvPr/>
        </p:nvSpPr>
        <p:spPr>
          <a:xfrm>
            <a:off x="6629401" y="2590800"/>
            <a:ext cx="365125"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647" name="Google Shape;647;p26"/>
          <p:cNvGraphicFramePr/>
          <p:nvPr/>
        </p:nvGraphicFramePr>
        <p:xfrm>
          <a:off x="2235200" y="2287589"/>
          <a:ext cx="3556000" cy="3471875"/>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8895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648" name="Google Shape;648;p26"/>
          <p:cNvSpPr/>
          <p:nvPr/>
        </p:nvSpPr>
        <p:spPr>
          <a:xfrm>
            <a:off x="2209800" y="22860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649" name="Google Shape;649;p26"/>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650" name="Google Shape;650;p26"/>
          <p:cNvPicPr preferRelativeResize="0"/>
          <p:nvPr/>
        </p:nvPicPr>
        <p:blipFill rotWithShape="1">
          <a:blip r:embed="rId4">
            <a:alphaModFix/>
          </a:blip>
          <a:srcRect/>
          <a:stretch/>
        </p:blipFill>
        <p:spPr>
          <a:xfrm>
            <a:off x="3203576" y="1295401"/>
            <a:ext cx="1452563" cy="936625"/>
          </a:xfrm>
          <a:prstGeom prst="rect">
            <a:avLst/>
          </a:prstGeom>
          <a:noFill/>
          <a:ln>
            <a:noFill/>
          </a:ln>
        </p:spPr>
      </p:pic>
      <p:grpSp>
        <p:nvGrpSpPr>
          <p:cNvPr id="651" name="Google Shape;651;p26"/>
          <p:cNvGrpSpPr/>
          <p:nvPr/>
        </p:nvGrpSpPr>
        <p:grpSpPr>
          <a:xfrm>
            <a:off x="10550525" y="570470"/>
            <a:ext cx="1143000" cy="973138"/>
            <a:chOff x="3799" y="2064"/>
            <a:chExt cx="1433" cy="1136"/>
          </a:xfrm>
        </p:grpSpPr>
        <p:grpSp>
          <p:nvGrpSpPr>
            <p:cNvPr id="652" name="Google Shape;652;p26"/>
            <p:cNvGrpSpPr/>
            <p:nvPr/>
          </p:nvGrpSpPr>
          <p:grpSpPr>
            <a:xfrm>
              <a:off x="4080" y="2064"/>
              <a:ext cx="1152" cy="1136"/>
              <a:chOff x="144" y="144"/>
              <a:chExt cx="1152" cy="1136"/>
            </a:xfrm>
          </p:grpSpPr>
          <p:sp>
            <p:nvSpPr>
              <p:cNvPr id="653" name="Google Shape;653;p26"/>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4" name="Google Shape;654;p26"/>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5" name="Google Shape;655;p26"/>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6" name="Google Shape;656;p26"/>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7" name="Google Shape;657;p26"/>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8" name="Google Shape;658;p26"/>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59" name="Google Shape;659;p26"/>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60" name="Google Shape;660;p26"/>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61" name="Google Shape;661;p26"/>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662" name="Google Shape;662;p26"/>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663" name="Google Shape;663;p26"/>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664" name="Google Shape;664;p26"/>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665" name="Google Shape;665;p26"/>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666" name="Google Shape;666;p26"/>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667" name="Google Shape;667;p26"/>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668" name="Google Shape;668;p26"/>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669" name="Google Shape;669;p26"/>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670" name="Google Shape;670;p26" descr="txp_fig"/>
            <p:cNvPicPr preferRelativeResize="0"/>
            <p:nvPr/>
          </p:nvPicPr>
          <p:blipFill rotWithShape="1">
            <a:blip r:embed="rId5">
              <a:alphaModFix/>
            </a:blip>
            <a:srcRect/>
            <a:stretch/>
          </p:blipFill>
          <p:spPr>
            <a:xfrm>
              <a:off x="3799" y="2352"/>
              <a:ext cx="192" cy="576"/>
            </a:xfrm>
            <a:prstGeom prst="rect">
              <a:avLst/>
            </a:prstGeom>
            <a:noFill/>
            <a:ln>
              <a:noFill/>
            </a:ln>
          </p:spPr>
        </p:pic>
      </p:grpSp>
      <p:pic>
        <p:nvPicPr>
          <p:cNvPr id="671" name="Google Shape;671;p26"/>
          <p:cNvPicPr preferRelativeResize="0"/>
          <p:nvPr/>
        </p:nvPicPr>
        <p:blipFill rotWithShape="1">
          <a:blip r:embed="rId6">
            <a:alphaModFix/>
          </a:blip>
          <a:srcRect/>
          <a:stretch/>
        </p:blipFill>
        <p:spPr>
          <a:xfrm>
            <a:off x="9448800" y="799071"/>
            <a:ext cx="1092200" cy="563563"/>
          </a:xfrm>
          <a:prstGeom prst="rect">
            <a:avLst/>
          </a:prstGeom>
          <a:noFill/>
          <a:ln>
            <a:noFill/>
          </a:ln>
        </p:spPr>
      </p:pic>
      <p:pic>
        <p:nvPicPr>
          <p:cNvPr id="672" name="Google Shape;672;p26"/>
          <p:cNvPicPr preferRelativeResize="0"/>
          <p:nvPr/>
        </p:nvPicPr>
        <p:blipFill rotWithShape="1">
          <a:blip r:embed="rId7">
            <a:alphaModFix/>
          </a:blip>
          <a:srcRect/>
          <a:stretch/>
        </p:blipFill>
        <p:spPr>
          <a:xfrm>
            <a:off x="1966913" y="5956302"/>
            <a:ext cx="5027613" cy="874713"/>
          </a:xfrm>
          <a:prstGeom prst="rect">
            <a:avLst/>
          </a:prstGeom>
          <a:noFill/>
          <a:ln>
            <a:noFill/>
          </a:ln>
        </p:spPr>
      </p:pic>
      <p:sp>
        <p:nvSpPr>
          <p:cNvPr id="673" name="Google Shape;673;p26"/>
          <p:cNvSpPr txBox="1"/>
          <p:nvPr/>
        </p:nvSpPr>
        <p:spPr>
          <a:xfrm>
            <a:off x="7341345" y="5963334"/>
            <a:ext cx="1945531" cy="707886"/>
          </a:xfrm>
          <a:prstGeom prst="rect">
            <a:avLst/>
          </a:prstGeom>
          <a:blipFill rotWithShape="1">
            <a:blip r:embed="rId8">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674" name="Google Shape;674;p2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675" name="Google Shape;675;p2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80"/>
        <p:cNvGrpSpPr/>
        <p:nvPr/>
      </p:nvGrpSpPr>
      <p:grpSpPr>
        <a:xfrm>
          <a:off x="0" y="0"/>
          <a:ext cx="0" cy="0"/>
          <a:chOff x="0" y="0"/>
          <a:chExt cx="0" cy="0"/>
        </a:xfrm>
      </p:grpSpPr>
      <p:graphicFrame>
        <p:nvGraphicFramePr>
          <p:cNvPr id="681" name="Google Shape;681;p27"/>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bl>
          </a:graphicData>
        </a:graphic>
      </p:graphicFrame>
      <p:graphicFrame>
        <p:nvGraphicFramePr>
          <p:cNvPr id="682" name="Google Shape;682;p27"/>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683" name="Google Shape;683;p27"/>
          <p:cNvSpPr/>
          <p:nvPr/>
        </p:nvSpPr>
        <p:spPr>
          <a:xfrm>
            <a:off x="6934200" y="25908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684" name="Google Shape;684;p27"/>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685" name="Google Shape;685;p27"/>
          <p:cNvSpPr/>
          <p:nvPr/>
        </p:nvSpPr>
        <p:spPr>
          <a:xfrm>
            <a:off x="2590800" y="22860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686" name="Google Shape;686;p27"/>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687" name="Google Shape;687;p27"/>
          <p:cNvPicPr preferRelativeResize="0"/>
          <p:nvPr/>
        </p:nvPicPr>
        <p:blipFill rotWithShape="1">
          <a:blip r:embed="rId4">
            <a:alphaModFix/>
          </a:blip>
          <a:srcRect/>
          <a:stretch/>
        </p:blipFill>
        <p:spPr>
          <a:xfrm>
            <a:off x="3203576" y="1295401"/>
            <a:ext cx="1452563" cy="936625"/>
          </a:xfrm>
          <a:prstGeom prst="rect">
            <a:avLst/>
          </a:prstGeom>
          <a:noFill/>
          <a:ln>
            <a:noFill/>
          </a:ln>
        </p:spPr>
      </p:pic>
      <p:pic>
        <p:nvPicPr>
          <p:cNvPr id="688" name="Google Shape;688;p27"/>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689" name="Google Shape;689;p27"/>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690" name="Google Shape;690;p2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691" name="Google Shape;691;p2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692" name="Google Shape;692;p27"/>
          <p:cNvGrpSpPr/>
          <p:nvPr/>
        </p:nvGrpSpPr>
        <p:grpSpPr>
          <a:xfrm>
            <a:off x="10550525" y="570470"/>
            <a:ext cx="1143000" cy="973138"/>
            <a:chOff x="3799" y="2064"/>
            <a:chExt cx="1433" cy="1136"/>
          </a:xfrm>
        </p:grpSpPr>
        <p:grpSp>
          <p:nvGrpSpPr>
            <p:cNvPr id="693" name="Google Shape;693;p27"/>
            <p:cNvGrpSpPr/>
            <p:nvPr/>
          </p:nvGrpSpPr>
          <p:grpSpPr>
            <a:xfrm>
              <a:off x="4080" y="2064"/>
              <a:ext cx="1152" cy="1136"/>
              <a:chOff x="144" y="144"/>
              <a:chExt cx="1152" cy="1136"/>
            </a:xfrm>
          </p:grpSpPr>
          <p:sp>
            <p:nvSpPr>
              <p:cNvPr id="694" name="Google Shape;694;p27"/>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95" name="Google Shape;695;p27"/>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96" name="Google Shape;696;p27"/>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97" name="Google Shape;697;p27"/>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98" name="Google Shape;698;p27"/>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699" name="Google Shape;699;p27"/>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00" name="Google Shape;700;p27"/>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01" name="Google Shape;701;p27"/>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02" name="Google Shape;702;p27"/>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703" name="Google Shape;703;p27"/>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704" name="Google Shape;704;p27"/>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705" name="Google Shape;705;p27"/>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706" name="Google Shape;706;p27"/>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707" name="Google Shape;707;p27"/>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708" name="Google Shape;708;p27"/>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09" name="Google Shape;709;p27"/>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10" name="Google Shape;710;p27"/>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711" name="Google Shape;711;p27" descr="txp_fig"/>
            <p:cNvPicPr preferRelativeResize="0"/>
            <p:nvPr/>
          </p:nvPicPr>
          <p:blipFill rotWithShape="1">
            <a:blip r:embed="rId7">
              <a:alphaModFix/>
            </a:blip>
            <a:srcRect/>
            <a:stretch/>
          </p:blipFill>
          <p:spPr>
            <a:xfrm>
              <a:off x="3799" y="2352"/>
              <a:ext cx="192" cy="576"/>
            </a:xfrm>
            <a:prstGeom prst="rect">
              <a:avLst/>
            </a:prstGeom>
            <a:noFill/>
            <a:ln>
              <a:noFill/>
            </a:ln>
          </p:spPr>
        </p:pic>
      </p:grpSp>
      <p:pic>
        <p:nvPicPr>
          <p:cNvPr id="712" name="Google Shape;712;p27"/>
          <p:cNvPicPr preferRelativeResize="0"/>
          <p:nvPr/>
        </p:nvPicPr>
        <p:blipFill rotWithShape="1">
          <a:blip r:embed="rId8">
            <a:alphaModFix/>
          </a:blip>
          <a:srcRect/>
          <a:stretch/>
        </p:blipFill>
        <p:spPr>
          <a:xfrm>
            <a:off x="9448800" y="799071"/>
            <a:ext cx="1092200" cy="56356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graphicFrame>
        <p:nvGraphicFramePr>
          <p:cNvPr id="718" name="Google Shape;718;p28"/>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bl>
          </a:graphicData>
        </a:graphic>
      </p:graphicFrame>
      <p:graphicFrame>
        <p:nvGraphicFramePr>
          <p:cNvPr id="719" name="Google Shape;719;p28"/>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720" name="Google Shape;720;p28"/>
          <p:cNvSpPr/>
          <p:nvPr/>
        </p:nvSpPr>
        <p:spPr>
          <a:xfrm>
            <a:off x="7315200" y="25908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721" name="Google Shape;721;p28"/>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722" name="Google Shape;722;p28"/>
          <p:cNvSpPr/>
          <p:nvPr/>
        </p:nvSpPr>
        <p:spPr>
          <a:xfrm>
            <a:off x="2971800" y="22860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723" name="Google Shape;723;p28"/>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724" name="Google Shape;724;p28"/>
          <p:cNvPicPr preferRelativeResize="0"/>
          <p:nvPr/>
        </p:nvPicPr>
        <p:blipFill rotWithShape="1">
          <a:blip r:embed="rId4">
            <a:alphaModFix/>
          </a:blip>
          <a:srcRect/>
          <a:stretch/>
        </p:blipFill>
        <p:spPr>
          <a:xfrm>
            <a:off x="3203576" y="1295401"/>
            <a:ext cx="1452563" cy="936625"/>
          </a:xfrm>
          <a:prstGeom prst="rect">
            <a:avLst/>
          </a:prstGeom>
          <a:noFill/>
          <a:ln>
            <a:noFill/>
          </a:ln>
        </p:spPr>
      </p:pic>
      <p:pic>
        <p:nvPicPr>
          <p:cNvPr id="725" name="Google Shape;725;p28"/>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726" name="Google Shape;726;p28"/>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727" name="Google Shape;727;p2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728" name="Google Shape;728;p2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729" name="Google Shape;729;p28"/>
          <p:cNvGrpSpPr/>
          <p:nvPr/>
        </p:nvGrpSpPr>
        <p:grpSpPr>
          <a:xfrm>
            <a:off x="9448800" y="570470"/>
            <a:ext cx="2244725" cy="973138"/>
            <a:chOff x="9448800" y="570470"/>
            <a:chExt cx="2244725" cy="973138"/>
          </a:xfrm>
        </p:grpSpPr>
        <p:grpSp>
          <p:nvGrpSpPr>
            <p:cNvPr id="730" name="Google Shape;730;p28"/>
            <p:cNvGrpSpPr/>
            <p:nvPr/>
          </p:nvGrpSpPr>
          <p:grpSpPr>
            <a:xfrm>
              <a:off x="10550525" y="570470"/>
              <a:ext cx="1143000" cy="973138"/>
              <a:chOff x="3799" y="2064"/>
              <a:chExt cx="1433" cy="1136"/>
            </a:xfrm>
          </p:grpSpPr>
          <p:grpSp>
            <p:nvGrpSpPr>
              <p:cNvPr id="731" name="Google Shape;731;p28"/>
              <p:cNvGrpSpPr/>
              <p:nvPr/>
            </p:nvGrpSpPr>
            <p:grpSpPr>
              <a:xfrm>
                <a:off x="4080" y="2064"/>
                <a:ext cx="1152" cy="1136"/>
                <a:chOff x="144" y="144"/>
                <a:chExt cx="1152" cy="1136"/>
              </a:xfrm>
            </p:grpSpPr>
            <p:sp>
              <p:nvSpPr>
                <p:cNvPr id="732" name="Google Shape;732;p28"/>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3" name="Google Shape;733;p28"/>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4" name="Google Shape;734;p28"/>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5" name="Google Shape;735;p28"/>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6" name="Google Shape;736;p28"/>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7" name="Google Shape;737;p28"/>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8" name="Google Shape;738;p28"/>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39" name="Google Shape;739;p28"/>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40" name="Google Shape;740;p28"/>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741" name="Google Shape;741;p28"/>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742" name="Google Shape;742;p28"/>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743" name="Google Shape;743;p28"/>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744" name="Google Shape;744;p28"/>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745" name="Google Shape;745;p28"/>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746" name="Google Shape;746;p28"/>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47" name="Google Shape;747;p28"/>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48" name="Google Shape;748;p28"/>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749" name="Google Shape;749;p28" descr="txp_fig"/>
              <p:cNvPicPr preferRelativeResize="0"/>
              <p:nvPr/>
            </p:nvPicPr>
            <p:blipFill rotWithShape="1">
              <a:blip r:embed="rId7">
                <a:alphaModFix/>
              </a:blip>
              <a:srcRect/>
              <a:stretch/>
            </p:blipFill>
            <p:spPr>
              <a:xfrm>
                <a:off x="3799" y="2352"/>
                <a:ext cx="192" cy="576"/>
              </a:xfrm>
              <a:prstGeom prst="rect">
                <a:avLst/>
              </a:prstGeom>
              <a:noFill/>
              <a:ln>
                <a:noFill/>
              </a:ln>
            </p:spPr>
          </p:pic>
        </p:grpSp>
        <p:pic>
          <p:nvPicPr>
            <p:cNvPr id="750" name="Google Shape;750;p28"/>
            <p:cNvPicPr preferRelativeResize="0"/>
            <p:nvPr/>
          </p:nvPicPr>
          <p:blipFill rotWithShape="1">
            <a:blip r:embed="rId8">
              <a:alphaModFix/>
            </a:blip>
            <a:srcRect/>
            <a:stretch/>
          </p:blipFill>
          <p:spPr>
            <a:xfrm>
              <a:off x="9448800" y="799071"/>
              <a:ext cx="1092200" cy="563563"/>
            </a:xfrm>
            <a:prstGeom prst="rect">
              <a:avLst/>
            </a:prstGeom>
            <a:noFill/>
            <a:ln>
              <a:noFill/>
            </a:ln>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55"/>
        <p:cNvGrpSpPr/>
        <p:nvPr/>
      </p:nvGrpSpPr>
      <p:grpSpPr>
        <a:xfrm>
          <a:off x="0" y="0"/>
          <a:ext cx="0" cy="0"/>
          <a:chOff x="0" y="0"/>
          <a:chExt cx="0" cy="0"/>
        </a:xfrm>
      </p:grpSpPr>
      <p:graphicFrame>
        <p:nvGraphicFramePr>
          <p:cNvPr id="756" name="Google Shape;756;p29"/>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1"/>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chemeClr val="lt2"/>
                    </a:solidFill>
                  </a:tcPr>
                </a:tc>
                <a:extLst>
                  <a:ext uri="{0D108BD9-81ED-4DB2-BD59-A6C34878D82A}">
                    <a16:rowId xmlns:a16="http://schemas.microsoft.com/office/drawing/2014/main" val="10009"/>
                  </a:ext>
                </a:extLst>
              </a:tr>
            </a:tbl>
          </a:graphicData>
        </a:graphic>
      </p:graphicFrame>
      <p:graphicFrame>
        <p:nvGraphicFramePr>
          <p:cNvPr id="757" name="Google Shape;757;p29"/>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758" name="Google Shape;758;p29"/>
          <p:cNvSpPr/>
          <p:nvPr/>
        </p:nvSpPr>
        <p:spPr>
          <a:xfrm>
            <a:off x="7696200" y="25908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759" name="Google Shape;759;p29"/>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760" name="Google Shape;760;p29"/>
          <p:cNvSpPr/>
          <p:nvPr/>
        </p:nvSpPr>
        <p:spPr>
          <a:xfrm>
            <a:off x="3276600" y="22860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761" name="Google Shape;761;p29"/>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762" name="Google Shape;762;p29"/>
          <p:cNvPicPr preferRelativeResize="0"/>
          <p:nvPr/>
        </p:nvPicPr>
        <p:blipFill rotWithShape="1">
          <a:blip r:embed="rId4">
            <a:alphaModFix/>
          </a:blip>
          <a:srcRect/>
          <a:stretch/>
        </p:blipFill>
        <p:spPr>
          <a:xfrm>
            <a:off x="3203576" y="1295401"/>
            <a:ext cx="1452563" cy="936625"/>
          </a:xfrm>
          <a:prstGeom prst="rect">
            <a:avLst/>
          </a:prstGeom>
          <a:noFill/>
          <a:ln>
            <a:noFill/>
          </a:ln>
        </p:spPr>
      </p:pic>
      <p:pic>
        <p:nvPicPr>
          <p:cNvPr id="763" name="Google Shape;763;p29"/>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764" name="Google Shape;764;p29"/>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765" name="Google Shape;765;p2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766" name="Google Shape;766;p2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767" name="Google Shape;767;p29"/>
          <p:cNvGrpSpPr/>
          <p:nvPr/>
        </p:nvGrpSpPr>
        <p:grpSpPr>
          <a:xfrm>
            <a:off x="10550525" y="570470"/>
            <a:ext cx="1143000" cy="973138"/>
            <a:chOff x="3799" y="2064"/>
            <a:chExt cx="1433" cy="1136"/>
          </a:xfrm>
        </p:grpSpPr>
        <p:grpSp>
          <p:nvGrpSpPr>
            <p:cNvPr id="768" name="Google Shape;768;p29"/>
            <p:cNvGrpSpPr/>
            <p:nvPr/>
          </p:nvGrpSpPr>
          <p:grpSpPr>
            <a:xfrm>
              <a:off x="4080" y="2064"/>
              <a:ext cx="1152" cy="1136"/>
              <a:chOff x="144" y="144"/>
              <a:chExt cx="1152" cy="1136"/>
            </a:xfrm>
          </p:grpSpPr>
          <p:sp>
            <p:nvSpPr>
              <p:cNvPr id="769" name="Google Shape;769;p2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0" name="Google Shape;770;p2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1" name="Google Shape;771;p2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2" name="Google Shape;772;p2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3" name="Google Shape;773;p2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4" name="Google Shape;774;p2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5" name="Google Shape;775;p2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6" name="Google Shape;776;p2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777" name="Google Shape;777;p2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778" name="Google Shape;778;p2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779" name="Google Shape;779;p2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780" name="Google Shape;780;p2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781" name="Google Shape;781;p2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782" name="Google Shape;782;p2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783" name="Google Shape;783;p2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84" name="Google Shape;784;p2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785" name="Google Shape;785;p2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786" name="Google Shape;786;p29" descr="txp_fig"/>
            <p:cNvPicPr preferRelativeResize="0"/>
            <p:nvPr/>
          </p:nvPicPr>
          <p:blipFill rotWithShape="1">
            <a:blip r:embed="rId6">
              <a:alphaModFix/>
            </a:blip>
            <a:srcRect/>
            <a:stretch/>
          </p:blipFill>
          <p:spPr>
            <a:xfrm>
              <a:off x="3799" y="2352"/>
              <a:ext cx="192" cy="576"/>
            </a:xfrm>
            <a:prstGeom prst="rect">
              <a:avLst/>
            </a:prstGeom>
            <a:noFill/>
            <a:ln>
              <a:noFill/>
            </a:ln>
          </p:spPr>
        </p:pic>
      </p:grpSp>
      <p:pic>
        <p:nvPicPr>
          <p:cNvPr id="787" name="Google Shape;787;p29"/>
          <p:cNvPicPr preferRelativeResize="0"/>
          <p:nvPr/>
        </p:nvPicPr>
        <p:blipFill rotWithShape="1">
          <a:blip r:embed="rId7">
            <a:alphaModFix/>
          </a:blip>
          <a:srcRect/>
          <a:stretch/>
        </p:blipFill>
        <p:spPr>
          <a:xfrm>
            <a:off x="9448800" y="799071"/>
            <a:ext cx="1092200" cy="563563"/>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graphicFrame>
        <p:nvGraphicFramePr>
          <p:cNvPr id="793" name="Google Shape;793;p30"/>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794" name="Google Shape;794;p30"/>
          <p:cNvSpPr/>
          <p:nvPr/>
        </p:nvSpPr>
        <p:spPr>
          <a:xfrm>
            <a:off x="8001000" y="25908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795" name="Google Shape;795;p30"/>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796" name="Google Shape;796;p30"/>
          <p:cNvSpPr/>
          <p:nvPr/>
        </p:nvSpPr>
        <p:spPr>
          <a:xfrm>
            <a:off x="3657600" y="22860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797" name="Google Shape;797;p30"/>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798" name="Google Shape;798;p30"/>
          <p:cNvPicPr preferRelativeResize="0"/>
          <p:nvPr/>
        </p:nvPicPr>
        <p:blipFill rotWithShape="1">
          <a:blip r:embed="rId4">
            <a:alphaModFix/>
          </a:blip>
          <a:srcRect/>
          <a:stretch/>
        </p:blipFill>
        <p:spPr>
          <a:xfrm>
            <a:off x="3203576" y="1295401"/>
            <a:ext cx="1452563" cy="936625"/>
          </a:xfrm>
          <a:prstGeom prst="rect">
            <a:avLst/>
          </a:prstGeom>
          <a:noFill/>
          <a:ln>
            <a:noFill/>
          </a:ln>
        </p:spPr>
      </p:pic>
      <p:pic>
        <p:nvPicPr>
          <p:cNvPr id="799" name="Google Shape;799;p30"/>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800" name="Google Shape;800;p30"/>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801" name="Google Shape;801;p3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802" name="Google Shape;802;p3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803" name="Google Shape;803;p30"/>
          <p:cNvGrpSpPr/>
          <p:nvPr/>
        </p:nvGrpSpPr>
        <p:grpSpPr>
          <a:xfrm>
            <a:off x="10550525" y="570470"/>
            <a:ext cx="1143000" cy="973138"/>
            <a:chOff x="3799" y="2064"/>
            <a:chExt cx="1433" cy="1136"/>
          </a:xfrm>
        </p:grpSpPr>
        <p:grpSp>
          <p:nvGrpSpPr>
            <p:cNvPr id="804" name="Google Shape;804;p30"/>
            <p:cNvGrpSpPr/>
            <p:nvPr/>
          </p:nvGrpSpPr>
          <p:grpSpPr>
            <a:xfrm>
              <a:off x="4080" y="2064"/>
              <a:ext cx="1152" cy="1136"/>
              <a:chOff x="144" y="144"/>
              <a:chExt cx="1152" cy="1136"/>
            </a:xfrm>
          </p:grpSpPr>
          <p:sp>
            <p:nvSpPr>
              <p:cNvPr id="805" name="Google Shape;805;p30"/>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06" name="Google Shape;806;p30"/>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07" name="Google Shape;807;p30"/>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08" name="Google Shape;808;p30"/>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09" name="Google Shape;809;p30"/>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10" name="Google Shape;810;p30"/>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11" name="Google Shape;811;p30"/>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12" name="Google Shape;812;p30"/>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13" name="Google Shape;813;p30"/>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814" name="Google Shape;814;p30"/>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815" name="Google Shape;815;p30"/>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816" name="Google Shape;816;p30"/>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817" name="Google Shape;817;p30"/>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818" name="Google Shape;818;p30"/>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819" name="Google Shape;819;p30"/>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20" name="Google Shape;820;p30"/>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21" name="Google Shape;821;p30"/>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822" name="Google Shape;822;p30" descr="txp_fig"/>
            <p:cNvPicPr preferRelativeResize="0"/>
            <p:nvPr/>
          </p:nvPicPr>
          <p:blipFill rotWithShape="1">
            <a:blip r:embed="rId7">
              <a:alphaModFix/>
            </a:blip>
            <a:srcRect/>
            <a:stretch/>
          </p:blipFill>
          <p:spPr>
            <a:xfrm>
              <a:off x="3799" y="2352"/>
              <a:ext cx="192" cy="576"/>
            </a:xfrm>
            <a:prstGeom prst="rect">
              <a:avLst/>
            </a:prstGeom>
            <a:noFill/>
            <a:ln>
              <a:noFill/>
            </a:ln>
          </p:spPr>
        </p:pic>
      </p:grpSp>
      <p:pic>
        <p:nvPicPr>
          <p:cNvPr id="823" name="Google Shape;823;p30"/>
          <p:cNvPicPr preferRelativeResize="0"/>
          <p:nvPr/>
        </p:nvPicPr>
        <p:blipFill rotWithShape="1">
          <a:blip r:embed="rId8">
            <a:alphaModFix/>
          </a:blip>
          <a:srcRect/>
          <a:stretch/>
        </p:blipFill>
        <p:spPr>
          <a:xfrm>
            <a:off x="9448800" y="799071"/>
            <a:ext cx="1092200" cy="563563"/>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graphicFrame>
        <p:nvGraphicFramePr>
          <p:cNvPr id="829" name="Google Shape;829;p31"/>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830" name="Google Shape;830;p31"/>
          <p:cNvSpPr/>
          <p:nvPr/>
        </p:nvSpPr>
        <p:spPr>
          <a:xfrm>
            <a:off x="7696200" y="43434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831" name="Google Shape;831;p31"/>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832" name="Google Shape;832;p31"/>
          <p:cNvSpPr/>
          <p:nvPr/>
        </p:nvSpPr>
        <p:spPr>
          <a:xfrm>
            <a:off x="3307897" y="4025900"/>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833" name="Google Shape;833;p31"/>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834" name="Google Shape;834;p31"/>
          <p:cNvPicPr preferRelativeResize="0"/>
          <p:nvPr/>
        </p:nvPicPr>
        <p:blipFill rotWithShape="1">
          <a:blip r:embed="rId4">
            <a:alphaModFix/>
          </a:blip>
          <a:srcRect/>
          <a:stretch/>
        </p:blipFill>
        <p:spPr>
          <a:xfrm>
            <a:off x="3203576" y="1295401"/>
            <a:ext cx="1452563" cy="936625"/>
          </a:xfrm>
          <a:prstGeom prst="rect">
            <a:avLst/>
          </a:prstGeom>
          <a:noFill/>
          <a:ln>
            <a:noFill/>
          </a:ln>
        </p:spPr>
      </p:pic>
      <p:sp>
        <p:nvSpPr>
          <p:cNvPr id="835" name="Google Shape;835;p31"/>
          <p:cNvSpPr txBox="1"/>
          <p:nvPr/>
        </p:nvSpPr>
        <p:spPr>
          <a:xfrm>
            <a:off x="7740650" y="4351339"/>
            <a:ext cx="325438"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a:t>
            </a:r>
            <a:endParaRPr/>
          </a:p>
        </p:txBody>
      </p:sp>
      <p:pic>
        <p:nvPicPr>
          <p:cNvPr id="836" name="Google Shape;836;p31"/>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837" name="Google Shape;837;p31"/>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838" name="Google Shape;838;p3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839" name="Google Shape;839;p3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840" name="Google Shape;840;p31"/>
          <p:cNvGrpSpPr/>
          <p:nvPr/>
        </p:nvGrpSpPr>
        <p:grpSpPr>
          <a:xfrm>
            <a:off x="10550525" y="570470"/>
            <a:ext cx="1143000" cy="973138"/>
            <a:chOff x="3799" y="2064"/>
            <a:chExt cx="1433" cy="1136"/>
          </a:xfrm>
        </p:grpSpPr>
        <p:grpSp>
          <p:nvGrpSpPr>
            <p:cNvPr id="841" name="Google Shape;841;p31"/>
            <p:cNvGrpSpPr/>
            <p:nvPr/>
          </p:nvGrpSpPr>
          <p:grpSpPr>
            <a:xfrm>
              <a:off x="4080" y="2064"/>
              <a:ext cx="1152" cy="1136"/>
              <a:chOff x="144" y="144"/>
              <a:chExt cx="1152" cy="1136"/>
            </a:xfrm>
          </p:grpSpPr>
          <p:sp>
            <p:nvSpPr>
              <p:cNvPr id="842" name="Google Shape;842;p31"/>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3" name="Google Shape;843;p31"/>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4" name="Google Shape;844;p31"/>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5" name="Google Shape;845;p31"/>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6" name="Google Shape;846;p31"/>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7" name="Google Shape;847;p31"/>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8" name="Google Shape;848;p31"/>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49" name="Google Shape;849;p31"/>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50" name="Google Shape;850;p31"/>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851" name="Google Shape;851;p31"/>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852" name="Google Shape;852;p31"/>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853" name="Google Shape;853;p31"/>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854" name="Google Shape;854;p31"/>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855" name="Google Shape;855;p31"/>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856" name="Google Shape;856;p31"/>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57" name="Google Shape;857;p31"/>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58" name="Google Shape;858;p31"/>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859" name="Google Shape;859;p31" descr="txp_fig"/>
            <p:cNvPicPr preferRelativeResize="0"/>
            <p:nvPr/>
          </p:nvPicPr>
          <p:blipFill rotWithShape="1">
            <a:blip r:embed="rId7">
              <a:alphaModFix/>
            </a:blip>
            <a:srcRect/>
            <a:stretch/>
          </p:blipFill>
          <p:spPr>
            <a:xfrm>
              <a:off x="3799" y="2352"/>
              <a:ext cx="192" cy="576"/>
            </a:xfrm>
            <a:prstGeom prst="rect">
              <a:avLst/>
            </a:prstGeom>
            <a:noFill/>
            <a:ln>
              <a:noFill/>
            </a:ln>
          </p:spPr>
        </p:pic>
      </p:grpSp>
      <p:pic>
        <p:nvPicPr>
          <p:cNvPr id="860" name="Google Shape;860;p31"/>
          <p:cNvPicPr preferRelativeResize="0"/>
          <p:nvPr/>
        </p:nvPicPr>
        <p:blipFill rotWithShape="1">
          <a:blip r:embed="rId8">
            <a:alphaModFix/>
          </a:blip>
          <a:srcRect/>
          <a:stretch/>
        </p:blipFill>
        <p:spPr>
          <a:xfrm>
            <a:off x="9448800" y="799071"/>
            <a:ext cx="1092200" cy="56356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865"/>
        <p:cNvGrpSpPr/>
        <p:nvPr/>
      </p:nvGrpSpPr>
      <p:grpSpPr>
        <a:xfrm>
          <a:off x="0" y="0"/>
          <a:ext cx="0" cy="0"/>
          <a:chOff x="0" y="0"/>
          <a:chExt cx="0" cy="0"/>
        </a:xfrm>
      </p:grpSpPr>
      <p:graphicFrame>
        <p:nvGraphicFramePr>
          <p:cNvPr id="866" name="Google Shape;866;p32"/>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50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867" name="Google Shape;867;p32"/>
          <p:cNvSpPr/>
          <p:nvPr/>
        </p:nvSpPr>
        <p:spPr>
          <a:xfrm>
            <a:off x="8382000" y="3657600"/>
            <a:ext cx="381000" cy="3810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graphicFrame>
        <p:nvGraphicFramePr>
          <p:cNvPr id="868" name="Google Shape;868;p32"/>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869" name="Google Shape;869;p32"/>
          <p:cNvSpPr/>
          <p:nvPr/>
        </p:nvSpPr>
        <p:spPr>
          <a:xfrm>
            <a:off x="4038600" y="3323772"/>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870" name="Google Shape;870;p32"/>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871" name="Google Shape;871;p32"/>
          <p:cNvPicPr preferRelativeResize="0"/>
          <p:nvPr/>
        </p:nvPicPr>
        <p:blipFill rotWithShape="1">
          <a:blip r:embed="rId4">
            <a:alphaModFix/>
          </a:blip>
          <a:srcRect/>
          <a:stretch/>
        </p:blipFill>
        <p:spPr>
          <a:xfrm>
            <a:off x="3203576" y="1295401"/>
            <a:ext cx="1452563" cy="936625"/>
          </a:xfrm>
          <a:prstGeom prst="rect">
            <a:avLst/>
          </a:prstGeom>
          <a:noFill/>
          <a:ln>
            <a:noFill/>
          </a:ln>
        </p:spPr>
      </p:pic>
      <p:sp>
        <p:nvSpPr>
          <p:cNvPr id="872" name="Google Shape;872;p32"/>
          <p:cNvSpPr txBox="1"/>
          <p:nvPr/>
        </p:nvSpPr>
        <p:spPr>
          <a:xfrm>
            <a:off x="8382000" y="3657600"/>
            <a:ext cx="3254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a:t>
            </a:r>
            <a:endParaRPr/>
          </a:p>
        </p:txBody>
      </p:sp>
      <p:pic>
        <p:nvPicPr>
          <p:cNvPr id="873" name="Google Shape;873;p32"/>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874" name="Google Shape;874;p32"/>
          <p:cNvSpPr txBox="1"/>
          <p:nvPr/>
        </p:nvSpPr>
        <p:spPr>
          <a:xfrm>
            <a:off x="7341345" y="5963334"/>
            <a:ext cx="1945531" cy="707886"/>
          </a:xfrm>
          <a:prstGeom prst="rect">
            <a:avLst/>
          </a:pr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latin typeface="Gill Sans"/>
                <a:ea typeface="Gill Sans"/>
                <a:cs typeface="Gill Sans"/>
                <a:sym typeface="Gill Sans"/>
              </a:rPr>
              <a:t> </a:t>
            </a:r>
            <a:endParaRPr/>
          </a:p>
        </p:txBody>
      </p:sp>
      <p:sp>
        <p:nvSpPr>
          <p:cNvPr id="875" name="Google Shape;875;p3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876" name="Google Shape;876;p3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877" name="Google Shape;877;p32"/>
          <p:cNvGrpSpPr/>
          <p:nvPr/>
        </p:nvGrpSpPr>
        <p:grpSpPr>
          <a:xfrm>
            <a:off x="10550525" y="570470"/>
            <a:ext cx="1143000" cy="973138"/>
            <a:chOff x="3799" y="2064"/>
            <a:chExt cx="1433" cy="1136"/>
          </a:xfrm>
        </p:grpSpPr>
        <p:grpSp>
          <p:nvGrpSpPr>
            <p:cNvPr id="878" name="Google Shape;878;p32"/>
            <p:cNvGrpSpPr/>
            <p:nvPr/>
          </p:nvGrpSpPr>
          <p:grpSpPr>
            <a:xfrm>
              <a:off x="4080" y="2064"/>
              <a:ext cx="1152" cy="1136"/>
              <a:chOff x="144" y="144"/>
              <a:chExt cx="1152" cy="1136"/>
            </a:xfrm>
          </p:grpSpPr>
          <p:sp>
            <p:nvSpPr>
              <p:cNvPr id="879" name="Google Shape;879;p32"/>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0" name="Google Shape;880;p32"/>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1" name="Google Shape;881;p32"/>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2" name="Google Shape;882;p32"/>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3" name="Google Shape;883;p32"/>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4" name="Google Shape;884;p32"/>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5" name="Google Shape;885;p32"/>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6" name="Google Shape;886;p32"/>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887" name="Google Shape;887;p32"/>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888" name="Google Shape;888;p32"/>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889" name="Google Shape;889;p32"/>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890" name="Google Shape;890;p32"/>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891" name="Google Shape;891;p32"/>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892" name="Google Shape;892;p32"/>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893" name="Google Shape;893;p32"/>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94" name="Google Shape;894;p32"/>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895" name="Google Shape;895;p32"/>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896" name="Google Shape;896;p32" descr="txp_fig"/>
            <p:cNvPicPr preferRelativeResize="0"/>
            <p:nvPr/>
          </p:nvPicPr>
          <p:blipFill rotWithShape="1">
            <a:blip r:embed="rId7">
              <a:alphaModFix/>
            </a:blip>
            <a:srcRect/>
            <a:stretch/>
          </p:blipFill>
          <p:spPr>
            <a:xfrm>
              <a:off x="3799" y="2352"/>
              <a:ext cx="192" cy="576"/>
            </a:xfrm>
            <a:prstGeom prst="rect">
              <a:avLst/>
            </a:prstGeom>
            <a:noFill/>
            <a:ln>
              <a:noFill/>
            </a:ln>
          </p:spPr>
        </p:pic>
      </p:grpSp>
      <p:pic>
        <p:nvPicPr>
          <p:cNvPr id="897" name="Google Shape;897;p32"/>
          <p:cNvPicPr preferRelativeResize="0"/>
          <p:nvPr/>
        </p:nvPicPr>
        <p:blipFill rotWithShape="1">
          <a:blip r:embed="rId8">
            <a:alphaModFix/>
          </a:blip>
          <a:srcRect/>
          <a:stretch/>
        </p:blipFill>
        <p:spPr>
          <a:xfrm>
            <a:off x="9448800" y="799071"/>
            <a:ext cx="1092200" cy="563563"/>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902"/>
        <p:cNvGrpSpPr/>
        <p:nvPr/>
      </p:nvGrpSpPr>
      <p:grpSpPr>
        <a:xfrm>
          <a:off x="0" y="0"/>
          <a:ext cx="0" cy="0"/>
          <a:chOff x="0" y="0"/>
          <a:chExt cx="0" cy="0"/>
        </a:xfrm>
      </p:grpSpPr>
      <p:graphicFrame>
        <p:nvGraphicFramePr>
          <p:cNvPr id="903" name="Google Shape;903;p33"/>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904" name="Google Shape;904;p33"/>
          <p:cNvSpPr/>
          <p:nvPr/>
        </p:nvSpPr>
        <p:spPr>
          <a:xfrm>
            <a:off x="4038600" y="3323772"/>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905" name="Google Shape;905;p33"/>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906" name="Google Shape;906;p33"/>
          <p:cNvPicPr preferRelativeResize="0"/>
          <p:nvPr/>
        </p:nvPicPr>
        <p:blipFill rotWithShape="1">
          <a:blip r:embed="rId4">
            <a:alphaModFix/>
          </a:blip>
          <a:srcRect/>
          <a:stretch/>
        </p:blipFill>
        <p:spPr>
          <a:xfrm>
            <a:off x="3203576" y="1295401"/>
            <a:ext cx="1452563" cy="936625"/>
          </a:xfrm>
          <a:prstGeom prst="rect">
            <a:avLst/>
          </a:prstGeom>
          <a:noFill/>
          <a:ln>
            <a:noFill/>
          </a:ln>
        </p:spPr>
      </p:pic>
      <p:pic>
        <p:nvPicPr>
          <p:cNvPr id="907" name="Google Shape;907;p33"/>
          <p:cNvPicPr preferRelativeResize="0"/>
          <p:nvPr/>
        </p:nvPicPr>
        <p:blipFill rotWithShape="1">
          <a:blip r:embed="rId5">
            <a:alphaModFix/>
          </a:blip>
          <a:srcRect/>
          <a:stretch/>
        </p:blipFill>
        <p:spPr>
          <a:xfrm>
            <a:off x="1966913" y="5956302"/>
            <a:ext cx="5027613" cy="874713"/>
          </a:xfrm>
          <a:prstGeom prst="rect">
            <a:avLst/>
          </a:prstGeom>
          <a:noFill/>
          <a:ln>
            <a:noFill/>
          </a:ln>
        </p:spPr>
      </p:pic>
      <p:sp>
        <p:nvSpPr>
          <p:cNvPr id="908" name="Google Shape;908;p3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909" name="Google Shape;909;p3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grpSp>
        <p:nvGrpSpPr>
          <p:cNvPr id="910" name="Google Shape;910;p33"/>
          <p:cNvGrpSpPr/>
          <p:nvPr/>
        </p:nvGrpSpPr>
        <p:grpSpPr>
          <a:xfrm>
            <a:off x="10550525" y="570470"/>
            <a:ext cx="1143000" cy="973138"/>
            <a:chOff x="3799" y="2064"/>
            <a:chExt cx="1433" cy="1136"/>
          </a:xfrm>
        </p:grpSpPr>
        <p:grpSp>
          <p:nvGrpSpPr>
            <p:cNvPr id="911" name="Google Shape;911;p33"/>
            <p:cNvGrpSpPr/>
            <p:nvPr/>
          </p:nvGrpSpPr>
          <p:grpSpPr>
            <a:xfrm>
              <a:off x="4080" y="2064"/>
              <a:ext cx="1152" cy="1136"/>
              <a:chOff x="144" y="144"/>
              <a:chExt cx="1152" cy="1136"/>
            </a:xfrm>
          </p:grpSpPr>
          <p:sp>
            <p:nvSpPr>
              <p:cNvPr id="912" name="Google Shape;912;p33"/>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3" name="Google Shape;913;p33"/>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4" name="Google Shape;914;p33"/>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5" name="Google Shape;915;p33"/>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6" name="Google Shape;916;p33"/>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7" name="Google Shape;917;p33"/>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8" name="Google Shape;918;p33"/>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19" name="Google Shape;919;p33"/>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920" name="Google Shape;920;p33"/>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921" name="Google Shape;921;p33"/>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922" name="Google Shape;922;p33"/>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923" name="Google Shape;923;p33"/>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924" name="Google Shape;924;p33"/>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925" name="Google Shape;925;p33"/>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926" name="Google Shape;926;p33"/>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27" name="Google Shape;927;p33"/>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28" name="Google Shape;928;p33"/>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929" name="Google Shape;929;p33" descr="txp_fig"/>
            <p:cNvPicPr preferRelativeResize="0"/>
            <p:nvPr/>
          </p:nvPicPr>
          <p:blipFill rotWithShape="1">
            <a:blip r:embed="rId6">
              <a:alphaModFix/>
            </a:blip>
            <a:srcRect/>
            <a:stretch/>
          </p:blipFill>
          <p:spPr>
            <a:xfrm>
              <a:off x="3799" y="2352"/>
              <a:ext cx="192" cy="576"/>
            </a:xfrm>
            <a:prstGeom prst="rect">
              <a:avLst/>
            </a:prstGeom>
            <a:noFill/>
            <a:ln>
              <a:noFill/>
            </a:ln>
          </p:spPr>
        </p:pic>
      </p:grpSp>
      <p:pic>
        <p:nvPicPr>
          <p:cNvPr id="930" name="Google Shape;930;p33"/>
          <p:cNvPicPr preferRelativeResize="0"/>
          <p:nvPr/>
        </p:nvPicPr>
        <p:blipFill rotWithShape="1">
          <a:blip r:embed="rId7">
            <a:alphaModFix/>
          </a:blip>
          <a:srcRect/>
          <a:stretch/>
        </p:blipFill>
        <p:spPr>
          <a:xfrm>
            <a:off x="9448800" y="799071"/>
            <a:ext cx="1092200" cy="563563"/>
          </a:xfrm>
          <a:prstGeom prst="rect">
            <a:avLst/>
          </a:prstGeom>
          <a:noFill/>
          <a:ln>
            <a:noFill/>
          </a:ln>
        </p:spPr>
      </p:pic>
      <p:graphicFrame>
        <p:nvGraphicFramePr>
          <p:cNvPr id="931" name="Google Shape;931;p33"/>
          <p:cNvGraphicFramePr/>
          <p:nvPr/>
        </p:nvGraphicFramePr>
        <p:xfrm>
          <a:off x="6253162" y="2286000"/>
          <a:ext cx="3581400" cy="3429000"/>
        </p:xfrm>
        <a:graphic>
          <a:graphicData uri="http://schemas.openxmlformats.org/drawingml/2006/table">
            <a:tbl>
              <a:tblPr>
                <a:noFill/>
                <a:tableStyleId>{4F2F207D-C3C9-4E61-ACBD-D19926615840}</a:tableStyleId>
              </a:tblPr>
              <a:tblGrid>
                <a:gridCol w="357200">
                  <a:extLst>
                    <a:ext uri="{9D8B030D-6E8A-4147-A177-3AD203B41FA5}">
                      <a16:colId xmlns:a16="http://schemas.microsoft.com/office/drawing/2014/main" val="20000"/>
                    </a:ext>
                  </a:extLst>
                </a:gridCol>
                <a:gridCol w="36035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60375">
                  <a:extLst>
                    <a:ext uri="{9D8B030D-6E8A-4147-A177-3AD203B41FA5}">
                      <a16:colId xmlns:a16="http://schemas.microsoft.com/office/drawing/2014/main" val="20003"/>
                    </a:ext>
                  </a:extLst>
                </a:gridCol>
                <a:gridCol w="357175">
                  <a:extLst>
                    <a:ext uri="{9D8B030D-6E8A-4147-A177-3AD203B41FA5}">
                      <a16:colId xmlns:a16="http://schemas.microsoft.com/office/drawing/2014/main" val="20004"/>
                    </a:ext>
                  </a:extLst>
                </a:gridCol>
                <a:gridCol w="357200">
                  <a:extLst>
                    <a:ext uri="{9D8B030D-6E8A-4147-A177-3AD203B41FA5}">
                      <a16:colId xmlns:a16="http://schemas.microsoft.com/office/drawing/2014/main" val="20005"/>
                    </a:ext>
                  </a:extLst>
                </a:gridCol>
                <a:gridCol w="360350">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60375">
                  <a:extLst>
                    <a:ext uri="{9D8B030D-6E8A-4147-A177-3AD203B41FA5}">
                      <a16:colId xmlns:a16="http://schemas.microsoft.com/office/drawing/2014/main" val="20008"/>
                    </a:ext>
                  </a:extLst>
                </a:gridCol>
                <a:gridCol w="357175">
                  <a:extLst>
                    <a:ext uri="{9D8B030D-6E8A-4147-A177-3AD203B41FA5}">
                      <a16:colId xmlns:a16="http://schemas.microsoft.com/office/drawing/2014/main" val="20009"/>
                    </a:ext>
                  </a:extLst>
                </a:gridCol>
              </a:tblGrid>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40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40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50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2B2B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80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80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50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2B2B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80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80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EAEAEA"/>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50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2B2B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50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B2B2B2"/>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60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C0C0C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40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969696"/>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30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808080"/>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20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777777"/>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10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5F5F5F"/>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936"/>
        <p:cNvGrpSpPr/>
        <p:nvPr/>
      </p:nvGrpSpPr>
      <p:grpSpPr>
        <a:xfrm>
          <a:off x="0" y="0"/>
          <a:ext cx="0" cy="0"/>
          <a:chOff x="0" y="0"/>
          <a:chExt cx="0" cy="0"/>
        </a:xfrm>
      </p:grpSpPr>
      <p:sp>
        <p:nvSpPr>
          <p:cNvPr id="937" name="Google Shape;937;p34"/>
          <p:cNvSpPr/>
          <p:nvPr/>
        </p:nvSpPr>
        <p:spPr>
          <a:xfrm>
            <a:off x="2057400" y="1981200"/>
            <a:ext cx="4191000" cy="4114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None/>
            </a:pPr>
            <a:r>
              <a:rPr lang="en-US" sz="2800">
                <a:solidFill>
                  <a:srgbClr val="000000"/>
                </a:solidFill>
                <a:latin typeface="Gill Sans"/>
                <a:ea typeface="Gill Sans"/>
                <a:cs typeface="Gill Sans"/>
                <a:sym typeface="Gill Sans"/>
              </a:rPr>
              <a:t>What does it do?</a:t>
            </a:r>
            <a:endParaRPr/>
          </a:p>
          <a:p>
            <a:pPr marL="342900" marR="0" lvl="0" indent="-342900" algn="l" rtl="0">
              <a:spcBef>
                <a:spcPts val="480"/>
              </a:spcBef>
              <a:spcAft>
                <a:spcPts val="0"/>
              </a:spcAft>
              <a:buClr>
                <a:srgbClr val="000000"/>
              </a:buClr>
              <a:buSzPts val="2400"/>
              <a:buFont typeface="Gill Sans"/>
              <a:buChar char=" "/>
            </a:pPr>
            <a:r>
              <a:rPr lang="en-US" sz="2400">
                <a:solidFill>
                  <a:srgbClr val="000000"/>
                </a:solidFill>
                <a:latin typeface="Gill Sans"/>
                <a:ea typeface="Gill Sans"/>
                <a:cs typeface="Gill Sans"/>
                <a:sym typeface="Gill Sans"/>
              </a:rPr>
              <a:t>                            </a:t>
            </a:r>
            <a:br>
              <a:rPr lang="en-US" sz="2400">
                <a:solidFill>
                  <a:srgbClr val="000000"/>
                </a:solidFill>
                <a:latin typeface="Gill Sans"/>
                <a:ea typeface="Gill Sans"/>
                <a:cs typeface="Gill Sans"/>
                <a:sym typeface="Gill Sans"/>
              </a:rPr>
            </a:br>
            <a:r>
              <a:rPr lang="en-US" sz="2400">
                <a:solidFill>
                  <a:srgbClr val="000000"/>
                </a:solidFill>
                <a:latin typeface="Gill Sans"/>
                <a:ea typeface="Gill Sans"/>
                <a:cs typeface="Gill Sans"/>
                <a:sym typeface="Gill Sans"/>
              </a:rPr>
              <a:t>                           </a:t>
            </a:r>
            <a:endParaRPr sz="2000">
              <a:solidFill>
                <a:srgbClr val="000000"/>
              </a:solidFill>
              <a:latin typeface="Gill Sans"/>
              <a:ea typeface="Gill Sans"/>
              <a:cs typeface="Gill Sans"/>
              <a:sym typeface="Gill Sans"/>
            </a:endParaRPr>
          </a:p>
          <a:p>
            <a:pPr marL="342900" marR="0" lvl="0" indent="-215900" algn="l" rtl="0">
              <a:spcBef>
                <a:spcPts val="400"/>
              </a:spcBef>
              <a:spcAft>
                <a:spcPts val="0"/>
              </a:spcAft>
              <a:buClr>
                <a:schemeClr val="dk1"/>
              </a:buClr>
              <a:buSzPts val="2000"/>
              <a:buFont typeface="Arial"/>
              <a:buNone/>
            </a:pPr>
            <a:endParaRPr sz="20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
            </a:pPr>
            <a:r>
              <a:rPr lang="en-US" sz="2400">
                <a:solidFill>
                  <a:srgbClr val="000000"/>
                </a:solidFill>
                <a:latin typeface="Gill Sans"/>
                <a:ea typeface="Gill Sans"/>
                <a:cs typeface="Gill Sans"/>
                <a:sym typeface="Gill Sans"/>
              </a:rPr>
              <a:t>                         </a:t>
            </a:r>
            <a:br>
              <a:rPr lang="en-US" sz="2400">
                <a:solidFill>
                  <a:srgbClr val="000000"/>
                </a:solidFill>
                <a:latin typeface="Gill Sans"/>
                <a:ea typeface="Gill Sans"/>
                <a:cs typeface="Gill Sans"/>
                <a:sym typeface="Gill Sans"/>
              </a:rPr>
            </a:br>
            <a:r>
              <a:rPr lang="en-US" sz="2400">
                <a:solidFill>
                  <a:srgbClr val="000000"/>
                </a:solidFill>
                <a:latin typeface="Gill Sans"/>
                <a:ea typeface="Gill Sans"/>
                <a:cs typeface="Gill Sans"/>
                <a:sym typeface="Gill Sans"/>
              </a:rPr>
              <a:t>                         </a:t>
            </a:r>
            <a:endParaRPr sz="2400">
              <a:solidFill>
                <a:srgbClr val="000000"/>
              </a:solidFill>
              <a:latin typeface="Gill Sans"/>
              <a:ea typeface="Gill Sans"/>
              <a:cs typeface="Gill Sans"/>
              <a:sym typeface="Gill Sans"/>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
            </a:pPr>
            <a:r>
              <a:rPr lang="en-US" sz="2400">
                <a:solidFill>
                  <a:srgbClr val="000000"/>
                </a:solidFill>
                <a:latin typeface="Gill Sans"/>
                <a:ea typeface="Gill Sans"/>
                <a:cs typeface="Gill Sans"/>
                <a:sym typeface="Gill Sans"/>
              </a:rPr>
              <a:t>                       </a:t>
            </a:r>
            <a:endParaRPr sz="2400">
              <a:solidFill>
                <a:srgbClr val="000000"/>
              </a:solidFill>
              <a:latin typeface="Gill Sans"/>
              <a:ea typeface="Gill Sans"/>
              <a:cs typeface="Gill Sans"/>
              <a:sym typeface="Gill Sans"/>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480"/>
              </a:spcBef>
              <a:spcAft>
                <a:spcPts val="0"/>
              </a:spcAft>
              <a:buNone/>
            </a:pPr>
            <a:endParaRPr sz="2400">
              <a:solidFill>
                <a:srgbClr val="000000"/>
              </a:solidFill>
              <a:latin typeface="Gill Sans"/>
              <a:ea typeface="Gill Sans"/>
              <a:cs typeface="Gill Sans"/>
              <a:sym typeface="Gill Sans"/>
            </a:endParaRPr>
          </a:p>
        </p:txBody>
      </p:sp>
      <p:grpSp>
        <p:nvGrpSpPr>
          <p:cNvPr id="938" name="Google Shape;938;p34"/>
          <p:cNvGrpSpPr/>
          <p:nvPr/>
        </p:nvGrpSpPr>
        <p:grpSpPr>
          <a:xfrm>
            <a:off x="7010400" y="2514600"/>
            <a:ext cx="2274888" cy="1803400"/>
            <a:chOff x="3799" y="2064"/>
            <a:chExt cx="1433" cy="1136"/>
          </a:xfrm>
        </p:grpSpPr>
        <p:grpSp>
          <p:nvGrpSpPr>
            <p:cNvPr id="939" name="Google Shape;939;p34"/>
            <p:cNvGrpSpPr/>
            <p:nvPr/>
          </p:nvGrpSpPr>
          <p:grpSpPr>
            <a:xfrm>
              <a:off x="4080" y="2064"/>
              <a:ext cx="1152" cy="1136"/>
              <a:chOff x="144" y="144"/>
              <a:chExt cx="1152" cy="1136"/>
            </a:xfrm>
          </p:grpSpPr>
          <p:sp>
            <p:nvSpPr>
              <p:cNvPr id="940" name="Google Shape;940;p34"/>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1" name="Google Shape;941;p34"/>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2" name="Google Shape;942;p34"/>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3" name="Google Shape;943;p34"/>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4" name="Google Shape;944;p34"/>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5" name="Google Shape;945;p34"/>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6" name="Google Shape;946;p34"/>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7" name="Google Shape;947;p34"/>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48" name="Google Shape;948;p34"/>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949" name="Google Shape;949;p34"/>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950" name="Google Shape;950;p34"/>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951" name="Google Shape;951;p34"/>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952" name="Google Shape;952;p34"/>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953" name="Google Shape;953;p34"/>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954" name="Google Shape;954;p34"/>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55" name="Google Shape;955;p34"/>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56" name="Google Shape;956;p34"/>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957" name="Google Shape;957;p34" descr="txp_fig"/>
            <p:cNvPicPr preferRelativeResize="0"/>
            <p:nvPr/>
          </p:nvPicPr>
          <p:blipFill rotWithShape="1">
            <a:blip r:embed="rId3">
              <a:alphaModFix/>
            </a:blip>
            <a:srcRect/>
            <a:stretch/>
          </p:blipFill>
          <p:spPr>
            <a:xfrm>
              <a:off x="3799" y="2352"/>
              <a:ext cx="192" cy="576"/>
            </a:xfrm>
            <a:prstGeom prst="rect">
              <a:avLst/>
            </a:prstGeom>
            <a:noFill/>
            <a:ln>
              <a:noFill/>
            </a:ln>
          </p:spPr>
        </p:pic>
      </p:grpSp>
      <p:pic>
        <p:nvPicPr>
          <p:cNvPr id="958" name="Google Shape;958;p34"/>
          <p:cNvPicPr preferRelativeResize="0"/>
          <p:nvPr/>
        </p:nvPicPr>
        <p:blipFill rotWithShape="1">
          <a:blip r:embed="rId4">
            <a:alphaModFix/>
          </a:blip>
          <a:srcRect/>
          <a:stretch/>
        </p:blipFill>
        <p:spPr>
          <a:xfrm>
            <a:off x="7878763" y="1752601"/>
            <a:ext cx="1090612" cy="563563"/>
          </a:xfrm>
          <a:prstGeom prst="rect">
            <a:avLst/>
          </a:prstGeom>
          <a:noFill/>
          <a:ln>
            <a:noFill/>
          </a:ln>
        </p:spPr>
      </p:pic>
      <p:sp>
        <p:nvSpPr>
          <p:cNvPr id="959" name="Google Shape;959;p3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Box Filter</a:t>
            </a:r>
            <a:endParaRPr/>
          </a:p>
        </p:txBody>
      </p:sp>
      <p:sp>
        <p:nvSpPr>
          <p:cNvPr id="960" name="Google Shape;960;p3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965"/>
        <p:cNvGrpSpPr/>
        <p:nvPr/>
      </p:nvGrpSpPr>
      <p:grpSpPr>
        <a:xfrm>
          <a:off x="0" y="0"/>
          <a:ext cx="0" cy="0"/>
          <a:chOff x="0" y="0"/>
          <a:chExt cx="0" cy="0"/>
        </a:xfrm>
      </p:grpSpPr>
      <p:sp>
        <p:nvSpPr>
          <p:cNvPr id="966" name="Google Shape;966;p35"/>
          <p:cNvSpPr/>
          <p:nvPr/>
        </p:nvSpPr>
        <p:spPr>
          <a:xfrm>
            <a:off x="2057400" y="1981200"/>
            <a:ext cx="4191000" cy="4114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None/>
            </a:pPr>
            <a:r>
              <a:rPr lang="en-US" sz="2800">
                <a:solidFill>
                  <a:srgbClr val="000000"/>
                </a:solidFill>
                <a:latin typeface="Gill Sans"/>
                <a:ea typeface="Gill Sans"/>
                <a:cs typeface="Gill Sans"/>
                <a:sym typeface="Gill Sans"/>
              </a:rPr>
              <a:t>What does it do?</a:t>
            </a:r>
            <a:endParaRPr/>
          </a:p>
          <a:p>
            <a:pPr marL="342900" marR="0" lvl="0" indent="-342900" algn="l" rtl="0">
              <a:spcBef>
                <a:spcPts val="480"/>
              </a:spcBef>
              <a:spcAft>
                <a:spcPts val="0"/>
              </a:spcAft>
              <a:buClr>
                <a:srgbClr val="000000"/>
              </a:buClr>
              <a:buSzPts val="2400"/>
              <a:buFont typeface="Gill Sans"/>
              <a:buChar char="•"/>
            </a:pPr>
            <a:r>
              <a:rPr lang="en-US" sz="2400">
                <a:solidFill>
                  <a:srgbClr val="000000"/>
                </a:solidFill>
                <a:latin typeface="Gill Sans"/>
                <a:ea typeface="Gill Sans"/>
                <a:cs typeface="Gill Sans"/>
                <a:sym typeface="Gill Sans"/>
              </a:rPr>
              <a:t>Replaces each pixel with an average of its neighborhood</a:t>
            </a:r>
            <a:endParaRPr sz="2000">
              <a:solidFill>
                <a:srgbClr val="000000"/>
              </a:solidFill>
              <a:latin typeface="Gill Sans"/>
              <a:ea typeface="Gill Sans"/>
              <a:cs typeface="Gill Sans"/>
              <a:sym typeface="Gill Sans"/>
            </a:endParaRPr>
          </a:p>
          <a:p>
            <a:pPr marL="342900" marR="0" lvl="0" indent="-215900" algn="l" rtl="0">
              <a:spcBef>
                <a:spcPts val="400"/>
              </a:spcBef>
              <a:spcAft>
                <a:spcPts val="0"/>
              </a:spcAft>
              <a:buClr>
                <a:schemeClr val="dk1"/>
              </a:buClr>
              <a:buSzPts val="2000"/>
              <a:buFont typeface="Arial"/>
              <a:buNone/>
            </a:pPr>
            <a:endParaRPr sz="20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a:pPr>
            <a:r>
              <a:rPr lang="en-US" sz="2400">
                <a:solidFill>
                  <a:srgbClr val="000000"/>
                </a:solidFill>
                <a:latin typeface="Gill Sans"/>
                <a:ea typeface="Gill Sans"/>
                <a:cs typeface="Gill Sans"/>
                <a:sym typeface="Gill Sans"/>
              </a:rPr>
              <a:t>Achieve smoothing effect (remove ‘sharp’ features)</a:t>
            </a:r>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
            </a:pPr>
            <a:r>
              <a:rPr lang="en-US" sz="2400">
                <a:solidFill>
                  <a:srgbClr val="000000"/>
                </a:solidFill>
                <a:latin typeface="Gill Sans"/>
                <a:ea typeface="Gill Sans"/>
                <a:cs typeface="Gill Sans"/>
                <a:sym typeface="Gill Sans"/>
              </a:rPr>
              <a:t>                       </a:t>
            </a:r>
            <a:endParaRPr sz="2400">
              <a:solidFill>
                <a:srgbClr val="000000"/>
              </a:solidFill>
              <a:latin typeface="Gill Sans"/>
              <a:ea typeface="Gill Sans"/>
              <a:cs typeface="Gill Sans"/>
              <a:sym typeface="Gill Sans"/>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480"/>
              </a:spcBef>
              <a:spcAft>
                <a:spcPts val="0"/>
              </a:spcAft>
              <a:buNone/>
            </a:pPr>
            <a:endParaRPr sz="2400">
              <a:solidFill>
                <a:srgbClr val="000000"/>
              </a:solidFill>
              <a:latin typeface="Gill Sans"/>
              <a:ea typeface="Gill Sans"/>
              <a:cs typeface="Gill Sans"/>
              <a:sym typeface="Gill Sans"/>
            </a:endParaRPr>
          </a:p>
        </p:txBody>
      </p:sp>
      <p:grpSp>
        <p:nvGrpSpPr>
          <p:cNvPr id="967" name="Google Shape;967;p35"/>
          <p:cNvGrpSpPr/>
          <p:nvPr/>
        </p:nvGrpSpPr>
        <p:grpSpPr>
          <a:xfrm>
            <a:off x="7010400" y="2514600"/>
            <a:ext cx="2274888" cy="1803400"/>
            <a:chOff x="3799" y="2064"/>
            <a:chExt cx="1433" cy="1136"/>
          </a:xfrm>
        </p:grpSpPr>
        <p:grpSp>
          <p:nvGrpSpPr>
            <p:cNvPr id="968" name="Google Shape;968;p35"/>
            <p:cNvGrpSpPr/>
            <p:nvPr/>
          </p:nvGrpSpPr>
          <p:grpSpPr>
            <a:xfrm>
              <a:off x="4080" y="2064"/>
              <a:ext cx="1152" cy="1136"/>
              <a:chOff x="144" y="144"/>
              <a:chExt cx="1152" cy="1136"/>
            </a:xfrm>
          </p:grpSpPr>
          <p:sp>
            <p:nvSpPr>
              <p:cNvPr id="969" name="Google Shape;969;p35"/>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0" name="Google Shape;970;p35"/>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1" name="Google Shape;971;p35"/>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2" name="Google Shape;972;p35"/>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3" name="Google Shape;973;p35"/>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4" name="Google Shape;974;p35"/>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5" name="Google Shape;975;p35"/>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6" name="Google Shape;976;p35"/>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77" name="Google Shape;977;p35"/>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978" name="Google Shape;978;p35"/>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979" name="Google Shape;979;p35"/>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980" name="Google Shape;980;p35"/>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981" name="Google Shape;981;p35"/>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982" name="Google Shape;982;p35"/>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983" name="Google Shape;983;p35"/>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84" name="Google Shape;984;p35"/>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985" name="Google Shape;985;p35"/>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986" name="Google Shape;986;p35" descr="txp_fig"/>
            <p:cNvPicPr preferRelativeResize="0"/>
            <p:nvPr/>
          </p:nvPicPr>
          <p:blipFill rotWithShape="1">
            <a:blip r:embed="rId3">
              <a:alphaModFix/>
            </a:blip>
            <a:srcRect/>
            <a:stretch/>
          </p:blipFill>
          <p:spPr>
            <a:xfrm>
              <a:off x="3799" y="2352"/>
              <a:ext cx="192" cy="576"/>
            </a:xfrm>
            <a:prstGeom prst="rect">
              <a:avLst/>
            </a:prstGeom>
            <a:noFill/>
            <a:ln>
              <a:noFill/>
            </a:ln>
          </p:spPr>
        </p:pic>
      </p:grpSp>
      <p:pic>
        <p:nvPicPr>
          <p:cNvPr id="987" name="Google Shape;987;p35"/>
          <p:cNvPicPr preferRelativeResize="0"/>
          <p:nvPr/>
        </p:nvPicPr>
        <p:blipFill rotWithShape="1">
          <a:blip r:embed="rId4">
            <a:alphaModFix/>
          </a:blip>
          <a:srcRect/>
          <a:stretch/>
        </p:blipFill>
        <p:spPr>
          <a:xfrm>
            <a:off x="7878763" y="1752601"/>
            <a:ext cx="1090612" cy="563563"/>
          </a:xfrm>
          <a:prstGeom prst="rect">
            <a:avLst/>
          </a:prstGeom>
          <a:noFill/>
          <a:ln>
            <a:noFill/>
          </a:ln>
        </p:spPr>
      </p:pic>
      <p:sp>
        <p:nvSpPr>
          <p:cNvPr id="988" name="Google Shape;988;p3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Box Filter</a:t>
            </a:r>
            <a:endParaRPr/>
          </a:p>
        </p:txBody>
      </p:sp>
      <p:sp>
        <p:nvSpPr>
          <p:cNvPr id="989" name="Google Shape;989;p3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994"/>
        <p:cNvGrpSpPr/>
        <p:nvPr/>
      </p:nvGrpSpPr>
      <p:grpSpPr>
        <a:xfrm>
          <a:off x="0" y="0"/>
          <a:ext cx="0" cy="0"/>
          <a:chOff x="0" y="0"/>
          <a:chExt cx="0" cy="0"/>
        </a:xfrm>
      </p:grpSpPr>
      <p:sp>
        <p:nvSpPr>
          <p:cNvPr id="995" name="Google Shape;995;p36"/>
          <p:cNvSpPr/>
          <p:nvPr/>
        </p:nvSpPr>
        <p:spPr>
          <a:xfrm>
            <a:off x="2057400" y="1981200"/>
            <a:ext cx="4191000" cy="4114800"/>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None/>
            </a:pPr>
            <a:r>
              <a:rPr lang="en-US" sz="2800">
                <a:solidFill>
                  <a:srgbClr val="000000"/>
                </a:solidFill>
                <a:latin typeface="Gill Sans"/>
                <a:ea typeface="Gill Sans"/>
                <a:cs typeface="Gill Sans"/>
                <a:sym typeface="Gill Sans"/>
              </a:rPr>
              <a:t>What does it do?</a:t>
            </a:r>
            <a:endParaRPr/>
          </a:p>
          <a:p>
            <a:pPr marL="342900" marR="0" lvl="0" indent="-342900" algn="l" rtl="0">
              <a:spcBef>
                <a:spcPts val="480"/>
              </a:spcBef>
              <a:spcAft>
                <a:spcPts val="0"/>
              </a:spcAft>
              <a:buClr>
                <a:srgbClr val="000000"/>
              </a:buClr>
              <a:buSzPts val="2400"/>
              <a:buFont typeface="Gill Sans"/>
              <a:buChar char="•"/>
            </a:pPr>
            <a:r>
              <a:rPr lang="en-US" sz="2400">
                <a:solidFill>
                  <a:srgbClr val="000000"/>
                </a:solidFill>
                <a:latin typeface="Gill Sans"/>
                <a:ea typeface="Gill Sans"/>
                <a:cs typeface="Gill Sans"/>
                <a:sym typeface="Gill Sans"/>
              </a:rPr>
              <a:t>Replaces each pixel with an average of its neighborhood</a:t>
            </a:r>
            <a:endParaRPr sz="2000">
              <a:solidFill>
                <a:srgbClr val="000000"/>
              </a:solidFill>
              <a:latin typeface="Gill Sans"/>
              <a:ea typeface="Gill Sans"/>
              <a:cs typeface="Gill Sans"/>
              <a:sym typeface="Gill Sans"/>
            </a:endParaRPr>
          </a:p>
          <a:p>
            <a:pPr marL="342900" marR="0" lvl="0" indent="-215900" algn="l" rtl="0">
              <a:spcBef>
                <a:spcPts val="400"/>
              </a:spcBef>
              <a:spcAft>
                <a:spcPts val="0"/>
              </a:spcAft>
              <a:buClr>
                <a:schemeClr val="dk1"/>
              </a:buClr>
              <a:buSzPts val="2000"/>
              <a:buFont typeface="Arial"/>
              <a:buNone/>
            </a:pPr>
            <a:endParaRPr sz="20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a:pPr>
            <a:r>
              <a:rPr lang="en-US" sz="2400">
                <a:solidFill>
                  <a:srgbClr val="000000"/>
                </a:solidFill>
                <a:latin typeface="Gill Sans"/>
                <a:ea typeface="Gill Sans"/>
                <a:cs typeface="Gill Sans"/>
                <a:sym typeface="Gill Sans"/>
              </a:rPr>
              <a:t>Achieve smoothing effect (remove ‘sharp’ features)</a:t>
            </a:r>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Gill Sans"/>
              <a:buChar char="•"/>
            </a:pPr>
            <a:r>
              <a:rPr lang="en-US" sz="2400">
                <a:solidFill>
                  <a:srgbClr val="000000"/>
                </a:solidFill>
                <a:latin typeface="Gill Sans"/>
                <a:ea typeface="Gill Sans"/>
                <a:cs typeface="Gill Sans"/>
                <a:sym typeface="Gill Sans"/>
              </a:rPr>
              <a:t>Why does it sum to one?</a:t>
            </a:r>
            <a:endParaRPr/>
          </a:p>
          <a:p>
            <a:pPr marL="342900" marR="0" lvl="0" indent="-19050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480"/>
              </a:spcBef>
              <a:spcAft>
                <a:spcPts val="0"/>
              </a:spcAft>
              <a:buNone/>
            </a:pPr>
            <a:endParaRPr sz="2400">
              <a:solidFill>
                <a:srgbClr val="000000"/>
              </a:solidFill>
              <a:latin typeface="Gill Sans"/>
              <a:ea typeface="Gill Sans"/>
              <a:cs typeface="Gill Sans"/>
              <a:sym typeface="Gill Sans"/>
            </a:endParaRPr>
          </a:p>
        </p:txBody>
      </p:sp>
      <p:grpSp>
        <p:nvGrpSpPr>
          <p:cNvPr id="996" name="Google Shape;996;p36"/>
          <p:cNvGrpSpPr/>
          <p:nvPr/>
        </p:nvGrpSpPr>
        <p:grpSpPr>
          <a:xfrm>
            <a:off x="7010400" y="2514600"/>
            <a:ext cx="2274888" cy="1803400"/>
            <a:chOff x="3799" y="2064"/>
            <a:chExt cx="1433" cy="1136"/>
          </a:xfrm>
        </p:grpSpPr>
        <p:grpSp>
          <p:nvGrpSpPr>
            <p:cNvPr id="997" name="Google Shape;997;p36"/>
            <p:cNvGrpSpPr/>
            <p:nvPr/>
          </p:nvGrpSpPr>
          <p:grpSpPr>
            <a:xfrm>
              <a:off x="4080" y="2064"/>
              <a:ext cx="1152" cy="1136"/>
              <a:chOff x="144" y="144"/>
              <a:chExt cx="1152" cy="1136"/>
            </a:xfrm>
          </p:grpSpPr>
          <p:sp>
            <p:nvSpPr>
              <p:cNvPr id="998" name="Google Shape;998;p36"/>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999" name="Google Shape;999;p36"/>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0" name="Google Shape;1000;p36"/>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1" name="Google Shape;1001;p36"/>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2" name="Google Shape;1002;p36"/>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3" name="Google Shape;1003;p36"/>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4" name="Google Shape;1004;p36"/>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5" name="Google Shape;1005;p36"/>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006" name="Google Shape;1006;p36"/>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007" name="Google Shape;1007;p36"/>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008" name="Google Shape;1008;p36"/>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009" name="Google Shape;1009;p36"/>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010" name="Google Shape;1010;p36"/>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011" name="Google Shape;1011;p36"/>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012" name="Google Shape;1012;p36"/>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013" name="Google Shape;1013;p36"/>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014" name="Google Shape;1014;p36"/>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015" name="Google Shape;1015;p36" descr="txp_fig"/>
            <p:cNvPicPr preferRelativeResize="0"/>
            <p:nvPr/>
          </p:nvPicPr>
          <p:blipFill rotWithShape="1">
            <a:blip r:embed="rId3">
              <a:alphaModFix/>
            </a:blip>
            <a:srcRect/>
            <a:stretch/>
          </p:blipFill>
          <p:spPr>
            <a:xfrm>
              <a:off x="3799" y="2352"/>
              <a:ext cx="192" cy="576"/>
            </a:xfrm>
            <a:prstGeom prst="rect">
              <a:avLst/>
            </a:prstGeom>
            <a:noFill/>
            <a:ln>
              <a:noFill/>
            </a:ln>
          </p:spPr>
        </p:pic>
      </p:grpSp>
      <p:pic>
        <p:nvPicPr>
          <p:cNvPr id="1016" name="Google Shape;1016;p36"/>
          <p:cNvPicPr preferRelativeResize="0"/>
          <p:nvPr/>
        </p:nvPicPr>
        <p:blipFill rotWithShape="1">
          <a:blip r:embed="rId4">
            <a:alphaModFix/>
          </a:blip>
          <a:srcRect/>
          <a:stretch/>
        </p:blipFill>
        <p:spPr>
          <a:xfrm>
            <a:off x="7878763" y="1752601"/>
            <a:ext cx="1090612" cy="563563"/>
          </a:xfrm>
          <a:prstGeom prst="rect">
            <a:avLst/>
          </a:prstGeom>
          <a:noFill/>
          <a:ln>
            <a:noFill/>
          </a:ln>
        </p:spPr>
      </p:pic>
      <p:sp>
        <p:nvSpPr>
          <p:cNvPr id="1017" name="Google Shape;1017;p3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Box Filter</a:t>
            </a:r>
            <a:endParaRPr/>
          </a:p>
        </p:txBody>
      </p:sp>
      <p:sp>
        <p:nvSpPr>
          <p:cNvPr id="1018" name="Google Shape;1018;p3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23"/>
        <p:cNvGrpSpPr/>
        <p:nvPr/>
      </p:nvGrpSpPr>
      <p:grpSpPr>
        <a:xfrm>
          <a:off x="0" y="0"/>
          <a:ext cx="0" cy="0"/>
          <a:chOff x="0" y="0"/>
          <a:chExt cx="0" cy="0"/>
        </a:xfrm>
      </p:grpSpPr>
      <p:pic>
        <p:nvPicPr>
          <p:cNvPr id="1024" name="Google Shape;1024;p37"/>
          <p:cNvPicPr preferRelativeResize="0"/>
          <p:nvPr/>
        </p:nvPicPr>
        <p:blipFill rotWithShape="1">
          <a:blip r:embed="rId3">
            <a:alphaModFix/>
          </a:blip>
          <a:srcRect/>
          <a:stretch/>
        </p:blipFill>
        <p:spPr>
          <a:xfrm>
            <a:off x="1524000" y="1760837"/>
            <a:ext cx="4572000" cy="4572000"/>
          </a:xfrm>
          <a:prstGeom prst="rect">
            <a:avLst/>
          </a:prstGeom>
          <a:noFill/>
          <a:ln>
            <a:noFill/>
          </a:ln>
        </p:spPr>
      </p:pic>
      <p:pic>
        <p:nvPicPr>
          <p:cNvPr id="1025" name="Google Shape;1025;p37"/>
          <p:cNvPicPr preferRelativeResize="0"/>
          <p:nvPr/>
        </p:nvPicPr>
        <p:blipFill rotWithShape="1">
          <a:blip r:embed="rId4">
            <a:alphaModFix/>
          </a:blip>
          <a:srcRect/>
          <a:stretch/>
        </p:blipFill>
        <p:spPr>
          <a:xfrm>
            <a:off x="6096000" y="1760837"/>
            <a:ext cx="4572000" cy="4572000"/>
          </a:xfrm>
          <a:prstGeom prst="rect">
            <a:avLst/>
          </a:prstGeom>
          <a:noFill/>
          <a:ln>
            <a:noFill/>
          </a:ln>
        </p:spPr>
      </p:pic>
      <p:pic>
        <p:nvPicPr>
          <p:cNvPr id="1026" name="Google Shape;1026;p37"/>
          <p:cNvPicPr preferRelativeResize="0"/>
          <p:nvPr/>
        </p:nvPicPr>
        <p:blipFill rotWithShape="1">
          <a:blip r:embed="rId5">
            <a:alphaModFix/>
          </a:blip>
          <a:srcRect/>
          <a:stretch/>
        </p:blipFill>
        <p:spPr>
          <a:xfrm>
            <a:off x="5943600" y="1379837"/>
            <a:ext cx="317500" cy="317500"/>
          </a:xfrm>
          <a:prstGeom prst="rect">
            <a:avLst/>
          </a:prstGeom>
          <a:noFill/>
          <a:ln>
            <a:noFill/>
          </a:ln>
        </p:spPr>
      </p:pic>
      <p:sp>
        <p:nvSpPr>
          <p:cNvPr id="1027" name="Google Shape;1027;p3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Smoothing with Box Filter</a:t>
            </a:r>
            <a:endParaRPr/>
          </a:p>
        </p:txBody>
      </p:sp>
      <p:sp>
        <p:nvSpPr>
          <p:cNvPr id="1028" name="Google Shape;1028;p3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David Lowe</a:t>
            </a:r>
            <a:endParaRPr/>
          </a:p>
        </p:txBody>
      </p:sp>
      <p:grpSp>
        <p:nvGrpSpPr>
          <p:cNvPr id="1029" name="Google Shape;1029;p37"/>
          <p:cNvGrpSpPr/>
          <p:nvPr/>
        </p:nvGrpSpPr>
        <p:grpSpPr>
          <a:xfrm>
            <a:off x="10550525" y="570470"/>
            <a:ext cx="1143000" cy="973138"/>
            <a:chOff x="3799" y="2064"/>
            <a:chExt cx="1433" cy="1136"/>
          </a:xfrm>
        </p:grpSpPr>
        <p:grpSp>
          <p:nvGrpSpPr>
            <p:cNvPr id="1030" name="Google Shape;1030;p37"/>
            <p:cNvGrpSpPr/>
            <p:nvPr/>
          </p:nvGrpSpPr>
          <p:grpSpPr>
            <a:xfrm>
              <a:off x="4080" y="2064"/>
              <a:ext cx="1152" cy="1136"/>
              <a:chOff x="144" y="144"/>
              <a:chExt cx="1152" cy="1136"/>
            </a:xfrm>
          </p:grpSpPr>
          <p:sp>
            <p:nvSpPr>
              <p:cNvPr id="1031" name="Google Shape;1031;p37"/>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2" name="Google Shape;1032;p37"/>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3" name="Google Shape;1033;p37"/>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4" name="Google Shape;1034;p37"/>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5" name="Google Shape;1035;p37"/>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6" name="Google Shape;1036;p37"/>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7" name="Google Shape;1037;p37"/>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8" name="Google Shape;1038;p37"/>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39" name="Google Shape;1039;p37"/>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1040" name="Google Shape;1040;p37"/>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041" name="Google Shape;1041;p37"/>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042" name="Google Shape;1042;p37"/>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043" name="Google Shape;1043;p37"/>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044" name="Google Shape;1044;p37"/>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045" name="Google Shape;1045;p37"/>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046" name="Google Shape;1046;p37"/>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047" name="Google Shape;1047;p37"/>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048" name="Google Shape;1048;p37" descr="txp_fig"/>
            <p:cNvPicPr preferRelativeResize="0"/>
            <p:nvPr/>
          </p:nvPicPr>
          <p:blipFill rotWithShape="1">
            <a:blip r:embed="rId6">
              <a:alphaModFix/>
            </a:blip>
            <a:srcRect/>
            <a:stretch/>
          </p:blipFill>
          <p:spPr>
            <a:xfrm>
              <a:off x="3799" y="2352"/>
              <a:ext cx="192" cy="576"/>
            </a:xfrm>
            <a:prstGeom prst="rect">
              <a:avLst/>
            </a:prstGeom>
            <a:noFill/>
            <a:ln>
              <a:noFill/>
            </a:ln>
          </p:spPr>
        </p:pic>
      </p:grpSp>
      <p:pic>
        <p:nvPicPr>
          <p:cNvPr id="1049" name="Google Shape;1049;p37"/>
          <p:cNvPicPr preferRelativeResize="0"/>
          <p:nvPr/>
        </p:nvPicPr>
        <p:blipFill rotWithShape="1">
          <a:blip r:embed="rId7">
            <a:alphaModFix/>
          </a:blip>
          <a:srcRect/>
          <a:stretch/>
        </p:blipFill>
        <p:spPr>
          <a:xfrm>
            <a:off x="9448800" y="799071"/>
            <a:ext cx="1092200" cy="563563"/>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54"/>
        <p:cNvGrpSpPr/>
        <p:nvPr/>
      </p:nvGrpSpPr>
      <p:grpSpPr>
        <a:xfrm>
          <a:off x="0" y="0"/>
          <a:ext cx="0" cy="0"/>
          <a:chOff x="0" y="0"/>
          <a:chExt cx="0" cy="0"/>
        </a:xfrm>
      </p:grpSpPr>
      <p:sp>
        <p:nvSpPr>
          <p:cNvPr id="1055" name="Google Shape;1055;p3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Gaussian Filter</a:t>
            </a:r>
            <a:endParaRPr/>
          </a:p>
        </p:txBody>
      </p:sp>
      <p:pic>
        <p:nvPicPr>
          <p:cNvPr id="1056" name="Google Shape;1056;p38" descr="realgaussian"/>
          <p:cNvPicPr preferRelativeResize="0"/>
          <p:nvPr/>
        </p:nvPicPr>
        <p:blipFill rotWithShape="1">
          <a:blip r:embed="rId3">
            <a:alphaModFix/>
          </a:blip>
          <a:srcRect l="3360" t="15573" b="4480"/>
          <a:stretch/>
        </p:blipFill>
        <p:spPr>
          <a:xfrm>
            <a:off x="1518890" y="1163054"/>
            <a:ext cx="5032376" cy="3124200"/>
          </a:xfrm>
          <a:prstGeom prst="rect">
            <a:avLst/>
          </a:prstGeom>
          <a:noFill/>
          <a:ln>
            <a:noFill/>
          </a:ln>
        </p:spPr>
      </p:pic>
      <p:pic>
        <p:nvPicPr>
          <p:cNvPr id="1057" name="Google Shape;1057;p38"/>
          <p:cNvPicPr preferRelativeResize="0"/>
          <p:nvPr/>
        </p:nvPicPr>
        <p:blipFill rotWithShape="1">
          <a:blip r:embed="rId4">
            <a:alphaModFix/>
          </a:blip>
          <a:srcRect/>
          <a:stretch/>
        </p:blipFill>
        <p:spPr>
          <a:xfrm>
            <a:off x="3120678" y="4549379"/>
            <a:ext cx="1828800" cy="1828800"/>
          </a:xfrm>
          <a:prstGeom prst="rect">
            <a:avLst/>
          </a:prstGeom>
          <a:noFill/>
          <a:ln>
            <a:noFill/>
          </a:ln>
        </p:spPr>
      </p:pic>
      <p:pic>
        <p:nvPicPr>
          <p:cNvPr id="1058" name="Google Shape;1058;p38" descr="txp_fig"/>
          <p:cNvPicPr preferRelativeResize="0"/>
          <p:nvPr/>
        </p:nvPicPr>
        <p:blipFill rotWithShape="1">
          <a:blip r:embed="rId5">
            <a:alphaModFix/>
          </a:blip>
          <a:srcRect/>
          <a:stretch/>
        </p:blipFill>
        <p:spPr>
          <a:xfrm>
            <a:off x="6958624" y="4608446"/>
            <a:ext cx="3275802" cy="990600"/>
          </a:xfrm>
          <a:prstGeom prst="rect">
            <a:avLst/>
          </a:prstGeom>
          <a:noFill/>
          <a:ln>
            <a:noFill/>
          </a:ln>
        </p:spPr>
      </p:pic>
      <p:sp>
        <p:nvSpPr>
          <p:cNvPr id="1059" name="Google Shape;1059;p38"/>
          <p:cNvSpPr txBox="1"/>
          <p:nvPr/>
        </p:nvSpPr>
        <p:spPr>
          <a:xfrm>
            <a:off x="6929090" y="2101079"/>
            <a:ext cx="3478212" cy="13144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000000"/>
                </a:solidFill>
                <a:latin typeface="Tahoma"/>
                <a:ea typeface="Tahoma"/>
                <a:cs typeface="Tahoma"/>
                <a:sym typeface="Tahoma"/>
              </a:rPr>
              <a:t>0.003   0.013   0.022   0.013   0.003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0.013   0.059   0.097   0.059   0.013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0.022   0.097   0.159   0.097   0.022</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0.013   0.059   0.097   0.059   0.013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0.003   0.013   0.022   0.013   0.003</a:t>
            </a:r>
            <a:endParaRPr/>
          </a:p>
        </p:txBody>
      </p:sp>
      <p:sp>
        <p:nvSpPr>
          <p:cNvPr id="1060" name="Google Shape;1060;p38"/>
          <p:cNvSpPr txBox="1"/>
          <p:nvPr/>
        </p:nvSpPr>
        <p:spPr>
          <a:xfrm>
            <a:off x="7288432" y="3655243"/>
            <a:ext cx="28172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Tahoma"/>
                <a:ea typeface="Tahoma"/>
                <a:cs typeface="Tahoma"/>
                <a:sym typeface="Tahoma"/>
              </a:rPr>
              <a:t>Kernel size 5 x 5, </a:t>
            </a:r>
            <a:endParaRPr/>
          </a:p>
          <a:p>
            <a:pPr marL="0" marR="0" lvl="0" indent="0" algn="ctr" rtl="0">
              <a:spcBef>
                <a:spcPts val="0"/>
              </a:spcBef>
              <a:spcAft>
                <a:spcPts val="0"/>
              </a:spcAft>
              <a:buNone/>
            </a:pPr>
            <a:r>
              <a:rPr lang="en-US" sz="1800">
                <a:solidFill>
                  <a:srgbClr val="000000"/>
                </a:solidFill>
                <a:latin typeface="Tahoma"/>
                <a:ea typeface="Tahoma"/>
                <a:cs typeface="Tahoma"/>
                <a:sym typeface="Tahoma"/>
              </a:rPr>
              <a:t>Standard deviation σ = 1</a:t>
            </a:r>
            <a:endParaRPr sz="1800">
              <a:solidFill>
                <a:srgbClr val="000000"/>
              </a:solidFill>
              <a:latin typeface="Tahoma"/>
              <a:ea typeface="Tahoma"/>
              <a:cs typeface="Tahoma"/>
              <a:sym typeface="Tahoma"/>
            </a:endParaRPr>
          </a:p>
        </p:txBody>
      </p:sp>
      <p:sp>
        <p:nvSpPr>
          <p:cNvPr id="1061" name="Google Shape;1061;p38"/>
          <p:cNvSpPr/>
          <p:nvPr/>
        </p:nvSpPr>
        <p:spPr>
          <a:xfrm>
            <a:off x="6902102" y="1815329"/>
            <a:ext cx="3505200" cy="1828800"/>
          </a:xfrm>
          <a:prstGeom prst="rect">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062" name="Google Shape;1062;p38"/>
          <p:cNvSpPr txBox="1"/>
          <p:nvPr/>
        </p:nvSpPr>
        <p:spPr>
          <a:xfrm>
            <a:off x="2406302" y="3720329"/>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1063" name="Google Shape;1063;p38"/>
          <p:cNvSpPr txBox="1"/>
          <p:nvPr/>
        </p:nvSpPr>
        <p:spPr>
          <a:xfrm>
            <a:off x="5073302" y="3841773"/>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1064" name="Google Shape;1064;p38"/>
          <p:cNvSpPr txBox="1"/>
          <p:nvPr/>
        </p:nvSpPr>
        <p:spPr>
          <a:xfrm>
            <a:off x="8522167" y="1445997"/>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1065" name="Google Shape;1065;p38"/>
          <p:cNvSpPr txBox="1"/>
          <p:nvPr/>
        </p:nvSpPr>
        <p:spPr>
          <a:xfrm>
            <a:off x="10436331" y="2550330"/>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1066" name="Google Shape;1066;p38"/>
          <p:cNvSpPr txBox="1"/>
          <p:nvPr/>
        </p:nvSpPr>
        <p:spPr>
          <a:xfrm>
            <a:off x="1813546" y="5140614"/>
            <a:ext cx="1219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Viewed from top</a:t>
            </a:r>
            <a:endParaRPr/>
          </a:p>
        </p:txBody>
      </p:sp>
      <p:sp>
        <p:nvSpPr>
          <p:cNvPr id="1067" name="Google Shape;1067;p38"/>
          <p:cNvSpPr txBox="1"/>
          <p:nvPr/>
        </p:nvSpPr>
        <p:spPr>
          <a:xfrm>
            <a:off x="3864453" y="6296907"/>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1068" name="Google Shape;1068;p38"/>
          <p:cNvSpPr txBox="1"/>
          <p:nvPr/>
        </p:nvSpPr>
        <p:spPr>
          <a:xfrm>
            <a:off x="4951382" y="5265189"/>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1069" name="Google Shape;1069;p3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Christopher Rasmussen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pic>
        <p:nvPicPr>
          <p:cNvPr id="1075" name="Google Shape;1075;p39"/>
          <p:cNvPicPr preferRelativeResize="0"/>
          <p:nvPr/>
        </p:nvPicPr>
        <p:blipFill rotWithShape="1">
          <a:blip r:embed="rId3">
            <a:alphaModFix/>
          </a:blip>
          <a:srcRect/>
          <a:stretch/>
        </p:blipFill>
        <p:spPr>
          <a:xfrm>
            <a:off x="5943600" y="1392074"/>
            <a:ext cx="317500" cy="317500"/>
          </a:xfrm>
          <a:prstGeom prst="rect">
            <a:avLst/>
          </a:prstGeom>
          <a:noFill/>
          <a:ln>
            <a:noFill/>
          </a:ln>
        </p:spPr>
      </p:pic>
      <p:pic>
        <p:nvPicPr>
          <p:cNvPr id="1076" name="Google Shape;1076;p39"/>
          <p:cNvPicPr preferRelativeResize="0"/>
          <p:nvPr/>
        </p:nvPicPr>
        <p:blipFill rotWithShape="1">
          <a:blip r:embed="rId4">
            <a:alphaModFix/>
          </a:blip>
          <a:srcRect/>
          <a:stretch/>
        </p:blipFill>
        <p:spPr>
          <a:xfrm>
            <a:off x="6092426" y="1754017"/>
            <a:ext cx="4561060" cy="4575345"/>
          </a:xfrm>
          <a:prstGeom prst="rect">
            <a:avLst/>
          </a:prstGeom>
          <a:noFill/>
          <a:ln>
            <a:noFill/>
          </a:ln>
        </p:spPr>
      </p:pic>
      <p:pic>
        <p:nvPicPr>
          <p:cNvPr id="1077" name="Google Shape;1077;p39"/>
          <p:cNvPicPr preferRelativeResize="0"/>
          <p:nvPr/>
        </p:nvPicPr>
        <p:blipFill rotWithShape="1">
          <a:blip r:embed="rId5">
            <a:alphaModFix/>
          </a:blip>
          <a:srcRect/>
          <a:stretch/>
        </p:blipFill>
        <p:spPr>
          <a:xfrm>
            <a:off x="1524000" y="1754018"/>
            <a:ext cx="4572000" cy="4572000"/>
          </a:xfrm>
          <a:prstGeom prst="rect">
            <a:avLst/>
          </a:prstGeom>
          <a:noFill/>
          <a:ln>
            <a:noFill/>
          </a:ln>
        </p:spPr>
      </p:pic>
      <p:sp>
        <p:nvSpPr>
          <p:cNvPr id="1078" name="Google Shape;1078;p3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Smoothing with Gaussian Filter</a:t>
            </a:r>
            <a:endParaRPr/>
          </a:p>
        </p:txBody>
      </p:sp>
      <p:sp>
        <p:nvSpPr>
          <p:cNvPr id="1079" name="Google Shape;1079;p3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rPr>
              <a:t>James Hays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84"/>
        <p:cNvGrpSpPr/>
        <p:nvPr/>
      </p:nvGrpSpPr>
      <p:grpSpPr>
        <a:xfrm>
          <a:off x="0" y="0"/>
          <a:ext cx="0" cy="0"/>
          <a:chOff x="0" y="0"/>
          <a:chExt cx="0" cy="0"/>
        </a:xfrm>
      </p:grpSpPr>
      <p:pic>
        <p:nvPicPr>
          <p:cNvPr id="1085" name="Google Shape;1085;p40"/>
          <p:cNvPicPr preferRelativeResize="0"/>
          <p:nvPr/>
        </p:nvPicPr>
        <p:blipFill rotWithShape="1">
          <a:blip r:embed="rId3">
            <a:alphaModFix/>
          </a:blip>
          <a:srcRect/>
          <a:stretch/>
        </p:blipFill>
        <p:spPr>
          <a:xfrm>
            <a:off x="1524000" y="1760837"/>
            <a:ext cx="4572000" cy="4572000"/>
          </a:xfrm>
          <a:prstGeom prst="rect">
            <a:avLst/>
          </a:prstGeom>
          <a:noFill/>
          <a:ln>
            <a:noFill/>
          </a:ln>
        </p:spPr>
      </p:pic>
      <p:pic>
        <p:nvPicPr>
          <p:cNvPr id="1086" name="Google Shape;1086;p40"/>
          <p:cNvPicPr preferRelativeResize="0"/>
          <p:nvPr/>
        </p:nvPicPr>
        <p:blipFill rotWithShape="1">
          <a:blip r:embed="rId4">
            <a:alphaModFix/>
          </a:blip>
          <a:srcRect/>
          <a:stretch/>
        </p:blipFill>
        <p:spPr>
          <a:xfrm>
            <a:off x="6096000" y="1760837"/>
            <a:ext cx="4572000" cy="4572000"/>
          </a:xfrm>
          <a:prstGeom prst="rect">
            <a:avLst/>
          </a:prstGeom>
          <a:noFill/>
          <a:ln>
            <a:noFill/>
          </a:ln>
        </p:spPr>
      </p:pic>
      <p:pic>
        <p:nvPicPr>
          <p:cNvPr id="1087" name="Google Shape;1087;p40"/>
          <p:cNvPicPr preferRelativeResize="0"/>
          <p:nvPr/>
        </p:nvPicPr>
        <p:blipFill rotWithShape="1">
          <a:blip r:embed="rId5">
            <a:alphaModFix/>
          </a:blip>
          <a:srcRect/>
          <a:stretch/>
        </p:blipFill>
        <p:spPr>
          <a:xfrm>
            <a:off x="5943600" y="1379837"/>
            <a:ext cx="317500" cy="317500"/>
          </a:xfrm>
          <a:prstGeom prst="rect">
            <a:avLst/>
          </a:prstGeom>
          <a:noFill/>
          <a:ln>
            <a:noFill/>
          </a:ln>
        </p:spPr>
      </p:pic>
      <p:sp>
        <p:nvSpPr>
          <p:cNvPr id="1088" name="Google Shape;1088;p4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Smoothing with Box Filter</a:t>
            </a:r>
            <a:endParaRPr/>
          </a:p>
        </p:txBody>
      </p:sp>
      <p:sp>
        <p:nvSpPr>
          <p:cNvPr id="1089" name="Google Shape;1089;p4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David Lowe</a:t>
            </a:r>
            <a:endParaRPr/>
          </a:p>
        </p:txBody>
      </p:sp>
      <p:grpSp>
        <p:nvGrpSpPr>
          <p:cNvPr id="1090" name="Google Shape;1090;p40"/>
          <p:cNvGrpSpPr/>
          <p:nvPr/>
        </p:nvGrpSpPr>
        <p:grpSpPr>
          <a:xfrm>
            <a:off x="10550525" y="570470"/>
            <a:ext cx="1143000" cy="973138"/>
            <a:chOff x="3799" y="2064"/>
            <a:chExt cx="1433" cy="1136"/>
          </a:xfrm>
        </p:grpSpPr>
        <p:grpSp>
          <p:nvGrpSpPr>
            <p:cNvPr id="1091" name="Google Shape;1091;p40"/>
            <p:cNvGrpSpPr/>
            <p:nvPr/>
          </p:nvGrpSpPr>
          <p:grpSpPr>
            <a:xfrm>
              <a:off x="4080" y="2064"/>
              <a:ext cx="1152" cy="1136"/>
              <a:chOff x="144" y="144"/>
              <a:chExt cx="1152" cy="1136"/>
            </a:xfrm>
          </p:grpSpPr>
          <p:sp>
            <p:nvSpPr>
              <p:cNvPr id="1092" name="Google Shape;1092;p40"/>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3" name="Google Shape;1093;p40"/>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4" name="Google Shape;1094;p40"/>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5" name="Google Shape;1095;p40"/>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6" name="Google Shape;1096;p40"/>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7" name="Google Shape;1097;p40"/>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8" name="Google Shape;1098;p40"/>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099" name="Google Shape;1099;p40"/>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sp>
            <p:nvSpPr>
              <p:cNvPr id="1100" name="Google Shape;1100;p40"/>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1</a:t>
                </a:r>
                <a:endParaRPr/>
              </a:p>
            </p:txBody>
          </p:sp>
          <p:cxnSp>
            <p:nvCxnSpPr>
              <p:cNvPr id="1101" name="Google Shape;1101;p40"/>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102" name="Google Shape;1102;p40"/>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103" name="Google Shape;1103;p40"/>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104" name="Google Shape;1104;p40"/>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105" name="Google Shape;1105;p40"/>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106" name="Google Shape;1106;p40"/>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107" name="Google Shape;1107;p40"/>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108" name="Google Shape;1108;p40"/>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109" name="Google Shape;1109;p40" descr="txp_fig"/>
            <p:cNvPicPr preferRelativeResize="0"/>
            <p:nvPr/>
          </p:nvPicPr>
          <p:blipFill rotWithShape="1">
            <a:blip r:embed="rId6">
              <a:alphaModFix/>
            </a:blip>
            <a:srcRect/>
            <a:stretch/>
          </p:blipFill>
          <p:spPr>
            <a:xfrm>
              <a:off x="3799" y="2352"/>
              <a:ext cx="192" cy="576"/>
            </a:xfrm>
            <a:prstGeom prst="rect">
              <a:avLst/>
            </a:prstGeom>
            <a:noFill/>
            <a:ln>
              <a:noFill/>
            </a:ln>
          </p:spPr>
        </p:pic>
      </p:grpSp>
      <p:pic>
        <p:nvPicPr>
          <p:cNvPr id="1110" name="Google Shape;1110;p40"/>
          <p:cNvPicPr preferRelativeResize="0"/>
          <p:nvPr/>
        </p:nvPicPr>
        <p:blipFill rotWithShape="1">
          <a:blip r:embed="rId7">
            <a:alphaModFix/>
          </a:blip>
          <a:srcRect/>
          <a:stretch/>
        </p:blipFill>
        <p:spPr>
          <a:xfrm>
            <a:off x="9448800" y="799071"/>
            <a:ext cx="1092200" cy="563563"/>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39" name="Google Shape;1139;p4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1140" name="Google Shape;1140;p44"/>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endParaRPr/>
          </a:p>
          <a:p>
            <a:pPr marL="457200" lvl="1" indent="0" algn="ctr" rtl="0">
              <a:lnSpc>
                <a:spcPct val="90000"/>
              </a:lnSpc>
              <a:spcBef>
                <a:spcPts val="500"/>
              </a:spcBef>
              <a:spcAft>
                <a:spcPts val="0"/>
              </a:spcAft>
              <a:buClr>
                <a:schemeClr val="dk1"/>
              </a:buClr>
              <a:buSzPts val="2800"/>
              <a:buNone/>
            </a:pPr>
            <a:r>
              <a:rPr lang="en-US"/>
              <a:t>at each position:</a:t>
            </a:r>
            <a:endParaRPr/>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228600" algn="l" rtl="0">
              <a:lnSpc>
                <a:spcPct val="90000"/>
              </a:lnSpc>
              <a:spcBef>
                <a:spcPts val="1000"/>
              </a:spcBef>
              <a:spcAft>
                <a:spcPts val="0"/>
              </a:spcAft>
              <a:buClr>
                <a:schemeClr val="dk1"/>
              </a:buClr>
              <a:buSzPts val="2800"/>
              <a:buChar char=" "/>
            </a:pPr>
            <a:r>
              <a:rPr lang="en-US" sz="2800"/>
              <a:t>                 </a:t>
            </a:r>
            <a:endParaRPr sz="2800"/>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800"/>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000"/>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000"/>
          </a:p>
          <a:p>
            <a:pPr marL="228600" lvl="0" indent="-228600" algn="l" rtl="0">
              <a:lnSpc>
                <a:spcPct val="90000"/>
              </a:lnSpc>
              <a:spcBef>
                <a:spcPts val="1000"/>
              </a:spcBef>
              <a:spcAft>
                <a:spcPts val="0"/>
              </a:spcAft>
              <a:buClr>
                <a:schemeClr val="dk1"/>
              </a:buClr>
              <a:buSzPts val="2800"/>
              <a:buFont typeface="Arial"/>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1141" name="Google Shape;1141;p44"/>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James Hays</a:t>
            </a:r>
            <a:endParaRPr/>
          </a:p>
        </p:txBody>
      </p:sp>
      <p:pic>
        <p:nvPicPr>
          <p:cNvPr id="1142" name="Google Shape;1142;p44"/>
          <p:cNvPicPr preferRelativeResize="0"/>
          <p:nvPr/>
        </p:nvPicPr>
        <p:blipFill rotWithShape="1">
          <a:blip r:embed="rId3">
            <a:alphaModFix/>
          </a:blip>
          <a:srcRect/>
          <a:stretch/>
        </p:blipFill>
        <p:spPr>
          <a:xfrm>
            <a:off x="3657601" y="2514601"/>
            <a:ext cx="5027613" cy="874713"/>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46"/>
        <p:cNvGrpSpPr/>
        <p:nvPr/>
      </p:nvGrpSpPr>
      <p:grpSpPr>
        <a:xfrm>
          <a:off x="0" y="0"/>
          <a:ext cx="0" cy="0"/>
          <a:chOff x="0" y="0"/>
          <a:chExt cx="0" cy="0"/>
        </a:xfrm>
      </p:grpSpPr>
      <p:sp>
        <p:nvSpPr>
          <p:cNvPr id="1147" name="Google Shape;1147;p4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1148" name="Google Shape;1148;p45"/>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endParaRPr/>
          </a:p>
          <a:p>
            <a:pPr marL="457200" lvl="1" indent="0" algn="ctr" rtl="0">
              <a:lnSpc>
                <a:spcPct val="90000"/>
              </a:lnSpc>
              <a:spcBef>
                <a:spcPts val="500"/>
              </a:spcBef>
              <a:spcAft>
                <a:spcPts val="0"/>
              </a:spcAft>
              <a:buClr>
                <a:schemeClr val="dk1"/>
              </a:buClr>
              <a:buSzPts val="2800"/>
              <a:buNone/>
            </a:pPr>
            <a:r>
              <a:rPr lang="en-US"/>
              <a:t>at each position:</a:t>
            </a:r>
            <a:endParaRPr/>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0" lvl="0" indent="0" algn="l" rtl="0">
              <a:lnSpc>
                <a:spcPct val="90000"/>
              </a:lnSpc>
              <a:spcBef>
                <a:spcPts val="1000"/>
              </a:spcBef>
              <a:spcAft>
                <a:spcPts val="0"/>
              </a:spcAft>
              <a:buClr>
                <a:schemeClr val="dk1"/>
              </a:buClr>
              <a:buSzPts val="2800"/>
              <a:buNone/>
            </a:pPr>
            <a:r>
              <a:rPr lang="en-US" sz="2800" strike="noStrike" cap="none">
                <a:solidFill>
                  <a:schemeClr val="dk1"/>
                </a:solidFill>
              </a:rPr>
              <a:t>Really important!</a:t>
            </a:r>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Enhance images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Denoise, resize, increase contrast, etc.</a:t>
            </a:r>
            <a:endParaRPr sz="2800" strike="noStrike" cap="none">
              <a:solidFill>
                <a:schemeClr val="dk1"/>
              </a:solidFill>
            </a:endParaRPr>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000"/>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000"/>
          </a:p>
          <a:p>
            <a:pPr marL="228600" lvl="0" indent="-228600" algn="l" rtl="0">
              <a:lnSpc>
                <a:spcPct val="90000"/>
              </a:lnSpc>
              <a:spcBef>
                <a:spcPts val="1000"/>
              </a:spcBef>
              <a:spcAft>
                <a:spcPts val="0"/>
              </a:spcAft>
              <a:buClr>
                <a:schemeClr val="dk1"/>
              </a:buClr>
              <a:buSzPts val="2800"/>
              <a:buFont typeface="Arial"/>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1149" name="Google Shape;1149;p45"/>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James Hays</a:t>
            </a:r>
            <a:endParaRPr/>
          </a:p>
        </p:txBody>
      </p:sp>
      <p:pic>
        <p:nvPicPr>
          <p:cNvPr id="1150" name="Google Shape;1150;p45"/>
          <p:cNvPicPr preferRelativeResize="0"/>
          <p:nvPr/>
        </p:nvPicPr>
        <p:blipFill rotWithShape="1">
          <a:blip r:embed="rId3">
            <a:alphaModFix/>
          </a:blip>
          <a:srcRect/>
          <a:stretch/>
        </p:blipFill>
        <p:spPr>
          <a:xfrm>
            <a:off x="3657601" y="2514601"/>
            <a:ext cx="5027613" cy="874713"/>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54"/>
        <p:cNvGrpSpPr/>
        <p:nvPr/>
      </p:nvGrpSpPr>
      <p:grpSpPr>
        <a:xfrm>
          <a:off x="0" y="0"/>
          <a:ext cx="0" cy="0"/>
          <a:chOff x="0" y="0"/>
          <a:chExt cx="0" cy="0"/>
        </a:xfrm>
      </p:grpSpPr>
      <p:sp>
        <p:nvSpPr>
          <p:cNvPr id="1155" name="Google Shape;1155;p4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1156" name="Google Shape;1156;p46"/>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endParaRPr/>
          </a:p>
          <a:p>
            <a:pPr marL="457200" lvl="1" indent="0" algn="ctr" rtl="0">
              <a:lnSpc>
                <a:spcPct val="90000"/>
              </a:lnSpc>
              <a:spcBef>
                <a:spcPts val="500"/>
              </a:spcBef>
              <a:spcAft>
                <a:spcPts val="0"/>
              </a:spcAft>
              <a:buClr>
                <a:schemeClr val="dk1"/>
              </a:buClr>
              <a:buSzPts val="2800"/>
              <a:buNone/>
            </a:pPr>
            <a:r>
              <a:rPr lang="en-US"/>
              <a:t>at each position:</a:t>
            </a:r>
            <a:endParaRPr/>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0" lvl="0" indent="0" algn="l" rtl="0">
              <a:lnSpc>
                <a:spcPct val="90000"/>
              </a:lnSpc>
              <a:spcBef>
                <a:spcPts val="1000"/>
              </a:spcBef>
              <a:spcAft>
                <a:spcPts val="0"/>
              </a:spcAft>
              <a:buClr>
                <a:schemeClr val="dk1"/>
              </a:buClr>
              <a:buSzPts val="2800"/>
              <a:buNone/>
            </a:pPr>
            <a:r>
              <a:rPr lang="en-US" sz="2800" strike="noStrike" cap="none">
                <a:solidFill>
                  <a:schemeClr val="dk1"/>
                </a:solidFill>
              </a:rPr>
              <a:t>Really important!</a:t>
            </a:r>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Enhance images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Denoise, resize, increase contrast, etc.</a:t>
            </a:r>
            <a:endParaRPr sz="2800" strike="noStrike" cap="none">
              <a:solidFill>
                <a:schemeClr val="dk1"/>
              </a:solidFill>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Extract information from images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Texture, edges, distinctive points, etc.</a:t>
            </a:r>
            <a:endParaRPr/>
          </a:p>
          <a:p>
            <a:pPr marL="685800" lvl="1" indent="-228600" algn="l" rtl="0">
              <a:lnSpc>
                <a:spcPct val="90000"/>
              </a:lnSpc>
              <a:spcBef>
                <a:spcPts val="500"/>
              </a:spcBef>
              <a:spcAft>
                <a:spcPts val="0"/>
              </a:spcAft>
              <a:buClr>
                <a:schemeClr val="dk1"/>
              </a:buClr>
              <a:buSzPts val="2400"/>
              <a:buChar char=" "/>
            </a:pPr>
            <a:r>
              <a:rPr lang="en-US" sz="2400"/>
              <a:t>               </a:t>
            </a:r>
            <a:endParaRPr sz="2400"/>
          </a:p>
          <a:p>
            <a:pPr marL="1143000" lvl="2" indent="-228600" algn="l" rtl="0">
              <a:lnSpc>
                <a:spcPct val="90000"/>
              </a:lnSpc>
              <a:spcBef>
                <a:spcPts val="500"/>
              </a:spcBef>
              <a:spcAft>
                <a:spcPts val="0"/>
              </a:spcAft>
              <a:buClr>
                <a:schemeClr val="dk1"/>
              </a:buClr>
              <a:buSzPts val="2000"/>
              <a:buChar char=" "/>
            </a:pPr>
            <a:r>
              <a:rPr lang="en-US" sz="2000"/>
              <a:t>                 </a:t>
            </a:r>
            <a:endParaRPr sz="2000"/>
          </a:p>
          <a:p>
            <a:pPr marL="228600" lvl="0" indent="-228600" algn="l" rtl="0">
              <a:lnSpc>
                <a:spcPct val="90000"/>
              </a:lnSpc>
              <a:spcBef>
                <a:spcPts val="1000"/>
              </a:spcBef>
              <a:spcAft>
                <a:spcPts val="0"/>
              </a:spcAft>
              <a:buClr>
                <a:schemeClr val="dk1"/>
              </a:buClr>
              <a:buSzPts val="2800"/>
              <a:buFont typeface="Arial"/>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1157" name="Google Shape;1157;p46"/>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James Hays</a:t>
            </a:r>
            <a:endParaRPr/>
          </a:p>
        </p:txBody>
      </p:sp>
      <p:pic>
        <p:nvPicPr>
          <p:cNvPr id="1158" name="Google Shape;1158;p46"/>
          <p:cNvPicPr preferRelativeResize="0"/>
          <p:nvPr/>
        </p:nvPicPr>
        <p:blipFill rotWithShape="1">
          <a:blip r:embed="rId3">
            <a:alphaModFix/>
          </a:blip>
          <a:srcRect/>
          <a:stretch/>
        </p:blipFill>
        <p:spPr>
          <a:xfrm>
            <a:off x="3657601" y="2514601"/>
            <a:ext cx="5027613" cy="874713"/>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62"/>
        <p:cNvGrpSpPr/>
        <p:nvPr/>
      </p:nvGrpSpPr>
      <p:grpSpPr>
        <a:xfrm>
          <a:off x="0" y="0"/>
          <a:ext cx="0" cy="0"/>
          <a:chOff x="0" y="0"/>
          <a:chExt cx="0" cy="0"/>
        </a:xfrm>
      </p:grpSpPr>
      <p:sp>
        <p:nvSpPr>
          <p:cNvPr id="1163" name="Google Shape;1163;p4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Image Filtering</a:t>
            </a:r>
            <a:endParaRPr/>
          </a:p>
        </p:txBody>
      </p:sp>
      <p:sp>
        <p:nvSpPr>
          <p:cNvPr id="1164" name="Google Shape;1164;p47"/>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1" indent="0" algn="ctr" rtl="0">
              <a:lnSpc>
                <a:spcPct val="90000"/>
              </a:lnSpc>
              <a:spcBef>
                <a:spcPts val="0"/>
              </a:spcBef>
              <a:spcAft>
                <a:spcPts val="0"/>
              </a:spcAft>
              <a:buClr>
                <a:schemeClr val="dk1"/>
              </a:buClr>
              <a:buSzPts val="2800"/>
              <a:buNone/>
            </a:pPr>
            <a:r>
              <a:rPr lang="en-US"/>
              <a:t>Compute function of local neighborhood </a:t>
            </a:r>
            <a:endParaRPr/>
          </a:p>
          <a:p>
            <a:pPr marL="457200" lvl="1" indent="0" algn="ctr" rtl="0">
              <a:lnSpc>
                <a:spcPct val="90000"/>
              </a:lnSpc>
              <a:spcBef>
                <a:spcPts val="500"/>
              </a:spcBef>
              <a:spcAft>
                <a:spcPts val="0"/>
              </a:spcAft>
              <a:buClr>
                <a:schemeClr val="dk1"/>
              </a:buClr>
              <a:buSzPts val="2800"/>
              <a:buNone/>
            </a:pPr>
            <a:r>
              <a:rPr lang="en-US"/>
              <a:t>at each position:</a:t>
            </a:r>
            <a:endParaRPr/>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a:p>
            <a:pPr marL="0" lvl="0" indent="0" algn="l" rtl="0">
              <a:lnSpc>
                <a:spcPct val="90000"/>
              </a:lnSpc>
              <a:spcBef>
                <a:spcPts val="1000"/>
              </a:spcBef>
              <a:spcAft>
                <a:spcPts val="0"/>
              </a:spcAft>
              <a:buClr>
                <a:schemeClr val="dk1"/>
              </a:buClr>
              <a:buSzPts val="2800"/>
              <a:buNone/>
            </a:pPr>
            <a:r>
              <a:rPr lang="en-US" sz="2800" strike="noStrike" cap="none">
                <a:solidFill>
                  <a:schemeClr val="dk1"/>
                </a:solidFill>
              </a:rPr>
              <a:t>Really important!</a:t>
            </a:r>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Enhance images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Denoise, resize, increase contrast, etc.</a:t>
            </a:r>
            <a:endParaRPr sz="2800" strike="noStrike" cap="none">
              <a:solidFill>
                <a:schemeClr val="dk1"/>
              </a:solidFill>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Extract information from images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Texture, edges, distinctive points, etc.</a:t>
            </a:r>
            <a:endParaRPr/>
          </a:p>
          <a:p>
            <a:pPr marL="685800" lvl="1" indent="-228600" algn="l" rtl="0">
              <a:lnSpc>
                <a:spcPct val="90000"/>
              </a:lnSpc>
              <a:spcBef>
                <a:spcPts val="500"/>
              </a:spcBef>
              <a:spcAft>
                <a:spcPts val="0"/>
              </a:spcAft>
              <a:buClr>
                <a:schemeClr val="dk1"/>
              </a:buClr>
              <a:buSzPts val="2400"/>
              <a:buChar char="•"/>
            </a:pPr>
            <a:r>
              <a:rPr lang="en-US" sz="2400" strike="noStrike" cap="none">
                <a:solidFill>
                  <a:schemeClr val="dk1"/>
                </a:solidFill>
              </a:rPr>
              <a:t>Detect patterns</a:t>
            </a:r>
            <a:endParaRPr/>
          </a:p>
          <a:p>
            <a:pPr marL="1143000" lvl="2" indent="-228600" algn="l" rtl="0">
              <a:lnSpc>
                <a:spcPct val="90000"/>
              </a:lnSpc>
              <a:spcBef>
                <a:spcPts val="500"/>
              </a:spcBef>
              <a:spcAft>
                <a:spcPts val="0"/>
              </a:spcAft>
              <a:buClr>
                <a:schemeClr val="dk1"/>
              </a:buClr>
              <a:buSzPts val="2000"/>
              <a:buChar char="•"/>
            </a:pPr>
            <a:r>
              <a:rPr lang="en-US" sz="2000" strike="noStrike" cap="none">
                <a:solidFill>
                  <a:schemeClr val="dk1"/>
                </a:solidFill>
              </a:rPr>
              <a:t>Template matching</a:t>
            </a:r>
            <a:endParaRPr/>
          </a:p>
          <a:p>
            <a:pPr marL="228600" lvl="0" indent="-228600" algn="l" rtl="0">
              <a:lnSpc>
                <a:spcPct val="90000"/>
              </a:lnSpc>
              <a:spcBef>
                <a:spcPts val="1000"/>
              </a:spcBef>
              <a:spcAft>
                <a:spcPts val="0"/>
              </a:spcAft>
              <a:buClr>
                <a:schemeClr val="dk1"/>
              </a:buClr>
              <a:buSzPts val="2800"/>
              <a:buFont typeface="Arial"/>
              <a:buNone/>
            </a:pPr>
            <a:endParaRPr sz="2800"/>
          </a:p>
          <a:p>
            <a:pPr marL="228600" lvl="0" indent="-50800" algn="l" rtl="0">
              <a:lnSpc>
                <a:spcPct val="90000"/>
              </a:lnSpc>
              <a:spcBef>
                <a:spcPts val="1000"/>
              </a:spcBef>
              <a:spcAft>
                <a:spcPts val="0"/>
              </a:spcAft>
              <a:buClr>
                <a:schemeClr val="dk1"/>
              </a:buClr>
              <a:buSzPts val="2800"/>
              <a:buNone/>
            </a:pPr>
            <a:endParaRPr sz="2800"/>
          </a:p>
          <a:p>
            <a:pPr marL="228600" lvl="0" indent="-50800" algn="l" rtl="0">
              <a:lnSpc>
                <a:spcPct val="90000"/>
              </a:lnSpc>
              <a:spcBef>
                <a:spcPts val="1000"/>
              </a:spcBef>
              <a:spcAft>
                <a:spcPts val="0"/>
              </a:spcAft>
              <a:buClr>
                <a:schemeClr val="dk1"/>
              </a:buClr>
              <a:buSzPts val="2800"/>
              <a:buNone/>
            </a:pPr>
            <a:endParaRPr sz="2800"/>
          </a:p>
        </p:txBody>
      </p:sp>
      <p:sp>
        <p:nvSpPr>
          <p:cNvPr id="1165" name="Google Shape;1165;p47"/>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James Hays</a:t>
            </a:r>
            <a:endParaRPr/>
          </a:p>
        </p:txBody>
      </p:sp>
      <p:pic>
        <p:nvPicPr>
          <p:cNvPr id="1166" name="Google Shape;1166;p47"/>
          <p:cNvPicPr preferRelativeResize="0"/>
          <p:nvPr/>
        </p:nvPicPr>
        <p:blipFill rotWithShape="1">
          <a:blip r:embed="rId3">
            <a:alphaModFix/>
          </a:blip>
          <a:srcRect/>
          <a:stretch/>
        </p:blipFill>
        <p:spPr>
          <a:xfrm>
            <a:off x="3657601" y="2514601"/>
            <a:ext cx="5027613" cy="874713"/>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70"/>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74"/>
        <p:cNvGrpSpPr/>
        <p:nvPr/>
      </p:nvGrpSpPr>
      <p:grpSpPr>
        <a:xfrm>
          <a:off x="0" y="0"/>
          <a:ext cx="0" cy="0"/>
          <a:chOff x="0" y="0"/>
          <a:chExt cx="0" cy="0"/>
        </a:xfrm>
      </p:grpSpPr>
      <p:pic>
        <p:nvPicPr>
          <p:cNvPr id="1175" name="Google Shape;1175;p49"/>
          <p:cNvPicPr preferRelativeResize="0"/>
          <p:nvPr/>
        </p:nvPicPr>
        <p:blipFill rotWithShape="1">
          <a:blip r:embed="rId3">
            <a:alphaModFix/>
          </a:blip>
          <a:srcRect/>
          <a:stretch/>
        </p:blipFill>
        <p:spPr>
          <a:xfrm>
            <a:off x="2819401" y="2180669"/>
            <a:ext cx="1876425" cy="1857375"/>
          </a:xfrm>
          <a:prstGeom prst="rect">
            <a:avLst/>
          </a:prstGeom>
          <a:noFill/>
          <a:ln w="38100" cap="flat" cmpd="sng">
            <a:solidFill>
              <a:schemeClr val="dk1"/>
            </a:solidFill>
            <a:prstDash val="solid"/>
            <a:miter lim="8000"/>
            <a:headEnd type="none" w="sm" len="sm"/>
            <a:tailEnd type="none" w="sm" len="sm"/>
          </a:ln>
        </p:spPr>
      </p:pic>
      <p:grpSp>
        <p:nvGrpSpPr>
          <p:cNvPr id="1176" name="Google Shape;1176;p49"/>
          <p:cNvGrpSpPr/>
          <p:nvPr/>
        </p:nvGrpSpPr>
        <p:grpSpPr>
          <a:xfrm>
            <a:off x="6858000" y="1137166"/>
            <a:ext cx="1225550" cy="1295400"/>
            <a:chOff x="144" y="144"/>
            <a:chExt cx="1152" cy="1136"/>
          </a:xfrm>
        </p:grpSpPr>
        <p:sp>
          <p:nvSpPr>
            <p:cNvPr id="1177" name="Google Shape;1177;p4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78" name="Google Shape;1178;p4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79" name="Google Shape;1179;p4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80" name="Google Shape;1180;p4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81" name="Google Shape;1181;p4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182" name="Google Shape;1182;p4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83" name="Google Shape;1183;p4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84" name="Google Shape;1184;p4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85" name="Google Shape;1185;p4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186" name="Google Shape;1186;p4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187" name="Google Shape;1187;p4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188" name="Google Shape;1188;p4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189" name="Google Shape;1189;p4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190" name="Google Shape;1190;p4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191" name="Google Shape;1191;p4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192" name="Google Shape;1192;p4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193" name="Google Shape;1193;p4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194" name="Google Shape;1194;p49"/>
          <p:cNvSpPr txBox="1"/>
          <p:nvPr/>
        </p:nvSpPr>
        <p:spPr>
          <a:xfrm>
            <a:off x="5943600" y="1600200"/>
            <a:ext cx="83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1.</a:t>
            </a:r>
            <a:endParaRPr/>
          </a:p>
        </p:txBody>
      </p:sp>
      <p:grpSp>
        <p:nvGrpSpPr>
          <p:cNvPr id="1195" name="Google Shape;1195;p49"/>
          <p:cNvGrpSpPr/>
          <p:nvPr/>
        </p:nvGrpSpPr>
        <p:grpSpPr>
          <a:xfrm>
            <a:off x="6863105" y="2548985"/>
            <a:ext cx="1225550" cy="1295400"/>
            <a:chOff x="144" y="144"/>
            <a:chExt cx="1152" cy="1136"/>
          </a:xfrm>
        </p:grpSpPr>
        <p:sp>
          <p:nvSpPr>
            <p:cNvPr id="1196" name="Google Shape;1196;p4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97" name="Google Shape;1197;p4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98" name="Google Shape;1198;p4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199" name="Google Shape;1199;p4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00" name="Google Shape;1200;p4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01" name="Google Shape;1201;p4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02" name="Google Shape;1202;p4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03" name="Google Shape;1203;p4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04" name="Google Shape;1204;p4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205" name="Google Shape;1205;p4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206" name="Google Shape;1206;p4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07" name="Google Shape;1207;p4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08" name="Google Shape;1208;p4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209" name="Google Shape;1209;p4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210" name="Google Shape;1210;p4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11" name="Google Shape;1211;p4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12" name="Google Shape;1212;p4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213" name="Google Shape;1213;p49"/>
          <p:cNvSpPr txBox="1"/>
          <p:nvPr/>
        </p:nvSpPr>
        <p:spPr>
          <a:xfrm>
            <a:off x="5943600" y="3012019"/>
            <a:ext cx="83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2.</a:t>
            </a:r>
            <a:endParaRPr/>
          </a:p>
        </p:txBody>
      </p:sp>
      <p:grpSp>
        <p:nvGrpSpPr>
          <p:cNvPr id="1214" name="Google Shape;1214;p49"/>
          <p:cNvGrpSpPr/>
          <p:nvPr/>
        </p:nvGrpSpPr>
        <p:grpSpPr>
          <a:xfrm>
            <a:off x="6858001" y="3974250"/>
            <a:ext cx="1224119" cy="1207350"/>
            <a:chOff x="144" y="144"/>
            <a:chExt cx="1152" cy="1136"/>
          </a:xfrm>
        </p:grpSpPr>
        <p:sp>
          <p:nvSpPr>
            <p:cNvPr id="1215" name="Google Shape;1215;p4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216" name="Google Shape;1216;p4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217" name="Google Shape;1217;p4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218" name="Google Shape;1218;p4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219" name="Google Shape;1219;p4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220" name="Google Shape;1220;p4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221" name="Google Shape;1221;p4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222" name="Google Shape;1222;p4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223" name="Google Shape;1223;p4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224" name="Google Shape;1224;p4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225" name="Google Shape;1225;p4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26" name="Google Shape;1226;p4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27" name="Google Shape;1227;p4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228" name="Google Shape;1228;p4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229" name="Google Shape;1229;p4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30" name="Google Shape;1230;p4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31" name="Google Shape;1231;p4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grpSp>
        <p:nvGrpSpPr>
          <p:cNvPr id="1232" name="Google Shape;1232;p49"/>
          <p:cNvGrpSpPr/>
          <p:nvPr/>
        </p:nvGrpSpPr>
        <p:grpSpPr>
          <a:xfrm>
            <a:off x="8793257" y="5360894"/>
            <a:ext cx="1447800" cy="1150244"/>
            <a:chOff x="3799" y="2064"/>
            <a:chExt cx="1433" cy="1136"/>
          </a:xfrm>
        </p:grpSpPr>
        <p:grpSp>
          <p:nvGrpSpPr>
            <p:cNvPr id="1233" name="Google Shape;1233;p49"/>
            <p:cNvGrpSpPr/>
            <p:nvPr/>
          </p:nvGrpSpPr>
          <p:grpSpPr>
            <a:xfrm>
              <a:off x="4080" y="2064"/>
              <a:ext cx="1152" cy="1136"/>
              <a:chOff x="144" y="144"/>
              <a:chExt cx="1152" cy="1136"/>
            </a:xfrm>
          </p:grpSpPr>
          <p:sp>
            <p:nvSpPr>
              <p:cNvPr id="1234" name="Google Shape;1234;p4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35" name="Google Shape;1235;p4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36" name="Google Shape;1236;p4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37" name="Google Shape;1237;p4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38" name="Google Shape;1238;p4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39" name="Google Shape;1239;p4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40" name="Google Shape;1240;p4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41" name="Google Shape;1241;p4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42" name="Google Shape;1242;p4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cxnSp>
            <p:nvCxnSpPr>
              <p:cNvPr id="1243" name="Google Shape;1243;p4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244" name="Google Shape;1244;p4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45" name="Google Shape;1245;p4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46" name="Google Shape;1246;p4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247" name="Google Shape;1247;p4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248" name="Google Shape;1248;p4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49" name="Google Shape;1249;p4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50" name="Google Shape;1250;p4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251" name="Google Shape;1251;p49" descr="txp_fig"/>
            <p:cNvPicPr preferRelativeResize="0"/>
            <p:nvPr/>
          </p:nvPicPr>
          <p:blipFill rotWithShape="1">
            <a:blip r:embed="rId4">
              <a:alphaModFix/>
            </a:blip>
            <a:srcRect/>
            <a:stretch/>
          </p:blipFill>
          <p:spPr>
            <a:xfrm>
              <a:off x="3799" y="2352"/>
              <a:ext cx="192" cy="576"/>
            </a:xfrm>
            <a:prstGeom prst="rect">
              <a:avLst/>
            </a:prstGeom>
            <a:noFill/>
            <a:ln>
              <a:noFill/>
            </a:ln>
          </p:spPr>
        </p:pic>
      </p:grpSp>
      <p:grpSp>
        <p:nvGrpSpPr>
          <p:cNvPr id="1252" name="Google Shape;1252;p49"/>
          <p:cNvGrpSpPr/>
          <p:nvPr/>
        </p:nvGrpSpPr>
        <p:grpSpPr>
          <a:xfrm>
            <a:off x="6853518" y="5360895"/>
            <a:ext cx="1241611" cy="1105421"/>
            <a:chOff x="144" y="144"/>
            <a:chExt cx="1152" cy="1136"/>
          </a:xfrm>
        </p:grpSpPr>
        <p:sp>
          <p:nvSpPr>
            <p:cNvPr id="1253" name="Google Shape;1253;p4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54" name="Google Shape;1254;p4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55" name="Google Shape;1255;p4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56" name="Google Shape;1256;p4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57" name="Google Shape;1257;p4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2</a:t>
              </a:r>
              <a:endParaRPr/>
            </a:p>
          </p:txBody>
        </p:sp>
        <p:sp>
          <p:nvSpPr>
            <p:cNvPr id="1258" name="Google Shape;1258;p4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59" name="Google Shape;1259;p4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60" name="Google Shape;1260;p4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61" name="Google Shape;1261;p4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262" name="Google Shape;1262;p4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263" name="Google Shape;1263;p4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64" name="Google Shape;1264;p4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65" name="Google Shape;1265;p4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266" name="Google Shape;1266;p4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267" name="Google Shape;1267;p4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68" name="Google Shape;1268;p4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69" name="Google Shape;1269;p4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270" name="Google Shape;1270;p49"/>
          <p:cNvSpPr txBox="1"/>
          <p:nvPr/>
        </p:nvSpPr>
        <p:spPr>
          <a:xfrm>
            <a:off x="8225118" y="5323316"/>
            <a:ext cx="438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sp>
        <p:nvSpPr>
          <p:cNvPr id="1271" name="Google Shape;1271;p49"/>
          <p:cNvSpPr txBox="1"/>
          <p:nvPr/>
        </p:nvSpPr>
        <p:spPr>
          <a:xfrm>
            <a:off x="5943600" y="4393258"/>
            <a:ext cx="83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3.</a:t>
            </a:r>
            <a:endParaRPr/>
          </a:p>
        </p:txBody>
      </p:sp>
      <p:sp>
        <p:nvSpPr>
          <p:cNvPr id="1272" name="Google Shape;1272;p49"/>
          <p:cNvSpPr txBox="1"/>
          <p:nvPr/>
        </p:nvSpPr>
        <p:spPr>
          <a:xfrm>
            <a:off x="5943401" y="5728185"/>
            <a:ext cx="838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4.</a:t>
            </a:r>
            <a:endParaRPr/>
          </a:p>
        </p:txBody>
      </p:sp>
      <p:sp>
        <p:nvSpPr>
          <p:cNvPr id="1273" name="Google Shape;1273;p4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278"/>
        <p:cNvGrpSpPr/>
        <p:nvPr/>
      </p:nvGrpSpPr>
      <p:grpSpPr>
        <a:xfrm>
          <a:off x="0" y="0"/>
          <a:ext cx="0" cy="0"/>
          <a:chOff x="0" y="0"/>
          <a:chExt cx="0" cy="0"/>
        </a:xfrm>
      </p:grpSpPr>
      <p:sp>
        <p:nvSpPr>
          <p:cNvPr id="1279" name="Google Shape;1279;p5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 Practice with linear filters</a:t>
            </a:r>
            <a:endParaRPr/>
          </a:p>
        </p:txBody>
      </p:sp>
      <p:sp>
        <p:nvSpPr>
          <p:cNvPr id="1280" name="Google Shape;1280;p5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grpSp>
        <p:nvGrpSpPr>
          <p:cNvPr id="1281" name="Google Shape;1281;p50"/>
          <p:cNvGrpSpPr/>
          <p:nvPr/>
        </p:nvGrpSpPr>
        <p:grpSpPr>
          <a:xfrm>
            <a:off x="5410200" y="2971800"/>
            <a:ext cx="1225550" cy="1295400"/>
            <a:chOff x="144" y="144"/>
            <a:chExt cx="1152" cy="1136"/>
          </a:xfrm>
        </p:grpSpPr>
        <p:sp>
          <p:nvSpPr>
            <p:cNvPr id="1282" name="Google Shape;1282;p50"/>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3" name="Google Shape;1283;p50"/>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4" name="Google Shape;1284;p50"/>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5" name="Google Shape;1285;p50"/>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6" name="Google Shape;1286;p50"/>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287" name="Google Shape;1287;p50"/>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8" name="Google Shape;1288;p50"/>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89" name="Google Shape;1289;p50"/>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290" name="Google Shape;1290;p50"/>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291" name="Google Shape;1291;p50"/>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292" name="Google Shape;1292;p50"/>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93" name="Google Shape;1293;p50"/>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294" name="Google Shape;1294;p50"/>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295" name="Google Shape;1295;p50"/>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296" name="Google Shape;1296;p50"/>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97" name="Google Shape;1297;p50"/>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298" name="Google Shape;1298;p50"/>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299" name="Google Shape;1299;p50"/>
          <p:cNvSpPr txBox="1"/>
          <p:nvPr/>
        </p:nvSpPr>
        <p:spPr>
          <a:xfrm>
            <a:off x="2651126" y="46894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sp>
        <p:nvSpPr>
          <p:cNvPr id="1300" name="Google Shape;1300;p50"/>
          <p:cNvSpPr txBox="1"/>
          <p:nvPr/>
        </p:nvSpPr>
        <p:spPr>
          <a:xfrm>
            <a:off x="8382000" y="2971801"/>
            <a:ext cx="565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pic>
        <p:nvPicPr>
          <p:cNvPr id="1301" name="Google Shape;1301;p50"/>
          <p:cNvPicPr preferRelativeResize="0"/>
          <p:nvPr/>
        </p:nvPicPr>
        <p:blipFill rotWithShape="1">
          <a:blip r:embed="rId3">
            <a:alphaModFix/>
          </a:blip>
          <a:srcRect/>
          <a:stretch/>
        </p:blipFill>
        <p:spPr>
          <a:xfrm>
            <a:off x="2438401" y="2667001"/>
            <a:ext cx="1876425" cy="1857375"/>
          </a:xfrm>
          <a:prstGeom prst="rect">
            <a:avLst/>
          </a:prstGeom>
          <a:noFill/>
          <a:ln w="38100" cap="flat" cmpd="sng">
            <a:solidFill>
              <a:schemeClr val="dk1"/>
            </a:solidFill>
            <a:prstDash val="solid"/>
            <a:miter lim="8000"/>
            <a:headEnd type="none" w="sm" len="sm"/>
            <a:tailEnd type="none" w="sm" len="sm"/>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sp>
        <p:nvSpPr>
          <p:cNvPr id="1307" name="Google Shape;1307;p5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 Practice with linear filters</a:t>
            </a:r>
            <a:endParaRPr/>
          </a:p>
        </p:txBody>
      </p:sp>
      <p:sp>
        <p:nvSpPr>
          <p:cNvPr id="1308" name="Google Shape;1308;p5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309" name="Google Shape;1309;p51"/>
          <p:cNvGrpSpPr/>
          <p:nvPr/>
        </p:nvGrpSpPr>
        <p:grpSpPr>
          <a:xfrm>
            <a:off x="5410200" y="2971800"/>
            <a:ext cx="1225550" cy="1295400"/>
            <a:chOff x="144" y="144"/>
            <a:chExt cx="1152" cy="1136"/>
          </a:xfrm>
        </p:grpSpPr>
        <p:sp>
          <p:nvSpPr>
            <p:cNvPr id="1310" name="Google Shape;1310;p51"/>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1" name="Google Shape;1311;p51"/>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2" name="Google Shape;1312;p51"/>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3" name="Google Shape;1313;p51"/>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4" name="Google Shape;1314;p51"/>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315" name="Google Shape;1315;p51"/>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6" name="Google Shape;1316;p51"/>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7" name="Google Shape;1317;p51"/>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18" name="Google Shape;1318;p51"/>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319" name="Google Shape;1319;p51"/>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320" name="Google Shape;1320;p51"/>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21" name="Google Shape;1321;p51"/>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22" name="Google Shape;1322;p51"/>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323" name="Google Shape;1323;p51"/>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324" name="Google Shape;1324;p51"/>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25" name="Google Shape;1325;p51"/>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26" name="Google Shape;1326;p51"/>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327" name="Google Shape;1327;p51"/>
          <p:cNvPicPr preferRelativeResize="0"/>
          <p:nvPr/>
        </p:nvPicPr>
        <p:blipFill rotWithShape="1">
          <a:blip r:embed="rId3">
            <a:alphaModFix/>
          </a:blip>
          <a:srcRect/>
          <a:stretch/>
        </p:blipFill>
        <p:spPr>
          <a:xfrm>
            <a:off x="7772401" y="2667001"/>
            <a:ext cx="1876425" cy="1857375"/>
          </a:xfrm>
          <a:prstGeom prst="rect">
            <a:avLst/>
          </a:prstGeom>
          <a:noFill/>
          <a:ln w="38100" cap="flat" cmpd="sng">
            <a:solidFill>
              <a:schemeClr val="dk1"/>
            </a:solidFill>
            <a:prstDash val="solid"/>
            <a:miter lim="8000"/>
            <a:headEnd type="none" w="sm" len="sm"/>
            <a:tailEnd type="none" w="sm" len="sm"/>
          </a:ln>
        </p:spPr>
      </p:pic>
      <p:sp>
        <p:nvSpPr>
          <p:cNvPr id="1328" name="Google Shape;1328;p51"/>
          <p:cNvSpPr txBox="1"/>
          <p:nvPr/>
        </p:nvSpPr>
        <p:spPr>
          <a:xfrm>
            <a:off x="2651126" y="46894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sp>
        <p:nvSpPr>
          <p:cNvPr id="1329" name="Google Shape;1329;p51"/>
          <p:cNvSpPr txBox="1"/>
          <p:nvPr/>
        </p:nvSpPr>
        <p:spPr>
          <a:xfrm>
            <a:off x="7848600" y="4724401"/>
            <a:ext cx="21336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Filtered </a:t>
            </a:r>
            <a:endParaRPr/>
          </a:p>
          <a:p>
            <a:pPr marL="0" marR="0" lvl="0" indent="0" algn="l" rtl="0">
              <a:spcBef>
                <a:spcPts val="0"/>
              </a:spcBef>
              <a:spcAft>
                <a:spcPts val="0"/>
              </a:spcAft>
              <a:buNone/>
            </a:pPr>
            <a:r>
              <a:rPr lang="en-US" sz="1800">
                <a:solidFill>
                  <a:srgbClr val="000000"/>
                </a:solidFill>
                <a:latin typeface="Times"/>
                <a:ea typeface="Times"/>
                <a:cs typeface="Times"/>
                <a:sym typeface="Times"/>
              </a:rPr>
              <a:t>(no change)</a:t>
            </a:r>
            <a:endParaRPr/>
          </a:p>
        </p:txBody>
      </p:sp>
      <p:pic>
        <p:nvPicPr>
          <p:cNvPr id="1330" name="Google Shape;1330;p51"/>
          <p:cNvPicPr preferRelativeResize="0"/>
          <p:nvPr/>
        </p:nvPicPr>
        <p:blipFill rotWithShape="1">
          <a:blip r:embed="rId3">
            <a:alphaModFix/>
          </a:blip>
          <a:srcRect/>
          <a:stretch/>
        </p:blipFill>
        <p:spPr>
          <a:xfrm>
            <a:off x="2438401" y="2667001"/>
            <a:ext cx="1876425" cy="1857375"/>
          </a:xfrm>
          <a:prstGeom prst="rect">
            <a:avLst/>
          </a:prstGeom>
          <a:noFill/>
          <a:ln w="38100" cap="flat" cmpd="sng">
            <a:solidFill>
              <a:schemeClr val="dk1"/>
            </a:solidFill>
            <a:prstDash val="solid"/>
            <a:miter lim="8000"/>
            <a:headEnd type="none" w="sm" len="sm"/>
            <a:tailEnd type="none" w="sm" len="sm"/>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335"/>
        <p:cNvGrpSpPr/>
        <p:nvPr/>
      </p:nvGrpSpPr>
      <p:grpSpPr>
        <a:xfrm>
          <a:off x="0" y="0"/>
          <a:ext cx="0" cy="0"/>
          <a:chOff x="0" y="0"/>
          <a:chExt cx="0" cy="0"/>
        </a:xfrm>
      </p:grpSpPr>
      <p:sp>
        <p:nvSpPr>
          <p:cNvPr id="1336" name="Google Shape;1336;p5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2. Practice with linear filters</a:t>
            </a:r>
            <a:endParaRPr/>
          </a:p>
        </p:txBody>
      </p:sp>
      <p:sp>
        <p:nvSpPr>
          <p:cNvPr id="1337" name="Google Shape;1337;p5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338" name="Google Shape;1338;p52"/>
          <p:cNvGrpSpPr/>
          <p:nvPr/>
        </p:nvGrpSpPr>
        <p:grpSpPr>
          <a:xfrm>
            <a:off x="5410200" y="2971800"/>
            <a:ext cx="1225550" cy="1295400"/>
            <a:chOff x="144" y="144"/>
            <a:chExt cx="1152" cy="1136"/>
          </a:xfrm>
        </p:grpSpPr>
        <p:sp>
          <p:nvSpPr>
            <p:cNvPr id="1339" name="Google Shape;1339;p52"/>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0" name="Google Shape;1340;p52"/>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1" name="Google Shape;1341;p52"/>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2" name="Google Shape;1342;p52"/>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343" name="Google Shape;1343;p52"/>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4" name="Google Shape;1344;p52"/>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5" name="Google Shape;1345;p52"/>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6" name="Google Shape;1346;p52"/>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47" name="Google Shape;1347;p52"/>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348" name="Google Shape;1348;p52"/>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349" name="Google Shape;1349;p52"/>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50" name="Google Shape;1350;p52"/>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51" name="Google Shape;1351;p52"/>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352" name="Google Shape;1352;p52"/>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353" name="Google Shape;1353;p52"/>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54" name="Google Shape;1354;p52"/>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55" name="Google Shape;1355;p52"/>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356" name="Google Shape;1356;p52"/>
          <p:cNvPicPr preferRelativeResize="0"/>
          <p:nvPr/>
        </p:nvPicPr>
        <p:blipFill rotWithShape="1">
          <a:blip r:embed="rId3">
            <a:alphaModFix/>
          </a:blip>
          <a:srcRect/>
          <a:stretch/>
        </p:blipFill>
        <p:spPr>
          <a:xfrm>
            <a:off x="2438401" y="2667001"/>
            <a:ext cx="1876425" cy="1857375"/>
          </a:xfrm>
          <a:prstGeom prst="rect">
            <a:avLst/>
          </a:prstGeom>
          <a:noFill/>
          <a:ln w="38100" cap="flat" cmpd="sng">
            <a:solidFill>
              <a:schemeClr val="dk1"/>
            </a:solidFill>
            <a:prstDash val="solid"/>
            <a:miter lim="8000"/>
            <a:headEnd type="none" w="sm" len="sm"/>
            <a:tailEnd type="none" w="sm" len="sm"/>
          </a:ln>
        </p:spPr>
      </p:pic>
      <p:sp>
        <p:nvSpPr>
          <p:cNvPr id="1357" name="Google Shape;1357;p52"/>
          <p:cNvSpPr txBox="1"/>
          <p:nvPr/>
        </p:nvSpPr>
        <p:spPr>
          <a:xfrm>
            <a:off x="2651126" y="46894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sp>
        <p:nvSpPr>
          <p:cNvPr id="1358" name="Google Shape;1358;p52"/>
          <p:cNvSpPr txBox="1"/>
          <p:nvPr/>
        </p:nvSpPr>
        <p:spPr>
          <a:xfrm>
            <a:off x="8382000" y="2971801"/>
            <a:ext cx="565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363"/>
        <p:cNvGrpSpPr/>
        <p:nvPr/>
      </p:nvGrpSpPr>
      <p:grpSpPr>
        <a:xfrm>
          <a:off x="0" y="0"/>
          <a:ext cx="0" cy="0"/>
          <a:chOff x="0" y="0"/>
          <a:chExt cx="0" cy="0"/>
        </a:xfrm>
      </p:grpSpPr>
      <p:sp>
        <p:nvSpPr>
          <p:cNvPr id="1364" name="Google Shape;1364;p5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2. Practice with linear filters</a:t>
            </a:r>
            <a:endParaRPr/>
          </a:p>
        </p:txBody>
      </p:sp>
      <p:sp>
        <p:nvSpPr>
          <p:cNvPr id="1365" name="Google Shape;1365;p5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366" name="Google Shape;1366;p53"/>
          <p:cNvGrpSpPr/>
          <p:nvPr/>
        </p:nvGrpSpPr>
        <p:grpSpPr>
          <a:xfrm>
            <a:off x="5410200" y="2971800"/>
            <a:ext cx="1225550" cy="1295400"/>
            <a:chOff x="144" y="144"/>
            <a:chExt cx="1152" cy="1136"/>
          </a:xfrm>
        </p:grpSpPr>
        <p:sp>
          <p:nvSpPr>
            <p:cNvPr id="1367" name="Google Shape;1367;p53"/>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68" name="Google Shape;1368;p53"/>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69" name="Google Shape;1369;p53"/>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70" name="Google Shape;1370;p53"/>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371" name="Google Shape;1371;p53"/>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72" name="Google Shape;1372;p53"/>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73" name="Google Shape;1373;p53"/>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74" name="Google Shape;1374;p53"/>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375" name="Google Shape;1375;p53"/>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376" name="Google Shape;1376;p53"/>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377" name="Google Shape;1377;p53"/>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78" name="Google Shape;1378;p53"/>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379" name="Google Shape;1379;p53"/>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380" name="Google Shape;1380;p53"/>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381" name="Google Shape;1381;p53"/>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82" name="Google Shape;1382;p53"/>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383" name="Google Shape;1383;p53"/>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384" name="Google Shape;1384;p53"/>
          <p:cNvPicPr preferRelativeResize="0"/>
          <p:nvPr/>
        </p:nvPicPr>
        <p:blipFill rotWithShape="1">
          <a:blip r:embed="rId3">
            <a:alphaModFix/>
          </a:blip>
          <a:srcRect/>
          <a:stretch/>
        </p:blipFill>
        <p:spPr>
          <a:xfrm>
            <a:off x="2438401" y="2667001"/>
            <a:ext cx="1876425" cy="1857375"/>
          </a:xfrm>
          <a:prstGeom prst="rect">
            <a:avLst/>
          </a:prstGeom>
          <a:noFill/>
          <a:ln w="38100" cap="flat" cmpd="sng">
            <a:solidFill>
              <a:schemeClr val="dk1"/>
            </a:solidFill>
            <a:prstDash val="solid"/>
            <a:miter lim="8000"/>
            <a:headEnd type="none" w="sm" len="sm"/>
            <a:tailEnd type="none" w="sm" len="sm"/>
          </a:ln>
        </p:spPr>
      </p:pic>
      <p:sp>
        <p:nvSpPr>
          <p:cNvPr id="1385" name="Google Shape;1385;p53"/>
          <p:cNvSpPr txBox="1"/>
          <p:nvPr/>
        </p:nvSpPr>
        <p:spPr>
          <a:xfrm>
            <a:off x="2651126" y="46894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pic>
        <p:nvPicPr>
          <p:cNvPr id="1386" name="Google Shape;1386;p53"/>
          <p:cNvPicPr preferRelativeResize="0"/>
          <p:nvPr/>
        </p:nvPicPr>
        <p:blipFill rotWithShape="1">
          <a:blip r:embed="rId3">
            <a:alphaModFix/>
          </a:blip>
          <a:srcRect l="8000"/>
          <a:stretch/>
        </p:blipFill>
        <p:spPr>
          <a:xfrm>
            <a:off x="8001000" y="2667001"/>
            <a:ext cx="1828800" cy="1857375"/>
          </a:xfrm>
          <a:prstGeom prst="rect">
            <a:avLst/>
          </a:prstGeom>
          <a:noFill/>
          <a:ln>
            <a:noFill/>
          </a:ln>
        </p:spPr>
      </p:pic>
      <p:sp>
        <p:nvSpPr>
          <p:cNvPr id="1387" name="Google Shape;1387;p53"/>
          <p:cNvSpPr/>
          <p:nvPr/>
        </p:nvSpPr>
        <p:spPr>
          <a:xfrm>
            <a:off x="8001000" y="2667000"/>
            <a:ext cx="1905000" cy="1828800"/>
          </a:xfrm>
          <a:prstGeom prst="rect">
            <a:avLst/>
          </a:prstGeom>
          <a:noFill/>
          <a:ln w="381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1388" name="Google Shape;1388;p53"/>
          <p:cNvSpPr txBox="1"/>
          <p:nvPr/>
        </p:nvSpPr>
        <p:spPr>
          <a:xfrm>
            <a:off x="8077200" y="4724401"/>
            <a:ext cx="12170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Shifted left</a:t>
            </a:r>
            <a:endParaRPr/>
          </a:p>
          <a:p>
            <a:pPr marL="0" marR="0" lvl="0" indent="0" algn="l" rtl="0">
              <a:spcBef>
                <a:spcPts val="0"/>
              </a:spcBef>
              <a:spcAft>
                <a:spcPts val="0"/>
              </a:spcAft>
              <a:buNone/>
            </a:pPr>
            <a:r>
              <a:rPr lang="en-US" sz="1800">
                <a:solidFill>
                  <a:srgbClr val="000000"/>
                </a:solidFill>
                <a:latin typeface="Times"/>
                <a:ea typeface="Times"/>
                <a:cs typeface="Times"/>
                <a:sym typeface="Times"/>
              </a:rPr>
              <a:t>By 1 pixel</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393"/>
        <p:cNvGrpSpPr/>
        <p:nvPr/>
      </p:nvGrpSpPr>
      <p:grpSpPr>
        <a:xfrm>
          <a:off x="0" y="0"/>
          <a:ext cx="0" cy="0"/>
          <a:chOff x="0" y="0"/>
          <a:chExt cx="0" cy="0"/>
        </a:xfrm>
      </p:grpSpPr>
      <p:sp>
        <p:nvSpPr>
          <p:cNvPr id="1394" name="Google Shape;1394;p5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Practice with linear filters</a:t>
            </a:r>
            <a:endParaRPr/>
          </a:p>
        </p:txBody>
      </p:sp>
      <p:sp>
        <p:nvSpPr>
          <p:cNvPr id="1395" name="Google Shape;1395;p5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396" name="Google Shape;1396;p54"/>
          <p:cNvGrpSpPr/>
          <p:nvPr/>
        </p:nvGrpSpPr>
        <p:grpSpPr>
          <a:xfrm>
            <a:off x="5410200" y="3200400"/>
            <a:ext cx="1390650" cy="1371600"/>
            <a:chOff x="144" y="144"/>
            <a:chExt cx="1152" cy="1136"/>
          </a:xfrm>
        </p:grpSpPr>
        <p:sp>
          <p:nvSpPr>
            <p:cNvPr id="1397" name="Google Shape;1397;p54"/>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398" name="Google Shape;1398;p54"/>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399" name="Google Shape;1399;p54"/>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00" name="Google Shape;1400;p54"/>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01" name="Google Shape;1401;p54"/>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02" name="Google Shape;1402;p54"/>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03" name="Google Shape;1403;p54"/>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04" name="Google Shape;1404;p54"/>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05" name="Google Shape;1405;p54"/>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406" name="Google Shape;1406;p54"/>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407" name="Google Shape;1407;p54"/>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08" name="Google Shape;1408;p54"/>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09" name="Google Shape;1409;p54"/>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410" name="Google Shape;1410;p54"/>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411" name="Google Shape;1411;p54"/>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12" name="Google Shape;1412;p54"/>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13" name="Google Shape;1413;p54"/>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414" name="Google Shape;1414;p54" descr="C:\Documents and Settings\Derek Hoiem\My Documents\Classes\Spring10 - Computer Vision\figs\einstein.jpg"/>
          <p:cNvPicPr preferRelativeResize="0"/>
          <p:nvPr/>
        </p:nvPicPr>
        <p:blipFill rotWithShape="1">
          <a:blip r:embed="rId3">
            <a:alphaModFix/>
          </a:blip>
          <a:srcRect/>
          <a:stretch/>
        </p:blipFill>
        <p:spPr>
          <a:xfrm>
            <a:off x="1524001" y="1371600"/>
            <a:ext cx="3629025" cy="46482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5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Practice with linear filters</a:t>
            </a:r>
            <a:endParaRPr/>
          </a:p>
        </p:txBody>
      </p:sp>
      <p:sp>
        <p:nvSpPr>
          <p:cNvPr id="1421" name="Google Shape;1421;p5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422" name="Google Shape;1422;p55"/>
          <p:cNvGrpSpPr/>
          <p:nvPr/>
        </p:nvGrpSpPr>
        <p:grpSpPr>
          <a:xfrm>
            <a:off x="5410200" y="3200400"/>
            <a:ext cx="1390650" cy="1371600"/>
            <a:chOff x="144" y="144"/>
            <a:chExt cx="1152" cy="1136"/>
          </a:xfrm>
        </p:grpSpPr>
        <p:sp>
          <p:nvSpPr>
            <p:cNvPr id="1423" name="Google Shape;1423;p55"/>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24" name="Google Shape;1424;p55"/>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25" name="Google Shape;1425;p55"/>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26" name="Google Shape;1426;p55"/>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27" name="Google Shape;1427;p55"/>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28" name="Google Shape;1428;p55"/>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29" name="Google Shape;1429;p55"/>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30" name="Google Shape;1430;p55"/>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31" name="Google Shape;1431;p55"/>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432" name="Google Shape;1432;p55"/>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433" name="Google Shape;1433;p55"/>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34" name="Google Shape;1434;p55"/>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35" name="Google Shape;1435;p55"/>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436" name="Google Shape;1436;p55"/>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437" name="Google Shape;1437;p55"/>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38" name="Google Shape;1438;p55"/>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39" name="Google Shape;1439;p55"/>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440" name="Google Shape;1440;p55" descr="C:\Documents and Settings\Derek Hoiem\My Documents\Classes\Spring10 - Computer Vision\figs\einstein.jpg"/>
          <p:cNvPicPr preferRelativeResize="0"/>
          <p:nvPr/>
        </p:nvPicPr>
        <p:blipFill rotWithShape="1">
          <a:blip r:embed="rId3">
            <a:alphaModFix/>
          </a:blip>
          <a:srcRect/>
          <a:stretch/>
        </p:blipFill>
        <p:spPr>
          <a:xfrm>
            <a:off x="1524001" y="1371600"/>
            <a:ext cx="3629025" cy="4648200"/>
          </a:xfrm>
          <a:prstGeom prst="rect">
            <a:avLst/>
          </a:prstGeom>
          <a:noFill/>
          <a:ln>
            <a:noFill/>
          </a:ln>
        </p:spPr>
      </p:pic>
      <p:pic>
        <p:nvPicPr>
          <p:cNvPr id="1441" name="Google Shape;1441;p55" descr="C:\Documents and Settings\Derek Hoiem\My Documents\Classes\Spring10 - Computer Vision\figs\einstein_sobel_v.png"/>
          <p:cNvPicPr preferRelativeResize="0"/>
          <p:nvPr/>
        </p:nvPicPr>
        <p:blipFill rotWithShape="1">
          <a:blip r:embed="rId4">
            <a:alphaModFix/>
          </a:blip>
          <a:srcRect/>
          <a:stretch/>
        </p:blipFill>
        <p:spPr>
          <a:xfrm>
            <a:off x="7038976" y="1371600"/>
            <a:ext cx="3629025" cy="4648200"/>
          </a:xfrm>
          <a:prstGeom prst="rect">
            <a:avLst/>
          </a:prstGeom>
          <a:noFill/>
          <a:ln>
            <a:noFill/>
          </a:ln>
        </p:spPr>
      </p:pic>
      <p:sp>
        <p:nvSpPr>
          <p:cNvPr id="1442" name="Google Shape;1442;p55"/>
          <p:cNvSpPr txBox="1"/>
          <p:nvPr/>
        </p:nvSpPr>
        <p:spPr>
          <a:xfrm>
            <a:off x="8001001" y="6019801"/>
            <a:ext cx="2009775" cy="7080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rgbClr val="000000"/>
                </a:solidFill>
                <a:latin typeface="Arial"/>
                <a:ea typeface="Arial"/>
                <a:cs typeface="Arial"/>
                <a:sym typeface="Arial"/>
              </a:rPr>
              <a:t>Vertical Edge</a:t>
            </a:r>
            <a:endParaRPr/>
          </a:p>
          <a:p>
            <a:pPr marL="0" marR="0" lvl="0" indent="0" algn="ctr" rtl="0">
              <a:spcBef>
                <a:spcPts val="0"/>
              </a:spcBef>
              <a:spcAft>
                <a:spcPts val="0"/>
              </a:spcAft>
              <a:buNone/>
            </a:pPr>
            <a:r>
              <a:rPr lang="en-US" sz="2000">
                <a:solidFill>
                  <a:srgbClr val="000000"/>
                </a:solidFill>
                <a:latin typeface="Arial"/>
                <a:ea typeface="Arial"/>
                <a:cs typeface="Arial"/>
                <a:sym typeface="Arial"/>
              </a:rPr>
              <a:t>(absolute value)</a:t>
            </a:r>
            <a:endParaRPr/>
          </a:p>
        </p:txBody>
      </p:sp>
      <p:sp>
        <p:nvSpPr>
          <p:cNvPr id="1443" name="Google Shape;1443;p55"/>
          <p:cNvSpPr txBox="1"/>
          <p:nvPr/>
        </p:nvSpPr>
        <p:spPr>
          <a:xfrm>
            <a:off x="5702300" y="4648200"/>
            <a:ext cx="774700"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448"/>
        <p:cNvGrpSpPr/>
        <p:nvPr/>
      </p:nvGrpSpPr>
      <p:grpSpPr>
        <a:xfrm>
          <a:off x="0" y="0"/>
          <a:ext cx="0" cy="0"/>
          <a:chOff x="0" y="0"/>
          <a:chExt cx="0" cy="0"/>
        </a:xfrm>
      </p:grpSpPr>
      <p:sp>
        <p:nvSpPr>
          <p:cNvPr id="1449" name="Google Shape;1449;p5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Practice with linear filters</a:t>
            </a:r>
            <a:endParaRPr/>
          </a:p>
        </p:txBody>
      </p:sp>
      <p:sp>
        <p:nvSpPr>
          <p:cNvPr id="1450" name="Google Shape;1450;p5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451" name="Google Shape;1451;p56"/>
          <p:cNvGrpSpPr/>
          <p:nvPr/>
        </p:nvGrpSpPr>
        <p:grpSpPr>
          <a:xfrm>
            <a:off x="5410200" y="3211513"/>
            <a:ext cx="1390650" cy="1371600"/>
            <a:chOff x="144" y="144"/>
            <a:chExt cx="1152" cy="1136"/>
          </a:xfrm>
        </p:grpSpPr>
        <p:sp>
          <p:nvSpPr>
            <p:cNvPr id="1452" name="Google Shape;1452;p56"/>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53" name="Google Shape;1453;p56"/>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54" name="Google Shape;1454;p56"/>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55" name="Google Shape;1455;p56"/>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56" name="Google Shape;1456;p56"/>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57" name="Google Shape;1457;p56"/>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58" name="Google Shape;1458;p56"/>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59" name="Google Shape;1459;p56"/>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60" name="Google Shape;1460;p56"/>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461" name="Google Shape;1461;p56"/>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462" name="Google Shape;1462;p56"/>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63" name="Google Shape;1463;p56"/>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64" name="Google Shape;1464;p56"/>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465" name="Google Shape;1465;p56"/>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466" name="Google Shape;1466;p56"/>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67" name="Google Shape;1467;p56"/>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68" name="Google Shape;1468;p56"/>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469" name="Google Shape;1469;p56" descr="C:\Documents and Settings\Derek Hoiem\My Documents\Classes\Spring10 - Computer Vision\figs\einstein.jpg"/>
          <p:cNvPicPr preferRelativeResize="0"/>
          <p:nvPr/>
        </p:nvPicPr>
        <p:blipFill rotWithShape="1">
          <a:blip r:embed="rId3">
            <a:alphaModFix/>
          </a:blip>
          <a:srcRect/>
          <a:stretch/>
        </p:blipFill>
        <p:spPr>
          <a:xfrm>
            <a:off x="1524001" y="1371600"/>
            <a:ext cx="3629025" cy="46482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474"/>
        <p:cNvGrpSpPr/>
        <p:nvPr/>
      </p:nvGrpSpPr>
      <p:grpSpPr>
        <a:xfrm>
          <a:off x="0" y="0"/>
          <a:ext cx="0" cy="0"/>
          <a:chOff x="0" y="0"/>
          <a:chExt cx="0" cy="0"/>
        </a:xfrm>
      </p:grpSpPr>
      <p:sp>
        <p:nvSpPr>
          <p:cNvPr id="1475" name="Google Shape;1475;p5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Practice with linear filters</a:t>
            </a:r>
            <a:endParaRPr/>
          </a:p>
        </p:txBody>
      </p:sp>
      <p:sp>
        <p:nvSpPr>
          <p:cNvPr id="1476" name="Google Shape;1476;p5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grpSp>
        <p:nvGrpSpPr>
          <p:cNvPr id="1477" name="Google Shape;1477;p57"/>
          <p:cNvGrpSpPr/>
          <p:nvPr/>
        </p:nvGrpSpPr>
        <p:grpSpPr>
          <a:xfrm>
            <a:off x="5410200" y="3211513"/>
            <a:ext cx="1390650" cy="1371600"/>
            <a:chOff x="144" y="144"/>
            <a:chExt cx="1152" cy="1136"/>
          </a:xfrm>
        </p:grpSpPr>
        <p:sp>
          <p:nvSpPr>
            <p:cNvPr id="1478" name="Google Shape;1478;p57"/>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79" name="Google Shape;1479;p57"/>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80" name="Google Shape;1480;p57"/>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81" name="Google Shape;1481;p57"/>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82" name="Google Shape;1482;p57"/>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83" name="Google Shape;1483;p57"/>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1484" name="Google Shape;1484;p57"/>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1485" name="Google Shape;1485;p57"/>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1486" name="Google Shape;1486;p57"/>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1487" name="Google Shape;1487;p57"/>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488" name="Google Shape;1488;p57"/>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89" name="Google Shape;1489;p57"/>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490" name="Google Shape;1490;p57"/>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491" name="Google Shape;1491;p57"/>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492" name="Google Shape;1492;p57"/>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93" name="Google Shape;1493;p57"/>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494" name="Google Shape;1494;p57"/>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495" name="Google Shape;1495;p57"/>
          <p:cNvSpPr txBox="1"/>
          <p:nvPr/>
        </p:nvSpPr>
        <p:spPr>
          <a:xfrm>
            <a:off x="8001001" y="6019801"/>
            <a:ext cx="2009775" cy="70802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000">
                <a:solidFill>
                  <a:srgbClr val="000000"/>
                </a:solidFill>
                <a:latin typeface="Arial"/>
                <a:ea typeface="Arial"/>
                <a:cs typeface="Arial"/>
                <a:sym typeface="Arial"/>
              </a:rPr>
              <a:t>Horizontal Edge</a:t>
            </a:r>
            <a:endParaRPr/>
          </a:p>
          <a:p>
            <a:pPr marL="0" marR="0" lvl="0" indent="0" algn="ctr" rtl="0">
              <a:spcBef>
                <a:spcPts val="0"/>
              </a:spcBef>
              <a:spcAft>
                <a:spcPts val="0"/>
              </a:spcAft>
              <a:buNone/>
            </a:pPr>
            <a:r>
              <a:rPr lang="en-US" sz="2000">
                <a:solidFill>
                  <a:srgbClr val="000000"/>
                </a:solidFill>
                <a:latin typeface="Arial"/>
                <a:ea typeface="Arial"/>
                <a:cs typeface="Arial"/>
                <a:sym typeface="Arial"/>
              </a:rPr>
              <a:t>(absolute value)</a:t>
            </a:r>
            <a:endParaRPr/>
          </a:p>
        </p:txBody>
      </p:sp>
      <p:pic>
        <p:nvPicPr>
          <p:cNvPr id="1496" name="Google Shape;1496;p57" descr="C:\Documents and Settings\Derek Hoiem\My Documents\Classes\Spring10 - Computer Vision\figs\einstein.jpg"/>
          <p:cNvPicPr preferRelativeResize="0"/>
          <p:nvPr/>
        </p:nvPicPr>
        <p:blipFill rotWithShape="1">
          <a:blip r:embed="rId3">
            <a:alphaModFix/>
          </a:blip>
          <a:srcRect/>
          <a:stretch/>
        </p:blipFill>
        <p:spPr>
          <a:xfrm>
            <a:off x="1524001" y="1371600"/>
            <a:ext cx="3629025" cy="4648200"/>
          </a:xfrm>
          <a:prstGeom prst="rect">
            <a:avLst/>
          </a:prstGeom>
          <a:noFill/>
          <a:ln>
            <a:noFill/>
          </a:ln>
        </p:spPr>
      </p:pic>
      <p:pic>
        <p:nvPicPr>
          <p:cNvPr id="1497" name="Google Shape;1497;p57" descr="C:\Documents and Settings\Derek Hoiem\My Documents\Classes\Spring10 - Computer Vision\figs\einstein_sobel_h.png"/>
          <p:cNvPicPr preferRelativeResize="0"/>
          <p:nvPr/>
        </p:nvPicPr>
        <p:blipFill rotWithShape="1">
          <a:blip r:embed="rId4">
            <a:alphaModFix/>
          </a:blip>
          <a:srcRect/>
          <a:stretch/>
        </p:blipFill>
        <p:spPr>
          <a:xfrm>
            <a:off x="7038976" y="1371600"/>
            <a:ext cx="3629025" cy="4648200"/>
          </a:xfrm>
          <a:prstGeom prst="rect">
            <a:avLst/>
          </a:prstGeom>
          <a:noFill/>
          <a:ln>
            <a:noFill/>
          </a:ln>
        </p:spPr>
      </p:pic>
      <p:sp>
        <p:nvSpPr>
          <p:cNvPr id="1498" name="Google Shape;1498;p57"/>
          <p:cNvSpPr txBox="1"/>
          <p:nvPr/>
        </p:nvSpPr>
        <p:spPr>
          <a:xfrm>
            <a:off x="5702300" y="4659314"/>
            <a:ext cx="7747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503"/>
        <p:cNvGrpSpPr/>
        <p:nvPr/>
      </p:nvGrpSpPr>
      <p:grpSpPr>
        <a:xfrm>
          <a:off x="0" y="0"/>
          <a:ext cx="0" cy="0"/>
          <a:chOff x="0" y="0"/>
          <a:chExt cx="0" cy="0"/>
        </a:xfrm>
      </p:grpSpPr>
      <p:sp>
        <p:nvSpPr>
          <p:cNvPr id="1504" name="Google Shape;1504;p5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4. Practice with linear filters</a:t>
            </a:r>
            <a:endParaRPr/>
          </a:p>
        </p:txBody>
      </p:sp>
      <p:sp>
        <p:nvSpPr>
          <p:cNvPr id="1505" name="Google Shape;1505;p5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pic>
        <p:nvPicPr>
          <p:cNvPr id="1506" name="Google Shape;1506;p58"/>
          <p:cNvPicPr preferRelativeResize="0"/>
          <p:nvPr/>
        </p:nvPicPr>
        <p:blipFill rotWithShape="1">
          <a:blip r:embed="rId3">
            <a:alphaModFix/>
          </a:blip>
          <a:srcRect/>
          <a:stretch/>
        </p:blipFill>
        <p:spPr>
          <a:xfrm>
            <a:off x="1981201" y="2590801"/>
            <a:ext cx="1876425" cy="1857375"/>
          </a:xfrm>
          <a:prstGeom prst="rect">
            <a:avLst/>
          </a:prstGeom>
          <a:noFill/>
          <a:ln w="38100" cap="flat" cmpd="sng">
            <a:solidFill>
              <a:schemeClr val="dk1"/>
            </a:solidFill>
            <a:prstDash val="solid"/>
            <a:miter lim="8000"/>
            <a:headEnd type="none" w="sm" len="sm"/>
            <a:tailEnd type="none" w="sm" len="sm"/>
          </a:ln>
        </p:spPr>
      </p:pic>
      <p:sp>
        <p:nvSpPr>
          <p:cNvPr id="1507" name="Google Shape;1507;p58"/>
          <p:cNvSpPr txBox="1"/>
          <p:nvPr/>
        </p:nvSpPr>
        <p:spPr>
          <a:xfrm>
            <a:off x="2193926" y="46132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grpSp>
        <p:nvGrpSpPr>
          <p:cNvPr id="1508" name="Google Shape;1508;p58"/>
          <p:cNvGrpSpPr/>
          <p:nvPr/>
        </p:nvGrpSpPr>
        <p:grpSpPr>
          <a:xfrm>
            <a:off x="6477000" y="2895600"/>
            <a:ext cx="1371600" cy="1066800"/>
            <a:chOff x="3799" y="2064"/>
            <a:chExt cx="1433" cy="1136"/>
          </a:xfrm>
        </p:grpSpPr>
        <p:grpSp>
          <p:nvGrpSpPr>
            <p:cNvPr id="1509" name="Google Shape;1509;p58"/>
            <p:cNvGrpSpPr/>
            <p:nvPr/>
          </p:nvGrpSpPr>
          <p:grpSpPr>
            <a:xfrm>
              <a:off x="4080" y="2064"/>
              <a:ext cx="1152" cy="1136"/>
              <a:chOff x="144" y="144"/>
              <a:chExt cx="1152" cy="1136"/>
            </a:xfrm>
          </p:grpSpPr>
          <p:sp>
            <p:nvSpPr>
              <p:cNvPr id="1510" name="Google Shape;1510;p58"/>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1" name="Google Shape;1511;p58"/>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2" name="Google Shape;1512;p58"/>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3" name="Google Shape;1513;p58"/>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4" name="Google Shape;1514;p58"/>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5" name="Google Shape;1515;p58"/>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6" name="Google Shape;1516;p58"/>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7" name="Google Shape;1517;p58"/>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18" name="Google Shape;1518;p58"/>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cxnSp>
            <p:nvCxnSpPr>
              <p:cNvPr id="1519" name="Google Shape;1519;p58"/>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520" name="Google Shape;1520;p58"/>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21" name="Google Shape;1521;p58"/>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22" name="Google Shape;1522;p58"/>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523" name="Google Shape;1523;p58"/>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524" name="Google Shape;1524;p58"/>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25" name="Google Shape;1525;p58"/>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26" name="Google Shape;1526;p58"/>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527" name="Google Shape;1527;p58" descr="txp_fig"/>
            <p:cNvPicPr preferRelativeResize="0"/>
            <p:nvPr/>
          </p:nvPicPr>
          <p:blipFill rotWithShape="1">
            <a:blip r:embed="rId4">
              <a:alphaModFix/>
            </a:blip>
            <a:srcRect/>
            <a:stretch/>
          </p:blipFill>
          <p:spPr>
            <a:xfrm>
              <a:off x="3799" y="2352"/>
              <a:ext cx="192" cy="576"/>
            </a:xfrm>
            <a:prstGeom prst="rect">
              <a:avLst/>
            </a:prstGeom>
            <a:noFill/>
            <a:ln>
              <a:noFill/>
            </a:ln>
          </p:spPr>
        </p:pic>
      </p:grpSp>
      <p:grpSp>
        <p:nvGrpSpPr>
          <p:cNvPr id="1528" name="Google Shape;1528;p58"/>
          <p:cNvGrpSpPr/>
          <p:nvPr/>
        </p:nvGrpSpPr>
        <p:grpSpPr>
          <a:xfrm>
            <a:off x="4495800" y="2895600"/>
            <a:ext cx="1149350" cy="1066800"/>
            <a:chOff x="144" y="144"/>
            <a:chExt cx="1152" cy="1136"/>
          </a:xfrm>
        </p:grpSpPr>
        <p:sp>
          <p:nvSpPr>
            <p:cNvPr id="1529" name="Google Shape;1529;p58"/>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0" name="Google Shape;1530;p58"/>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1" name="Google Shape;1531;p58"/>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2" name="Google Shape;1532;p58"/>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3" name="Google Shape;1533;p58"/>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2</a:t>
              </a:r>
              <a:endParaRPr/>
            </a:p>
          </p:txBody>
        </p:sp>
        <p:sp>
          <p:nvSpPr>
            <p:cNvPr id="1534" name="Google Shape;1534;p58"/>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5" name="Google Shape;1535;p58"/>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6" name="Google Shape;1536;p58"/>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37" name="Google Shape;1537;p58"/>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538" name="Google Shape;1538;p58"/>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539" name="Google Shape;1539;p58"/>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40" name="Google Shape;1540;p58"/>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41" name="Google Shape;1541;p58"/>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542" name="Google Shape;1542;p58"/>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543" name="Google Shape;1543;p58"/>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44" name="Google Shape;1544;p58"/>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45" name="Google Shape;1545;p58"/>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546" name="Google Shape;1546;p58"/>
          <p:cNvSpPr txBox="1"/>
          <p:nvPr/>
        </p:nvSpPr>
        <p:spPr>
          <a:xfrm>
            <a:off x="5867400" y="2819401"/>
            <a:ext cx="438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sp>
        <p:nvSpPr>
          <p:cNvPr id="1547" name="Google Shape;1547;p58"/>
          <p:cNvSpPr txBox="1"/>
          <p:nvPr/>
        </p:nvSpPr>
        <p:spPr>
          <a:xfrm>
            <a:off x="8991600" y="2895601"/>
            <a:ext cx="565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sp>
        <p:nvSpPr>
          <p:cNvPr id="1548" name="Google Shape;1548;p58"/>
          <p:cNvSpPr txBox="1"/>
          <p:nvPr/>
        </p:nvSpPr>
        <p:spPr>
          <a:xfrm>
            <a:off x="4419600" y="4343400"/>
            <a:ext cx="36576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(Note that filter sums to 1)</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553"/>
        <p:cNvGrpSpPr/>
        <p:nvPr/>
      </p:nvGrpSpPr>
      <p:grpSpPr>
        <a:xfrm>
          <a:off x="0" y="0"/>
          <a:ext cx="0" cy="0"/>
          <a:chOff x="0" y="0"/>
          <a:chExt cx="0" cy="0"/>
        </a:xfrm>
      </p:grpSpPr>
      <p:sp>
        <p:nvSpPr>
          <p:cNvPr id="1554" name="Google Shape;1554;p5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4. Practice with linear filters</a:t>
            </a:r>
            <a:endParaRPr/>
          </a:p>
        </p:txBody>
      </p:sp>
      <p:sp>
        <p:nvSpPr>
          <p:cNvPr id="1555" name="Google Shape;1555;p5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pic>
        <p:nvPicPr>
          <p:cNvPr id="1556" name="Google Shape;1556;p59"/>
          <p:cNvPicPr preferRelativeResize="0"/>
          <p:nvPr/>
        </p:nvPicPr>
        <p:blipFill rotWithShape="1">
          <a:blip r:embed="rId3">
            <a:alphaModFix/>
          </a:blip>
          <a:srcRect/>
          <a:stretch/>
        </p:blipFill>
        <p:spPr>
          <a:xfrm>
            <a:off x="1981201" y="2590801"/>
            <a:ext cx="1876425" cy="1857375"/>
          </a:xfrm>
          <a:prstGeom prst="rect">
            <a:avLst/>
          </a:prstGeom>
          <a:noFill/>
          <a:ln w="38100" cap="flat" cmpd="sng">
            <a:solidFill>
              <a:schemeClr val="dk1"/>
            </a:solidFill>
            <a:prstDash val="solid"/>
            <a:miter lim="8000"/>
            <a:headEnd type="none" w="sm" len="sm"/>
            <a:tailEnd type="none" w="sm" len="sm"/>
          </a:ln>
        </p:spPr>
      </p:pic>
      <p:sp>
        <p:nvSpPr>
          <p:cNvPr id="1557" name="Google Shape;1557;p59"/>
          <p:cNvSpPr txBox="1"/>
          <p:nvPr/>
        </p:nvSpPr>
        <p:spPr>
          <a:xfrm>
            <a:off x="2193926" y="4613275"/>
            <a:ext cx="95410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Times"/>
                <a:ea typeface="Times"/>
                <a:cs typeface="Times"/>
                <a:sym typeface="Times"/>
              </a:rPr>
              <a:t>Original</a:t>
            </a:r>
            <a:endParaRPr/>
          </a:p>
        </p:txBody>
      </p:sp>
      <p:grpSp>
        <p:nvGrpSpPr>
          <p:cNvPr id="1558" name="Google Shape;1558;p59"/>
          <p:cNvGrpSpPr/>
          <p:nvPr/>
        </p:nvGrpSpPr>
        <p:grpSpPr>
          <a:xfrm>
            <a:off x="6477000" y="2895600"/>
            <a:ext cx="1371600" cy="1066800"/>
            <a:chOff x="3799" y="2064"/>
            <a:chExt cx="1433" cy="1136"/>
          </a:xfrm>
        </p:grpSpPr>
        <p:grpSp>
          <p:nvGrpSpPr>
            <p:cNvPr id="1559" name="Google Shape;1559;p59"/>
            <p:cNvGrpSpPr/>
            <p:nvPr/>
          </p:nvGrpSpPr>
          <p:grpSpPr>
            <a:xfrm>
              <a:off x="4080" y="2064"/>
              <a:ext cx="1152" cy="1136"/>
              <a:chOff x="144" y="144"/>
              <a:chExt cx="1152" cy="1136"/>
            </a:xfrm>
          </p:grpSpPr>
          <p:sp>
            <p:nvSpPr>
              <p:cNvPr id="1560" name="Google Shape;1560;p5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1" name="Google Shape;1561;p5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2" name="Google Shape;1562;p5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3" name="Google Shape;1563;p5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4" name="Google Shape;1564;p5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5" name="Google Shape;1565;p5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6" name="Google Shape;1566;p5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7" name="Google Shape;1567;p5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sp>
            <p:nvSpPr>
              <p:cNvPr id="1568" name="Google Shape;1568;p5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1</a:t>
                </a:r>
                <a:endParaRPr/>
              </a:p>
            </p:txBody>
          </p:sp>
          <p:cxnSp>
            <p:nvCxnSpPr>
              <p:cNvPr id="1569" name="Google Shape;1569;p5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570" name="Google Shape;1570;p5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71" name="Google Shape;1571;p5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72" name="Google Shape;1572;p5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573" name="Google Shape;1573;p5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574" name="Google Shape;1574;p5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75" name="Google Shape;1575;p5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76" name="Google Shape;1576;p5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pic>
          <p:nvPicPr>
            <p:cNvPr id="1577" name="Google Shape;1577;p59" descr="txp_fig"/>
            <p:cNvPicPr preferRelativeResize="0"/>
            <p:nvPr/>
          </p:nvPicPr>
          <p:blipFill rotWithShape="1">
            <a:blip r:embed="rId4">
              <a:alphaModFix/>
            </a:blip>
            <a:srcRect/>
            <a:stretch/>
          </p:blipFill>
          <p:spPr>
            <a:xfrm>
              <a:off x="3799" y="2352"/>
              <a:ext cx="192" cy="576"/>
            </a:xfrm>
            <a:prstGeom prst="rect">
              <a:avLst/>
            </a:prstGeom>
            <a:noFill/>
            <a:ln>
              <a:noFill/>
            </a:ln>
          </p:spPr>
        </p:pic>
      </p:grpSp>
      <p:grpSp>
        <p:nvGrpSpPr>
          <p:cNvPr id="1578" name="Google Shape;1578;p59"/>
          <p:cNvGrpSpPr/>
          <p:nvPr/>
        </p:nvGrpSpPr>
        <p:grpSpPr>
          <a:xfrm>
            <a:off x="4495800" y="2895600"/>
            <a:ext cx="1149350" cy="1066800"/>
            <a:chOff x="144" y="144"/>
            <a:chExt cx="1152" cy="1136"/>
          </a:xfrm>
        </p:grpSpPr>
        <p:sp>
          <p:nvSpPr>
            <p:cNvPr id="1579" name="Google Shape;1579;p59"/>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0" name="Google Shape;1580;p59"/>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1" name="Google Shape;1581;p59"/>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2" name="Google Shape;1582;p59"/>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3" name="Google Shape;1583;p59"/>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2</a:t>
              </a:r>
              <a:endParaRPr/>
            </a:p>
          </p:txBody>
        </p:sp>
        <p:sp>
          <p:nvSpPr>
            <p:cNvPr id="1584" name="Google Shape;1584;p59"/>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5" name="Google Shape;1585;p59"/>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6" name="Google Shape;1586;p59"/>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sp>
          <p:nvSpPr>
            <p:cNvPr id="1587" name="Google Shape;1587;p59"/>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0</a:t>
              </a:r>
              <a:endParaRPr/>
            </a:p>
          </p:txBody>
        </p:sp>
        <p:cxnSp>
          <p:nvCxnSpPr>
            <p:cNvPr id="1588" name="Google Shape;1588;p59"/>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1589" name="Google Shape;1589;p59"/>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90" name="Google Shape;1590;p59"/>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1591" name="Google Shape;1591;p59"/>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1592" name="Google Shape;1592;p59"/>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1593" name="Google Shape;1593;p59"/>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94" name="Google Shape;1594;p59"/>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1595" name="Google Shape;1595;p59"/>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1596" name="Google Shape;1596;p59"/>
          <p:cNvSpPr txBox="1"/>
          <p:nvPr/>
        </p:nvSpPr>
        <p:spPr>
          <a:xfrm>
            <a:off x="5867400" y="2819401"/>
            <a:ext cx="438150" cy="10064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000" b="1">
                <a:solidFill>
                  <a:srgbClr val="000000"/>
                </a:solidFill>
                <a:latin typeface="Times"/>
                <a:ea typeface="Times"/>
                <a:cs typeface="Times"/>
                <a:sym typeface="Times"/>
              </a:rPr>
              <a:t>-</a:t>
            </a:r>
            <a:endParaRPr/>
          </a:p>
        </p:txBody>
      </p:sp>
      <p:sp>
        <p:nvSpPr>
          <p:cNvPr id="1597" name="Google Shape;1597;p59"/>
          <p:cNvSpPr txBox="1"/>
          <p:nvPr/>
        </p:nvSpPr>
        <p:spPr>
          <a:xfrm>
            <a:off x="4863352" y="4724401"/>
            <a:ext cx="549984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Arial"/>
                <a:ea typeface="Arial"/>
                <a:cs typeface="Arial"/>
                <a:sym typeface="Arial"/>
              </a:rPr>
              <a:t>Sharpening filter</a:t>
            </a:r>
            <a:endParaRPr/>
          </a:p>
          <a:p>
            <a:pPr marL="457200" marR="0" lvl="1" indent="-114300" algn="l" rtl="0">
              <a:spcBef>
                <a:spcPts val="0"/>
              </a:spcBef>
              <a:spcAft>
                <a:spcPts val="0"/>
              </a:spcAft>
              <a:buClr>
                <a:srgbClr val="000000"/>
              </a:buClr>
              <a:buSzPts val="1800"/>
              <a:buFont typeface="Arial"/>
              <a:buChar char="-"/>
            </a:pPr>
            <a:r>
              <a:rPr lang="en-US" sz="1800" b="0" i="0" u="none" strike="noStrike" cap="none">
                <a:solidFill>
                  <a:srgbClr val="000000"/>
                </a:solidFill>
                <a:latin typeface="Arial"/>
                <a:ea typeface="Arial"/>
                <a:cs typeface="Arial"/>
                <a:sym typeface="Arial"/>
              </a:rPr>
              <a:t> Accentuates differences with local average</a:t>
            </a:r>
            <a:endParaRPr/>
          </a:p>
        </p:txBody>
      </p:sp>
      <p:pic>
        <p:nvPicPr>
          <p:cNvPr id="1598" name="Google Shape;1598;p59"/>
          <p:cNvPicPr preferRelativeResize="0"/>
          <p:nvPr/>
        </p:nvPicPr>
        <p:blipFill rotWithShape="1">
          <a:blip r:embed="rId5">
            <a:alphaModFix/>
          </a:blip>
          <a:srcRect/>
          <a:stretch/>
        </p:blipFill>
        <p:spPr>
          <a:xfrm>
            <a:off x="8305801" y="2514601"/>
            <a:ext cx="1876425" cy="1876425"/>
          </a:xfrm>
          <a:prstGeom prst="rect">
            <a:avLst/>
          </a:prstGeom>
          <a:noFill/>
          <a:ln>
            <a:noFill/>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603"/>
        <p:cNvGrpSpPr/>
        <p:nvPr/>
      </p:nvGrpSpPr>
      <p:grpSpPr>
        <a:xfrm>
          <a:off x="0" y="0"/>
          <a:ext cx="0" cy="0"/>
          <a:chOff x="0" y="0"/>
          <a:chExt cx="0" cy="0"/>
        </a:xfrm>
      </p:grpSpPr>
      <p:pic>
        <p:nvPicPr>
          <p:cNvPr id="1604" name="Google Shape;1604;p60"/>
          <p:cNvPicPr preferRelativeResize="0"/>
          <p:nvPr/>
        </p:nvPicPr>
        <p:blipFill rotWithShape="1">
          <a:blip r:embed="rId3">
            <a:alphaModFix/>
          </a:blip>
          <a:srcRect t="18013"/>
          <a:stretch/>
        </p:blipFill>
        <p:spPr>
          <a:xfrm>
            <a:off x="2286001" y="1676400"/>
            <a:ext cx="7586663" cy="4356100"/>
          </a:xfrm>
          <a:prstGeom prst="rect">
            <a:avLst/>
          </a:prstGeom>
          <a:noFill/>
          <a:ln>
            <a:noFill/>
          </a:ln>
        </p:spPr>
      </p:pic>
      <p:sp>
        <p:nvSpPr>
          <p:cNvPr id="1605" name="Google Shape;1605;p6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4. Practice with linear filters</a:t>
            </a:r>
            <a:endParaRPr/>
          </a:p>
        </p:txBody>
      </p:sp>
      <p:sp>
        <p:nvSpPr>
          <p:cNvPr id="1606" name="Google Shape;1606;p6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a:p>
            <a:pPr marL="0" lvl="0" indent="0" algn="ctr" rtl="0">
              <a:lnSpc>
                <a:spcPct val="90000"/>
              </a:lnSpc>
              <a:spcBef>
                <a:spcPts val="1000"/>
              </a:spcBef>
              <a:spcAft>
                <a:spcPts val="0"/>
              </a:spcAft>
              <a:buClr>
                <a:srgbClr val="888888"/>
              </a:buClr>
              <a:buSzPts val="1200"/>
              <a:buNone/>
            </a:pP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611"/>
        <p:cNvGrpSpPr/>
        <p:nvPr/>
      </p:nvGrpSpPr>
      <p:grpSpPr>
        <a:xfrm>
          <a:off x="0" y="0"/>
          <a:ext cx="0" cy="0"/>
          <a:chOff x="0" y="0"/>
          <a:chExt cx="0" cy="0"/>
        </a:xfrm>
      </p:grpSpPr>
      <p:sp>
        <p:nvSpPr>
          <p:cNvPr id="1612" name="Google Shape;1612;p6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13" name="Google Shape;1613;p61"/>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14" name="Google Shape;1614;p6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15" name="Google Shape;1615;p61"/>
          <p:cNvPicPr preferRelativeResize="0"/>
          <p:nvPr/>
        </p:nvPicPr>
        <p:blipFill rotWithShape="1">
          <a:blip r:embed="rId3">
            <a:alphaModFix/>
          </a:blip>
          <a:srcRect/>
          <a:stretch/>
        </p:blipFill>
        <p:spPr>
          <a:xfrm>
            <a:off x="6019800" y="2362200"/>
            <a:ext cx="4033838" cy="4033838"/>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620"/>
        <p:cNvGrpSpPr/>
        <p:nvPr/>
      </p:nvGrpSpPr>
      <p:grpSpPr>
        <a:xfrm>
          <a:off x="0" y="0"/>
          <a:ext cx="0" cy="0"/>
          <a:chOff x="0" y="0"/>
          <a:chExt cx="0" cy="0"/>
        </a:xfrm>
      </p:grpSpPr>
      <p:sp>
        <p:nvSpPr>
          <p:cNvPr id="1621" name="Google Shape;1621;p6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22" name="Google Shape;1622;p6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23" name="Google Shape;1623;p6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24" name="Google Shape;1624;p62"/>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25" name="Google Shape;1625;p62"/>
          <p:cNvPicPr preferRelativeResize="0"/>
          <p:nvPr/>
        </p:nvPicPr>
        <p:blipFill rotWithShape="1">
          <a:blip r:embed="rId4">
            <a:alphaModFix/>
          </a:blip>
          <a:srcRect/>
          <a:stretch/>
        </p:blipFill>
        <p:spPr>
          <a:xfrm>
            <a:off x="6019800" y="2362200"/>
            <a:ext cx="4033838" cy="4033838"/>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630"/>
        <p:cNvGrpSpPr/>
        <p:nvPr/>
      </p:nvGrpSpPr>
      <p:grpSpPr>
        <a:xfrm>
          <a:off x="0" y="0"/>
          <a:ext cx="0" cy="0"/>
          <a:chOff x="0" y="0"/>
          <a:chExt cx="0" cy="0"/>
        </a:xfrm>
      </p:grpSpPr>
      <p:sp>
        <p:nvSpPr>
          <p:cNvPr id="1631" name="Google Shape;1631;p6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32" name="Google Shape;1632;p63"/>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33" name="Google Shape;1633;p63"/>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34" name="Google Shape;1634;p63"/>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35" name="Google Shape;1635;p63"/>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636" name="Google Shape;1636;p63"/>
          <p:cNvPicPr preferRelativeResize="0"/>
          <p:nvPr/>
        </p:nvPicPr>
        <p:blipFill rotWithShape="1">
          <a:blip r:embed="rId5">
            <a:alphaModFix/>
          </a:blip>
          <a:srcRect/>
          <a:stretch/>
        </p:blipFill>
        <p:spPr>
          <a:xfrm>
            <a:off x="6019800" y="2362200"/>
            <a:ext cx="4033838" cy="4033838"/>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641"/>
        <p:cNvGrpSpPr/>
        <p:nvPr/>
      </p:nvGrpSpPr>
      <p:grpSpPr>
        <a:xfrm>
          <a:off x="0" y="0"/>
          <a:ext cx="0" cy="0"/>
          <a:chOff x="0" y="0"/>
          <a:chExt cx="0" cy="0"/>
        </a:xfrm>
      </p:grpSpPr>
      <p:sp>
        <p:nvSpPr>
          <p:cNvPr id="1642" name="Google Shape;1642;p6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43" name="Google Shape;1643;p64"/>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44" name="Google Shape;1644;p64"/>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45" name="Google Shape;1645;p64"/>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46" name="Google Shape;1646;p64"/>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647" name="Google Shape;1647;p64"/>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648" name="Google Shape;1648;p64"/>
          <p:cNvPicPr preferRelativeResize="0"/>
          <p:nvPr/>
        </p:nvPicPr>
        <p:blipFill rotWithShape="1">
          <a:blip r:embed="rId6">
            <a:alphaModFix/>
          </a:blip>
          <a:srcRect/>
          <a:stretch/>
        </p:blipFill>
        <p:spPr>
          <a:xfrm>
            <a:off x="6019800" y="2362200"/>
            <a:ext cx="4033838" cy="403383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653"/>
        <p:cNvGrpSpPr/>
        <p:nvPr/>
      </p:nvGrpSpPr>
      <p:grpSpPr>
        <a:xfrm>
          <a:off x="0" y="0"/>
          <a:ext cx="0" cy="0"/>
          <a:chOff x="0" y="0"/>
          <a:chExt cx="0" cy="0"/>
        </a:xfrm>
      </p:grpSpPr>
      <p:sp>
        <p:nvSpPr>
          <p:cNvPr id="1654" name="Google Shape;1654;p6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55" name="Google Shape;1655;p65"/>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56" name="Google Shape;1656;p65"/>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57" name="Google Shape;1657;p65"/>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58" name="Google Shape;1658;p65"/>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659" name="Google Shape;1659;p65"/>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660" name="Google Shape;1660;p65"/>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661" name="Google Shape;1661;p65"/>
          <p:cNvPicPr preferRelativeResize="0"/>
          <p:nvPr/>
        </p:nvPicPr>
        <p:blipFill rotWithShape="1">
          <a:blip r:embed="rId7">
            <a:alphaModFix/>
          </a:blip>
          <a:srcRect/>
          <a:stretch/>
        </p:blipFill>
        <p:spPr>
          <a:xfrm>
            <a:off x="6019800" y="2362200"/>
            <a:ext cx="4033838" cy="4033838"/>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1666"/>
        <p:cNvGrpSpPr/>
        <p:nvPr/>
      </p:nvGrpSpPr>
      <p:grpSpPr>
        <a:xfrm>
          <a:off x="0" y="0"/>
          <a:ext cx="0" cy="0"/>
          <a:chOff x="0" y="0"/>
          <a:chExt cx="0" cy="0"/>
        </a:xfrm>
      </p:grpSpPr>
      <p:sp>
        <p:nvSpPr>
          <p:cNvPr id="1667" name="Google Shape;1667;p6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68" name="Google Shape;1668;p66"/>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69" name="Google Shape;1669;p66"/>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70" name="Google Shape;1670;p66"/>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71" name="Google Shape;1671;p66"/>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672" name="Google Shape;1672;p66"/>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673" name="Google Shape;1673;p66"/>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674" name="Google Shape;1674;p66"/>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675" name="Google Shape;1675;p66"/>
          <p:cNvPicPr preferRelativeResize="0"/>
          <p:nvPr/>
        </p:nvPicPr>
        <p:blipFill rotWithShape="1">
          <a:blip r:embed="rId8">
            <a:alphaModFix/>
          </a:blip>
          <a:srcRect/>
          <a:stretch/>
        </p:blipFill>
        <p:spPr>
          <a:xfrm>
            <a:off x="6019800" y="2362200"/>
            <a:ext cx="4033838" cy="4033838"/>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1680"/>
        <p:cNvGrpSpPr/>
        <p:nvPr/>
      </p:nvGrpSpPr>
      <p:grpSpPr>
        <a:xfrm>
          <a:off x="0" y="0"/>
          <a:ext cx="0" cy="0"/>
          <a:chOff x="0" y="0"/>
          <a:chExt cx="0" cy="0"/>
        </a:xfrm>
      </p:grpSpPr>
      <p:sp>
        <p:nvSpPr>
          <p:cNvPr id="1681" name="Google Shape;1681;p6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82" name="Google Shape;1682;p67"/>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83" name="Google Shape;1683;p67"/>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84" name="Google Shape;1684;p67"/>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685" name="Google Shape;1685;p67"/>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686" name="Google Shape;1686;p67"/>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687" name="Google Shape;1687;p67"/>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688" name="Google Shape;1688;p67"/>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689" name="Google Shape;1689;p67"/>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690" name="Google Shape;1690;p67"/>
          <p:cNvPicPr preferRelativeResize="0"/>
          <p:nvPr/>
        </p:nvPicPr>
        <p:blipFill rotWithShape="1">
          <a:blip r:embed="rId9">
            <a:alphaModFix/>
          </a:blip>
          <a:srcRect/>
          <a:stretch/>
        </p:blipFill>
        <p:spPr>
          <a:xfrm>
            <a:off x="6019800" y="2362200"/>
            <a:ext cx="4033838" cy="4033838"/>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1695"/>
        <p:cNvGrpSpPr/>
        <p:nvPr/>
      </p:nvGrpSpPr>
      <p:grpSpPr>
        <a:xfrm>
          <a:off x="0" y="0"/>
          <a:ext cx="0" cy="0"/>
          <a:chOff x="0" y="0"/>
          <a:chExt cx="0" cy="0"/>
        </a:xfrm>
      </p:grpSpPr>
      <p:sp>
        <p:nvSpPr>
          <p:cNvPr id="1696" name="Google Shape;1696;p6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697" name="Google Shape;1697;p68"/>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698" name="Google Shape;1698;p68"/>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699" name="Google Shape;1699;p68"/>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00" name="Google Shape;1700;p68"/>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01" name="Google Shape;1701;p68"/>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02" name="Google Shape;1702;p68"/>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03" name="Google Shape;1703;p68"/>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04" name="Google Shape;1704;p68"/>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05" name="Google Shape;1705;p68"/>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06" name="Google Shape;1706;p68"/>
          <p:cNvPicPr preferRelativeResize="0"/>
          <p:nvPr/>
        </p:nvPicPr>
        <p:blipFill rotWithShape="1">
          <a:blip r:embed="rId10">
            <a:alphaModFix/>
          </a:blip>
          <a:srcRect/>
          <a:stretch/>
        </p:blipFill>
        <p:spPr>
          <a:xfrm>
            <a:off x="6019800" y="2362200"/>
            <a:ext cx="4033838" cy="4033838"/>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1711"/>
        <p:cNvGrpSpPr/>
        <p:nvPr/>
      </p:nvGrpSpPr>
      <p:grpSpPr>
        <a:xfrm>
          <a:off x="0" y="0"/>
          <a:ext cx="0" cy="0"/>
          <a:chOff x="0" y="0"/>
          <a:chExt cx="0" cy="0"/>
        </a:xfrm>
      </p:grpSpPr>
      <p:sp>
        <p:nvSpPr>
          <p:cNvPr id="1712" name="Google Shape;1712;p6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713" name="Google Shape;1713;p69"/>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714" name="Google Shape;1714;p69"/>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715" name="Google Shape;1715;p69"/>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16" name="Google Shape;1716;p69"/>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17" name="Google Shape;1717;p69"/>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18" name="Google Shape;1718;p69"/>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19" name="Google Shape;1719;p69"/>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20" name="Google Shape;1720;p69"/>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21" name="Google Shape;1721;p69"/>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22" name="Google Shape;1722;p69"/>
          <p:cNvPicPr preferRelativeResize="0"/>
          <p:nvPr/>
        </p:nvPicPr>
        <p:blipFill rotWithShape="1">
          <a:blip r:embed="rId10">
            <a:alphaModFix/>
          </a:blip>
          <a:srcRect/>
          <a:stretch/>
        </p:blipFill>
        <p:spPr>
          <a:xfrm>
            <a:off x="6019800" y="2362200"/>
            <a:ext cx="4033838" cy="4033838"/>
          </a:xfrm>
          <a:prstGeom prst="rect">
            <a:avLst/>
          </a:prstGeom>
          <a:noFill/>
          <a:ln>
            <a:noFill/>
          </a:ln>
        </p:spPr>
      </p:pic>
      <p:pic>
        <p:nvPicPr>
          <p:cNvPr id="1723" name="Google Shape;1723;p69"/>
          <p:cNvPicPr preferRelativeResize="0"/>
          <p:nvPr/>
        </p:nvPicPr>
        <p:blipFill rotWithShape="1">
          <a:blip r:embed="rId11">
            <a:alphaModFix/>
          </a:blip>
          <a:srcRect/>
          <a:stretch/>
        </p:blipFill>
        <p:spPr>
          <a:xfrm>
            <a:off x="6019800" y="2362200"/>
            <a:ext cx="4033838" cy="4033838"/>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1728"/>
        <p:cNvGrpSpPr/>
        <p:nvPr/>
      </p:nvGrpSpPr>
      <p:grpSpPr>
        <a:xfrm>
          <a:off x="0" y="0"/>
          <a:ext cx="0" cy="0"/>
          <a:chOff x="0" y="0"/>
          <a:chExt cx="0" cy="0"/>
        </a:xfrm>
      </p:grpSpPr>
      <p:sp>
        <p:nvSpPr>
          <p:cNvPr id="1729" name="Google Shape;1729;p7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730" name="Google Shape;1730;p70"/>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731" name="Google Shape;1731;p70"/>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732" name="Google Shape;1732;p70"/>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33" name="Google Shape;1733;p70"/>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34" name="Google Shape;1734;p70"/>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35" name="Google Shape;1735;p70"/>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36" name="Google Shape;1736;p70"/>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37" name="Google Shape;1737;p70"/>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38" name="Google Shape;1738;p70"/>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39" name="Google Shape;1739;p70"/>
          <p:cNvPicPr preferRelativeResize="0"/>
          <p:nvPr/>
        </p:nvPicPr>
        <p:blipFill rotWithShape="1">
          <a:blip r:embed="rId10">
            <a:alphaModFix/>
          </a:blip>
          <a:srcRect/>
          <a:stretch/>
        </p:blipFill>
        <p:spPr>
          <a:xfrm>
            <a:off x="6019800" y="2362200"/>
            <a:ext cx="4033838" cy="4033838"/>
          </a:xfrm>
          <a:prstGeom prst="rect">
            <a:avLst/>
          </a:prstGeom>
          <a:noFill/>
          <a:ln>
            <a:noFill/>
          </a:ln>
        </p:spPr>
      </p:pic>
      <p:pic>
        <p:nvPicPr>
          <p:cNvPr id="1740" name="Google Shape;1740;p70"/>
          <p:cNvPicPr preferRelativeResize="0"/>
          <p:nvPr/>
        </p:nvPicPr>
        <p:blipFill rotWithShape="1">
          <a:blip r:embed="rId11">
            <a:alphaModFix/>
          </a:blip>
          <a:srcRect/>
          <a:stretch/>
        </p:blipFill>
        <p:spPr>
          <a:xfrm>
            <a:off x="6019800" y="2362200"/>
            <a:ext cx="4033838" cy="4033838"/>
          </a:xfrm>
          <a:prstGeom prst="rect">
            <a:avLst/>
          </a:prstGeom>
          <a:noFill/>
          <a:ln>
            <a:noFill/>
          </a:ln>
        </p:spPr>
      </p:pic>
      <p:pic>
        <p:nvPicPr>
          <p:cNvPr id="1741" name="Google Shape;1741;p70"/>
          <p:cNvPicPr preferRelativeResize="0"/>
          <p:nvPr/>
        </p:nvPicPr>
        <p:blipFill rotWithShape="1">
          <a:blip r:embed="rId12">
            <a:alphaModFix/>
          </a:blip>
          <a:srcRect/>
          <a:stretch/>
        </p:blipFill>
        <p:spPr>
          <a:xfrm>
            <a:off x="6019800" y="2362200"/>
            <a:ext cx="4033838" cy="4033838"/>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746"/>
        <p:cNvGrpSpPr/>
        <p:nvPr/>
      </p:nvGrpSpPr>
      <p:grpSpPr>
        <a:xfrm>
          <a:off x="0" y="0"/>
          <a:ext cx="0" cy="0"/>
          <a:chOff x="0" y="0"/>
          <a:chExt cx="0" cy="0"/>
        </a:xfrm>
      </p:grpSpPr>
      <p:sp>
        <p:nvSpPr>
          <p:cNvPr id="1747" name="Google Shape;1747;p7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748" name="Google Shape;1748;p71"/>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749" name="Google Shape;1749;p7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750" name="Google Shape;1750;p71"/>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51" name="Google Shape;1751;p71"/>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52" name="Google Shape;1752;p71"/>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53" name="Google Shape;1753;p71"/>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54" name="Google Shape;1754;p71"/>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55" name="Google Shape;1755;p71"/>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56" name="Google Shape;1756;p71"/>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57" name="Google Shape;1757;p71"/>
          <p:cNvPicPr preferRelativeResize="0"/>
          <p:nvPr/>
        </p:nvPicPr>
        <p:blipFill rotWithShape="1">
          <a:blip r:embed="rId10">
            <a:alphaModFix/>
          </a:blip>
          <a:srcRect/>
          <a:stretch/>
        </p:blipFill>
        <p:spPr>
          <a:xfrm>
            <a:off x="6019800" y="2362200"/>
            <a:ext cx="4033838" cy="4033838"/>
          </a:xfrm>
          <a:prstGeom prst="rect">
            <a:avLst/>
          </a:prstGeom>
          <a:noFill/>
          <a:ln>
            <a:noFill/>
          </a:ln>
        </p:spPr>
      </p:pic>
      <p:pic>
        <p:nvPicPr>
          <p:cNvPr id="1758" name="Google Shape;1758;p71"/>
          <p:cNvPicPr preferRelativeResize="0"/>
          <p:nvPr/>
        </p:nvPicPr>
        <p:blipFill rotWithShape="1">
          <a:blip r:embed="rId11">
            <a:alphaModFix/>
          </a:blip>
          <a:srcRect/>
          <a:stretch/>
        </p:blipFill>
        <p:spPr>
          <a:xfrm>
            <a:off x="6019800" y="2362200"/>
            <a:ext cx="4033838" cy="4033838"/>
          </a:xfrm>
          <a:prstGeom prst="rect">
            <a:avLst/>
          </a:prstGeom>
          <a:noFill/>
          <a:ln>
            <a:noFill/>
          </a:ln>
        </p:spPr>
      </p:pic>
      <p:pic>
        <p:nvPicPr>
          <p:cNvPr id="1759" name="Google Shape;1759;p71"/>
          <p:cNvPicPr preferRelativeResize="0"/>
          <p:nvPr/>
        </p:nvPicPr>
        <p:blipFill rotWithShape="1">
          <a:blip r:embed="rId12">
            <a:alphaModFix/>
          </a:blip>
          <a:srcRect/>
          <a:stretch/>
        </p:blipFill>
        <p:spPr>
          <a:xfrm>
            <a:off x="6019800" y="2362200"/>
            <a:ext cx="4033838" cy="4033838"/>
          </a:xfrm>
          <a:prstGeom prst="rect">
            <a:avLst/>
          </a:prstGeom>
          <a:noFill/>
          <a:ln>
            <a:noFill/>
          </a:ln>
        </p:spPr>
      </p:pic>
      <p:pic>
        <p:nvPicPr>
          <p:cNvPr id="1760" name="Google Shape;1760;p71"/>
          <p:cNvPicPr preferRelativeResize="0"/>
          <p:nvPr/>
        </p:nvPicPr>
        <p:blipFill rotWithShape="1">
          <a:blip r:embed="rId13">
            <a:alphaModFix/>
          </a:blip>
          <a:srcRect/>
          <a:stretch/>
        </p:blipFill>
        <p:spPr>
          <a:xfrm>
            <a:off x="6019800" y="2362200"/>
            <a:ext cx="4033838" cy="4033838"/>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1765"/>
        <p:cNvGrpSpPr/>
        <p:nvPr/>
      </p:nvGrpSpPr>
      <p:grpSpPr>
        <a:xfrm>
          <a:off x="0" y="0"/>
          <a:ext cx="0" cy="0"/>
          <a:chOff x="0" y="0"/>
          <a:chExt cx="0" cy="0"/>
        </a:xfrm>
      </p:grpSpPr>
      <p:sp>
        <p:nvSpPr>
          <p:cNvPr id="1766" name="Google Shape;1766;p7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767" name="Google Shape;1767;p7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768" name="Google Shape;1768;p7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769" name="Google Shape;1769;p72"/>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70" name="Google Shape;1770;p72"/>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71" name="Google Shape;1771;p72"/>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72" name="Google Shape;1772;p72"/>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73" name="Google Shape;1773;p72"/>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74" name="Google Shape;1774;p72"/>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75" name="Google Shape;1775;p72"/>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76" name="Google Shape;1776;p72"/>
          <p:cNvPicPr preferRelativeResize="0"/>
          <p:nvPr/>
        </p:nvPicPr>
        <p:blipFill rotWithShape="1">
          <a:blip r:embed="rId10">
            <a:alphaModFix/>
          </a:blip>
          <a:srcRect/>
          <a:stretch/>
        </p:blipFill>
        <p:spPr>
          <a:xfrm>
            <a:off x="6019800" y="2362200"/>
            <a:ext cx="4033838" cy="4033838"/>
          </a:xfrm>
          <a:prstGeom prst="rect">
            <a:avLst/>
          </a:prstGeom>
          <a:noFill/>
          <a:ln>
            <a:noFill/>
          </a:ln>
        </p:spPr>
      </p:pic>
      <p:pic>
        <p:nvPicPr>
          <p:cNvPr id="1777" name="Google Shape;1777;p72"/>
          <p:cNvPicPr preferRelativeResize="0"/>
          <p:nvPr/>
        </p:nvPicPr>
        <p:blipFill rotWithShape="1">
          <a:blip r:embed="rId11">
            <a:alphaModFix/>
          </a:blip>
          <a:srcRect/>
          <a:stretch/>
        </p:blipFill>
        <p:spPr>
          <a:xfrm>
            <a:off x="6019800" y="2362200"/>
            <a:ext cx="4033838" cy="4033838"/>
          </a:xfrm>
          <a:prstGeom prst="rect">
            <a:avLst/>
          </a:prstGeom>
          <a:noFill/>
          <a:ln>
            <a:noFill/>
          </a:ln>
        </p:spPr>
      </p:pic>
      <p:pic>
        <p:nvPicPr>
          <p:cNvPr id="1778" name="Google Shape;1778;p72"/>
          <p:cNvPicPr preferRelativeResize="0"/>
          <p:nvPr/>
        </p:nvPicPr>
        <p:blipFill rotWithShape="1">
          <a:blip r:embed="rId12">
            <a:alphaModFix/>
          </a:blip>
          <a:srcRect/>
          <a:stretch/>
        </p:blipFill>
        <p:spPr>
          <a:xfrm>
            <a:off x="6019800" y="2362200"/>
            <a:ext cx="4033838" cy="4033838"/>
          </a:xfrm>
          <a:prstGeom prst="rect">
            <a:avLst/>
          </a:prstGeom>
          <a:noFill/>
          <a:ln>
            <a:noFill/>
          </a:ln>
        </p:spPr>
      </p:pic>
      <p:pic>
        <p:nvPicPr>
          <p:cNvPr id="1779" name="Google Shape;1779;p72"/>
          <p:cNvPicPr preferRelativeResize="0"/>
          <p:nvPr/>
        </p:nvPicPr>
        <p:blipFill rotWithShape="1">
          <a:blip r:embed="rId13">
            <a:alphaModFix/>
          </a:blip>
          <a:srcRect/>
          <a:stretch/>
        </p:blipFill>
        <p:spPr>
          <a:xfrm>
            <a:off x="6019800" y="2362200"/>
            <a:ext cx="4033838" cy="4033838"/>
          </a:xfrm>
          <a:prstGeom prst="rect">
            <a:avLst/>
          </a:prstGeom>
          <a:noFill/>
          <a:ln>
            <a:noFill/>
          </a:ln>
        </p:spPr>
      </p:pic>
      <p:pic>
        <p:nvPicPr>
          <p:cNvPr id="1780" name="Google Shape;1780;p72"/>
          <p:cNvPicPr preferRelativeResize="0"/>
          <p:nvPr/>
        </p:nvPicPr>
        <p:blipFill rotWithShape="1">
          <a:blip r:embed="rId14">
            <a:alphaModFix/>
          </a:blip>
          <a:srcRect/>
          <a:stretch/>
        </p:blipFill>
        <p:spPr>
          <a:xfrm>
            <a:off x="6019800" y="2362200"/>
            <a:ext cx="4033838" cy="4033838"/>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1785"/>
        <p:cNvGrpSpPr/>
        <p:nvPr/>
      </p:nvGrpSpPr>
      <p:grpSpPr>
        <a:xfrm>
          <a:off x="0" y="0"/>
          <a:ext cx="0" cy="0"/>
          <a:chOff x="0" y="0"/>
          <a:chExt cx="0" cy="0"/>
        </a:xfrm>
      </p:grpSpPr>
      <p:sp>
        <p:nvSpPr>
          <p:cNvPr id="1786" name="Google Shape;1786;p7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Filters in Practice</a:t>
            </a:r>
            <a:endParaRPr/>
          </a:p>
        </p:txBody>
      </p:sp>
      <p:sp>
        <p:nvSpPr>
          <p:cNvPr id="1787" name="Google Shape;1787;p73"/>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What about near the edge?</a:t>
            </a:r>
            <a:endParaRPr/>
          </a:p>
          <a:p>
            <a:pPr marL="685800" lvl="1" indent="-228600" algn="l" rtl="0">
              <a:lnSpc>
                <a:spcPct val="90000"/>
              </a:lnSpc>
              <a:spcBef>
                <a:spcPts val="500"/>
              </a:spcBef>
              <a:spcAft>
                <a:spcPts val="0"/>
              </a:spcAft>
              <a:buClr>
                <a:schemeClr val="dk1"/>
              </a:buClr>
              <a:buSzPts val="2800"/>
              <a:buChar char="•"/>
            </a:pPr>
            <a:r>
              <a:rPr lang="en-US"/>
              <a:t>The filter window falls off the edge of the image</a:t>
            </a:r>
            <a:endParaRPr/>
          </a:p>
          <a:p>
            <a:pPr marL="685800" lvl="1" indent="-228600" algn="l" rtl="0">
              <a:lnSpc>
                <a:spcPct val="90000"/>
              </a:lnSpc>
              <a:spcBef>
                <a:spcPts val="500"/>
              </a:spcBef>
              <a:spcAft>
                <a:spcPts val="0"/>
              </a:spcAft>
              <a:buClr>
                <a:schemeClr val="dk1"/>
              </a:buClr>
              <a:buSzPts val="2800"/>
              <a:buChar char="•"/>
            </a:pPr>
            <a:r>
              <a:rPr lang="en-US"/>
              <a:t>Need to extrapolate</a:t>
            </a:r>
            <a:endParaRPr/>
          </a:p>
          <a:p>
            <a:pPr marL="685800" lvl="1" indent="-228600" algn="l" rtl="0">
              <a:lnSpc>
                <a:spcPct val="90000"/>
              </a:lnSpc>
              <a:spcBef>
                <a:spcPts val="500"/>
              </a:spcBef>
              <a:spcAft>
                <a:spcPts val="0"/>
              </a:spcAft>
              <a:buClr>
                <a:schemeClr val="dk1"/>
              </a:buClr>
              <a:buSzPts val="2800"/>
              <a:buChar char="•"/>
            </a:pPr>
            <a:r>
              <a:rPr lang="en-US"/>
              <a:t>methods:</a:t>
            </a:r>
            <a:endParaRPr/>
          </a:p>
          <a:p>
            <a:pPr marL="1143000" lvl="2" indent="-228600" algn="l" rtl="0">
              <a:lnSpc>
                <a:spcPct val="90000"/>
              </a:lnSpc>
              <a:spcBef>
                <a:spcPts val="500"/>
              </a:spcBef>
              <a:spcAft>
                <a:spcPts val="0"/>
              </a:spcAft>
              <a:buClr>
                <a:schemeClr val="dk1"/>
              </a:buClr>
              <a:buSzPts val="2400"/>
              <a:buChar char="•"/>
            </a:pPr>
            <a:r>
              <a:rPr lang="en-US"/>
              <a:t>clip filter (black)</a:t>
            </a:r>
            <a:endParaRPr/>
          </a:p>
          <a:p>
            <a:pPr marL="1143000" lvl="2" indent="-228600" algn="l" rtl="0">
              <a:lnSpc>
                <a:spcPct val="90000"/>
              </a:lnSpc>
              <a:spcBef>
                <a:spcPts val="500"/>
              </a:spcBef>
              <a:spcAft>
                <a:spcPts val="0"/>
              </a:spcAft>
              <a:buClr>
                <a:schemeClr val="dk1"/>
              </a:buClr>
              <a:buSzPts val="2400"/>
              <a:buChar char="•"/>
            </a:pPr>
            <a:r>
              <a:rPr lang="en-US"/>
              <a:t>wrap around</a:t>
            </a:r>
            <a:endParaRPr/>
          </a:p>
          <a:p>
            <a:pPr marL="1143000" lvl="2" indent="-228600" algn="l" rtl="0">
              <a:lnSpc>
                <a:spcPct val="90000"/>
              </a:lnSpc>
              <a:spcBef>
                <a:spcPts val="500"/>
              </a:spcBef>
              <a:spcAft>
                <a:spcPts val="0"/>
              </a:spcAft>
              <a:buClr>
                <a:schemeClr val="dk1"/>
              </a:buClr>
              <a:buSzPts val="2400"/>
              <a:buChar char="•"/>
            </a:pPr>
            <a:r>
              <a:rPr lang="en-US"/>
              <a:t>copy edge</a:t>
            </a:r>
            <a:endParaRPr/>
          </a:p>
          <a:p>
            <a:pPr marL="1143000" lvl="2" indent="-228600" algn="l" rtl="0">
              <a:lnSpc>
                <a:spcPct val="90000"/>
              </a:lnSpc>
              <a:spcBef>
                <a:spcPts val="500"/>
              </a:spcBef>
              <a:spcAft>
                <a:spcPts val="0"/>
              </a:spcAft>
              <a:buClr>
                <a:schemeClr val="dk1"/>
              </a:buClr>
              <a:buSzPts val="2400"/>
              <a:buChar char="•"/>
            </a:pPr>
            <a:r>
              <a:rPr lang="en-US"/>
              <a:t>reflect across edge</a:t>
            </a:r>
            <a:endParaRPr/>
          </a:p>
          <a:p>
            <a:pPr marL="0" lvl="0" indent="0" algn="l" rtl="0">
              <a:lnSpc>
                <a:spcPct val="90000"/>
              </a:lnSpc>
              <a:spcBef>
                <a:spcPts val="1000"/>
              </a:spcBef>
              <a:spcAft>
                <a:spcPts val="0"/>
              </a:spcAft>
              <a:buClr>
                <a:schemeClr val="dk1"/>
              </a:buClr>
              <a:buSzPts val="3200"/>
              <a:buNone/>
            </a:pPr>
            <a:endParaRPr/>
          </a:p>
        </p:txBody>
      </p:sp>
      <p:sp>
        <p:nvSpPr>
          <p:cNvPr id="1788" name="Google Shape;1788;p73"/>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pic>
        <p:nvPicPr>
          <p:cNvPr id="1789" name="Google Shape;1789;p73"/>
          <p:cNvPicPr preferRelativeResize="0"/>
          <p:nvPr/>
        </p:nvPicPr>
        <p:blipFill rotWithShape="1">
          <a:blip r:embed="rId3">
            <a:alphaModFix/>
          </a:blip>
          <a:srcRect/>
          <a:stretch/>
        </p:blipFill>
        <p:spPr>
          <a:xfrm>
            <a:off x="6019800" y="2362200"/>
            <a:ext cx="4033838" cy="4033838"/>
          </a:xfrm>
          <a:prstGeom prst="rect">
            <a:avLst/>
          </a:prstGeom>
          <a:noFill/>
          <a:ln>
            <a:noFill/>
          </a:ln>
        </p:spPr>
      </p:pic>
      <p:pic>
        <p:nvPicPr>
          <p:cNvPr id="1790" name="Google Shape;1790;p73"/>
          <p:cNvPicPr preferRelativeResize="0"/>
          <p:nvPr/>
        </p:nvPicPr>
        <p:blipFill rotWithShape="1">
          <a:blip r:embed="rId4">
            <a:alphaModFix/>
          </a:blip>
          <a:srcRect/>
          <a:stretch/>
        </p:blipFill>
        <p:spPr>
          <a:xfrm>
            <a:off x="6019800" y="2362200"/>
            <a:ext cx="4033838" cy="4033838"/>
          </a:xfrm>
          <a:prstGeom prst="rect">
            <a:avLst/>
          </a:prstGeom>
          <a:noFill/>
          <a:ln>
            <a:noFill/>
          </a:ln>
        </p:spPr>
      </p:pic>
      <p:pic>
        <p:nvPicPr>
          <p:cNvPr id="1791" name="Google Shape;1791;p73"/>
          <p:cNvPicPr preferRelativeResize="0"/>
          <p:nvPr/>
        </p:nvPicPr>
        <p:blipFill rotWithShape="1">
          <a:blip r:embed="rId5">
            <a:alphaModFix/>
          </a:blip>
          <a:srcRect/>
          <a:stretch/>
        </p:blipFill>
        <p:spPr>
          <a:xfrm>
            <a:off x="6019800" y="2362200"/>
            <a:ext cx="4033838" cy="4033838"/>
          </a:xfrm>
          <a:prstGeom prst="rect">
            <a:avLst/>
          </a:prstGeom>
          <a:noFill/>
          <a:ln>
            <a:noFill/>
          </a:ln>
        </p:spPr>
      </p:pic>
      <p:pic>
        <p:nvPicPr>
          <p:cNvPr id="1792" name="Google Shape;1792;p73"/>
          <p:cNvPicPr preferRelativeResize="0"/>
          <p:nvPr/>
        </p:nvPicPr>
        <p:blipFill rotWithShape="1">
          <a:blip r:embed="rId6">
            <a:alphaModFix/>
          </a:blip>
          <a:srcRect/>
          <a:stretch/>
        </p:blipFill>
        <p:spPr>
          <a:xfrm>
            <a:off x="6019800" y="2362200"/>
            <a:ext cx="4033838" cy="4033838"/>
          </a:xfrm>
          <a:prstGeom prst="rect">
            <a:avLst/>
          </a:prstGeom>
          <a:noFill/>
          <a:ln>
            <a:noFill/>
          </a:ln>
        </p:spPr>
      </p:pic>
      <p:pic>
        <p:nvPicPr>
          <p:cNvPr id="1793" name="Google Shape;1793;p73"/>
          <p:cNvPicPr preferRelativeResize="0"/>
          <p:nvPr/>
        </p:nvPicPr>
        <p:blipFill rotWithShape="1">
          <a:blip r:embed="rId7">
            <a:alphaModFix/>
          </a:blip>
          <a:srcRect/>
          <a:stretch/>
        </p:blipFill>
        <p:spPr>
          <a:xfrm>
            <a:off x="6019800" y="2362200"/>
            <a:ext cx="4033838" cy="4033838"/>
          </a:xfrm>
          <a:prstGeom prst="rect">
            <a:avLst/>
          </a:prstGeom>
          <a:noFill/>
          <a:ln>
            <a:noFill/>
          </a:ln>
        </p:spPr>
      </p:pic>
      <p:pic>
        <p:nvPicPr>
          <p:cNvPr id="1794" name="Google Shape;1794;p73"/>
          <p:cNvPicPr preferRelativeResize="0"/>
          <p:nvPr/>
        </p:nvPicPr>
        <p:blipFill rotWithShape="1">
          <a:blip r:embed="rId8">
            <a:alphaModFix/>
          </a:blip>
          <a:srcRect/>
          <a:stretch/>
        </p:blipFill>
        <p:spPr>
          <a:xfrm>
            <a:off x="6019800" y="2362200"/>
            <a:ext cx="4033838" cy="4033838"/>
          </a:xfrm>
          <a:prstGeom prst="rect">
            <a:avLst/>
          </a:prstGeom>
          <a:noFill/>
          <a:ln>
            <a:noFill/>
          </a:ln>
        </p:spPr>
      </p:pic>
      <p:pic>
        <p:nvPicPr>
          <p:cNvPr id="1795" name="Google Shape;1795;p73"/>
          <p:cNvPicPr preferRelativeResize="0"/>
          <p:nvPr/>
        </p:nvPicPr>
        <p:blipFill rotWithShape="1">
          <a:blip r:embed="rId9">
            <a:alphaModFix/>
          </a:blip>
          <a:srcRect/>
          <a:stretch/>
        </p:blipFill>
        <p:spPr>
          <a:xfrm>
            <a:off x="6019800" y="2362200"/>
            <a:ext cx="4033838" cy="4033838"/>
          </a:xfrm>
          <a:prstGeom prst="rect">
            <a:avLst/>
          </a:prstGeom>
          <a:noFill/>
          <a:ln>
            <a:noFill/>
          </a:ln>
        </p:spPr>
      </p:pic>
      <p:pic>
        <p:nvPicPr>
          <p:cNvPr id="1796" name="Google Shape;1796;p73"/>
          <p:cNvPicPr preferRelativeResize="0"/>
          <p:nvPr/>
        </p:nvPicPr>
        <p:blipFill rotWithShape="1">
          <a:blip r:embed="rId10">
            <a:alphaModFix/>
          </a:blip>
          <a:srcRect/>
          <a:stretch/>
        </p:blipFill>
        <p:spPr>
          <a:xfrm>
            <a:off x="6019800" y="2362200"/>
            <a:ext cx="4033838" cy="4033838"/>
          </a:xfrm>
          <a:prstGeom prst="rect">
            <a:avLst/>
          </a:prstGeom>
          <a:noFill/>
          <a:ln>
            <a:noFill/>
          </a:ln>
        </p:spPr>
      </p:pic>
      <p:pic>
        <p:nvPicPr>
          <p:cNvPr id="1797" name="Google Shape;1797;p73"/>
          <p:cNvPicPr preferRelativeResize="0"/>
          <p:nvPr/>
        </p:nvPicPr>
        <p:blipFill rotWithShape="1">
          <a:blip r:embed="rId11">
            <a:alphaModFix/>
          </a:blip>
          <a:srcRect/>
          <a:stretch/>
        </p:blipFill>
        <p:spPr>
          <a:xfrm>
            <a:off x="6019800" y="2362200"/>
            <a:ext cx="4033838" cy="4033838"/>
          </a:xfrm>
          <a:prstGeom prst="rect">
            <a:avLst/>
          </a:prstGeom>
          <a:noFill/>
          <a:ln>
            <a:noFill/>
          </a:ln>
        </p:spPr>
      </p:pic>
      <p:pic>
        <p:nvPicPr>
          <p:cNvPr id="1798" name="Google Shape;1798;p73"/>
          <p:cNvPicPr preferRelativeResize="0"/>
          <p:nvPr/>
        </p:nvPicPr>
        <p:blipFill rotWithShape="1">
          <a:blip r:embed="rId12">
            <a:alphaModFix/>
          </a:blip>
          <a:srcRect/>
          <a:stretch/>
        </p:blipFill>
        <p:spPr>
          <a:xfrm>
            <a:off x="6019800" y="2362200"/>
            <a:ext cx="4033838" cy="4033838"/>
          </a:xfrm>
          <a:prstGeom prst="rect">
            <a:avLst/>
          </a:prstGeom>
          <a:noFill/>
          <a:ln>
            <a:noFill/>
          </a:ln>
        </p:spPr>
      </p:pic>
      <p:pic>
        <p:nvPicPr>
          <p:cNvPr id="1799" name="Google Shape;1799;p73"/>
          <p:cNvPicPr preferRelativeResize="0"/>
          <p:nvPr/>
        </p:nvPicPr>
        <p:blipFill rotWithShape="1">
          <a:blip r:embed="rId13">
            <a:alphaModFix/>
          </a:blip>
          <a:srcRect/>
          <a:stretch/>
        </p:blipFill>
        <p:spPr>
          <a:xfrm>
            <a:off x="6019800" y="2362200"/>
            <a:ext cx="4033838" cy="4033838"/>
          </a:xfrm>
          <a:prstGeom prst="rect">
            <a:avLst/>
          </a:prstGeom>
          <a:noFill/>
          <a:ln>
            <a:noFill/>
          </a:ln>
        </p:spPr>
      </p:pic>
      <p:pic>
        <p:nvPicPr>
          <p:cNvPr id="1800" name="Google Shape;1800;p73"/>
          <p:cNvPicPr preferRelativeResize="0"/>
          <p:nvPr/>
        </p:nvPicPr>
        <p:blipFill rotWithShape="1">
          <a:blip r:embed="rId14">
            <a:alphaModFix/>
          </a:blip>
          <a:srcRect/>
          <a:stretch/>
        </p:blipFill>
        <p:spPr>
          <a:xfrm>
            <a:off x="6019800" y="2362200"/>
            <a:ext cx="4033838" cy="4033838"/>
          </a:xfrm>
          <a:prstGeom prst="rect">
            <a:avLst/>
          </a:prstGeom>
          <a:noFill/>
          <a:ln>
            <a:noFill/>
          </a:ln>
        </p:spPr>
      </p:pic>
      <p:pic>
        <p:nvPicPr>
          <p:cNvPr id="1801" name="Google Shape;1801;p73"/>
          <p:cNvPicPr preferRelativeResize="0"/>
          <p:nvPr/>
        </p:nvPicPr>
        <p:blipFill rotWithShape="1">
          <a:blip r:embed="rId15">
            <a:alphaModFix/>
          </a:blip>
          <a:srcRect/>
          <a:stretch/>
        </p:blipFill>
        <p:spPr>
          <a:xfrm>
            <a:off x="6019800" y="2362200"/>
            <a:ext cx="4033838" cy="4033838"/>
          </a:xfrm>
          <a:prstGeom prst="rect">
            <a:avLst/>
          </a:prstGeom>
          <a:noFill/>
          <a:ln>
            <a:noFill/>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1805"/>
        <p:cNvGrpSpPr/>
        <p:nvPr/>
      </p:nvGrpSpPr>
      <p:grpSpPr>
        <a:xfrm>
          <a:off x="0" y="0"/>
          <a:ext cx="0" cy="0"/>
          <a:chOff x="0" y="0"/>
          <a:chExt cx="0" cy="0"/>
        </a:xfrm>
      </p:grpSpPr>
      <p:sp>
        <p:nvSpPr>
          <p:cNvPr id="1806" name="Google Shape;1806;p74"/>
          <p:cNvSpPr txBox="1">
            <a:spLocks noGrp="1"/>
          </p:cNvSpPr>
          <p:nvPr>
            <p:ph type="title"/>
          </p:nvPr>
        </p:nvSpPr>
        <p:spPr>
          <a:xfrm>
            <a:off x="1343608" y="1864843"/>
            <a:ext cx="5197869" cy="17961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400"/>
              <a:buFont typeface="Gill Sans"/>
              <a:buNone/>
            </a:pPr>
            <a:r>
              <a:rPr lang="en-US"/>
              <a:t>Properties of image filtering methods</a:t>
            </a:r>
            <a:endParaRPr/>
          </a:p>
        </p:txBody>
      </p:sp>
      <p:sp>
        <p:nvSpPr>
          <p:cNvPr id="1807" name="Google Shape;1807;p74"/>
          <p:cNvSpPr txBox="1">
            <a:spLocks noGrp="1"/>
          </p:cNvSpPr>
          <p:nvPr>
            <p:ph type="body" idx="1"/>
          </p:nvPr>
        </p:nvSpPr>
        <p:spPr>
          <a:xfrm>
            <a:off x="1343608" y="5373215"/>
            <a:ext cx="10003842" cy="13476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400"/>
              <a:buNone/>
            </a:pPr>
            <a:endParaRPr/>
          </a:p>
        </p:txBody>
      </p:sp>
      <p:sp>
        <p:nvSpPr>
          <p:cNvPr id="1808" name="Google Shape;1808;p74"/>
          <p:cNvSpPr txBox="1">
            <a:spLocks noGrp="1"/>
          </p:cNvSpPr>
          <p:nvPr>
            <p:ph type="sldNum" idx="12"/>
          </p:nvPr>
        </p:nvSpPr>
        <p:spPr>
          <a:xfrm>
            <a:off x="9448800" y="6646863"/>
            <a:ext cx="2743200" cy="2111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Gill Sans"/>
                <a:ea typeface="Gill Sans"/>
                <a:cs typeface="Gill Sans"/>
                <a:sym typeface="Gill Sans"/>
              </a:rPr>
              <a:t>67</a:t>
            </a:fld>
            <a:endParaRPr sz="1800">
              <a:solidFill>
                <a:schemeClr val="dk1"/>
              </a:solidFill>
              <a:latin typeface="Gill Sans"/>
              <a:ea typeface="Gill Sans"/>
              <a:cs typeface="Gill Sans"/>
              <a:sym typeface="Gill Sans"/>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1813"/>
        <p:cNvGrpSpPr/>
        <p:nvPr/>
      </p:nvGrpSpPr>
      <p:grpSpPr>
        <a:xfrm>
          <a:off x="0" y="0"/>
          <a:ext cx="0" cy="0"/>
          <a:chOff x="0" y="0"/>
          <a:chExt cx="0" cy="0"/>
        </a:xfrm>
      </p:grpSpPr>
      <p:sp>
        <p:nvSpPr>
          <p:cNvPr id="1814" name="Google Shape;1814;p75"/>
          <p:cNvSpPr txBox="1"/>
          <p:nvPr/>
        </p:nvSpPr>
        <p:spPr>
          <a:xfrm>
            <a:off x="324268" y="1179427"/>
            <a:ext cx="11542295" cy="5313446"/>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888888"/>
              </a:buClr>
              <a:buSzPts val="2400"/>
              <a:buFont typeface="Arial"/>
              <a:buNone/>
            </a:pPr>
            <a:endParaRPr sz="2400" b="0" u="none">
              <a:solidFill>
                <a:srgbClr val="888888"/>
              </a:solidFill>
              <a:latin typeface="Gill Sans"/>
              <a:ea typeface="Gill Sans"/>
              <a:cs typeface="Gill Sans"/>
              <a:sym typeface="Gill Sans"/>
            </a:endParaRPr>
          </a:p>
        </p:txBody>
      </p:sp>
      <p:sp>
        <p:nvSpPr>
          <p:cNvPr id="1815" name="Google Shape;1815;p7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Correlation and Convolution</a:t>
            </a:r>
            <a:endParaRPr/>
          </a:p>
        </p:txBody>
      </p:sp>
      <p:sp>
        <p:nvSpPr>
          <p:cNvPr id="1816" name="Google Shape;1816;p75"/>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2D correlation</a:t>
            </a:r>
            <a:endParaRPr/>
          </a:p>
          <a:p>
            <a:pPr marL="685800" lvl="1" indent="-50800" algn="l" rtl="0">
              <a:lnSpc>
                <a:spcPct val="90000"/>
              </a:lnSpc>
              <a:spcBef>
                <a:spcPts val="5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3200"/>
              <a:buFont typeface="Arial"/>
              <a:buNone/>
            </a:pPr>
            <a:endParaRPr/>
          </a:p>
          <a:p>
            <a:pPr marL="228600" lvl="0" indent="-25400" algn="l" rtl="0">
              <a:lnSpc>
                <a:spcPct val="90000"/>
              </a:lnSpc>
              <a:spcBef>
                <a:spcPts val="1000"/>
              </a:spcBef>
              <a:spcAft>
                <a:spcPts val="0"/>
              </a:spcAft>
              <a:buClr>
                <a:schemeClr val="dk1"/>
              </a:buClr>
              <a:buSzPts val="3200"/>
              <a:buNone/>
            </a:pPr>
            <a:endParaRPr/>
          </a:p>
          <a:p>
            <a:pPr marL="685800" lvl="1" indent="-50800" algn="l" rtl="0">
              <a:lnSpc>
                <a:spcPct val="90000"/>
              </a:lnSpc>
              <a:spcBef>
                <a:spcPts val="500"/>
              </a:spcBef>
              <a:spcAft>
                <a:spcPts val="0"/>
              </a:spcAft>
              <a:buClr>
                <a:schemeClr val="dk1"/>
              </a:buClr>
              <a:buSzPts val="2800"/>
              <a:buNone/>
            </a:pPr>
            <a:endParaRPr/>
          </a:p>
        </p:txBody>
      </p:sp>
      <p:sp>
        <p:nvSpPr>
          <p:cNvPr id="1817" name="Google Shape;1817;p75"/>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James Hays</a:t>
            </a:r>
            <a:endParaRPr/>
          </a:p>
        </p:txBody>
      </p:sp>
      <p:pic>
        <p:nvPicPr>
          <p:cNvPr id="1818" name="Google Shape;1818;p75"/>
          <p:cNvPicPr preferRelativeResize="0"/>
          <p:nvPr/>
        </p:nvPicPr>
        <p:blipFill rotWithShape="1">
          <a:blip r:embed="rId3">
            <a:alphaModFix/>
          </a:blip>
          <a:srcRect/>
          <a:stretch/>
        </p:blipFill>
        <p:spPr>
          <a:xfrm>
            <a:off x="3711575" y="1527913"/>
            <a:ext cx="4997450" cy="874713"/>
          </a:xfrm>
          <a:prstGeom prst="rect">
            <a:avLst/>
          </a:prstGeom>
          <a:noFill/>
          <a:ln>
            <a:noFill/>
          </a:ln>
        </p:spPr>
      </p:pic>
      <p:sp>
        <p:nvSpPr>
          <p:cNvPr id="1819" name="Google Shape;1819;p75"/>
          <p:cNvSpPr/>
          <p:nvPr/>
        </p:nvSpPr>
        <p:spPr>
          <a:xfrm>
            <a:off x="3124200" y="2430726"/>
            <a:ext cx="7239000" cy="369332"/>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Courier"/>
                <a:ea typeface="Courier"/>
                <a:cs typeface="Courier"/>
                <a:sym typeface="Courier"/>
              </a:rPr>
              <a:t>e.g., h = scipy.signal.correlate2d(f,I)</a:t>
            </a:r>
            <a:endParaRPr/>
          </a:p>
        </p:txBody>
      </p:sp>
      <p:sp>
        <p:nvSpPr>
          <p:cNvPr id="1820" name="Google Shape;1820;p75"/>
          <p:cNvSpPr txBox="1"/>
          <p:nvPr/>
        </p:nvSpPr>
        <p:spPr>
          <a:xfrm>
            <a:off x="324270" y="1078403"/>
            <a:ext cx="11542293" cy="276999"/>
          </a:xfrm>
          <a:prstGeom prst="rect">
            <a:avLst/>
          </a:prstGeom>
          <a:solidFill>
            <a:srgbClr val="473C7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u="none">
                <a:solidFill>
                  <a:schemeClr val="lt1"/>
                </a:solidFill>
                <a:latin typeface="Gill Sans"/>
                <a:ea typeface="Gill Sans"/>
                <a:cs typeface="Gill Sans"/>
                <a:sym typeface="Gill Sans"/>
              </a:rPr>
              <a:t>Definition</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1825"/>
        <p:cNvGrpSpPr/>
        <p:nvPr/>
      </p:nvGrpSpPr>
      <p:grpSpPr>
        <a:xfrm>
          <a:off x="0" y="0"/>
          <a:ext cx="0" cy="0"/>
          <a:chOff x="0" y="0"/>
          <a:chExt cx="0" cy="0"/>
        </a:xfrm>
      </p:grpSpPr>
      <p:sp>
        <p:nvSpPr>
          <p:cNvPr id="1826" name="Google Shape;1826;p76"/>
          <p:cNvSpPr txBox="1"/>
          <p:nvPr/>
        </p:nvSpPr>
        <p:spPr>
          <a:xfrm>
            <a:off x="324268" y="1179427"/>
            <a:ext cx="11542295" cy="5313446"/>
          </a:xfrm>
          <a:prstGeom prst="rect">
            <a:avLst/>
          </a:prstGeom>
          <a:solidFill>
            <a:srgbClr val="473C78">
              <a:alpha val="30196"/>
            </a:srgbClr>
          </a:solidFill>
          <a:ln>
            <a:noFill/>
          </a:ln>
        </p:spPr>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rgbClr val="888888"/>
              </a:buClr>
              <a:buSzPts val="2400"/>
              <a:buFont typeface="Arial"/>
              <a:buNone/>
            </a:pPr>
            <a:endParaRPr sz="2400" b="0" u="none">
              <a:solidFill>
                <a:srgbClr val="888888"/>
              </a:solidFill>
              <a:latin typeface="Gill Sans"/>
              <a:ea typeface="Gill Sans"/>
              <a:cs typeface="Gill Sans"/>
              <a:sym typeface="Gill Sans"/>
            </a:endParaRPr>
          </a:p>
        </p:txBody>
      </p:sp>
      <p:sp>
        <p:nvSpPr>
          <p:cNvPr id="1827" name="Google Shape;1827;p7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Correlation and Convolution</a:t>
            </a:r>
            <a:endParaRPr/>
          </a:p>
        </p:txBody>
      </p:sp>
      <p:sp>
        <p:nvSpPr>
          <p:cNvPr id="1828" name="Google Shape;1828;p76"/>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2D correlation</a:t>
            </a:r>
            <a:endParaRPr/>
          </a:p>
          <a:p>
            <a:pPr marL="685800" lvl="1" indent="-50800" algn="l" rtl="0">
              <a:lnSpc>
                <a:spcPct val="90000"/>
              </a:lnSpc>
              <a:spcBef>
                <a:spcPts val="500"/>
              </a:spcBef>
              <a:spcAft>
                <a:spcPts val="0"/>
              </a:spcAft>
              <a:buClr>
                <a:schemeClr val="dk1"/>
              </a:buClr>
              <a:buSzPts val="2800"/>
              <a:buNone/>
            </a:pPr>
            <a:endParaRPr/>
          </a:p>
          <a:p>
            <a:pPr marL="228600" lvl="0" indent="-228600" algn="l" rtl="0">
              <a:lnSpc>
                <a:spcPct val="90000"/>
              </a:lnSpc>
              <a:spcBef>
                <a:spcPts val="1000"/>
              </a:spcBef>
              <a:spcAft>
                <a:spcPts val="0"/>
              </a:spcAft>
              <a:buClr>
                <a:schemeClr val="dk1"/>
              </a:buClr>
              <a:buSzPts val="3200"/>
              <a:buFont typeface="Arial"/>
              <a:buNone/>
            </a:pPr>
            <a:endParaRPr/>
          </a:p>
          <a:p>
            <a:pPr marL="228600" lvl="0" indent="-25400" algn="l" rtl="0">
              <a:lnSpc>
                <a:spcPct val="90000"/>
              </a:lnSpc>
              <a:spcBef>
                <a:spcPts val="1000"/>
              </a:spcBef>
              <a:spcAft>
                <a:spcPts val="0"/>
              </a:spcAft>
              <a:buClr>
                <a:schemeClr val="dk1"/>
              </a:buClr>
              <a:buSzPts val="3200"/>
              <a:buNone/>
            </a:pPr>
            <a:endParaRPr/>
          </a:p>
          <a:p>
            <a:pPr marL="0" lvl="0" indent="0" algn="l" rtl="0">
              <a:lnSpc>
                <a:spcPct val="90000"/>
              </a:lnSpc>
              <a:spcBef>
                <a:spcPts val="1000"/>
              </a:spcBef>
              <a:spcAft>
                <a:spcPts val="0"/>
              </a:spcAft>
              <a:buClr>
                <a:schemeClr val="dk1"/>
              </a:buClr>
              <a:buSzPts val="3200"/>
              <a:buNone/>
            </a:pPr>
            <a:r>
              <a:rPr lang="en-US"/>
              <a:t>2D convolution</a:t>
            </a:r>
            <a:endParaRPr/>
          </a:p>
          <a:p>
            <a:pPr marL="685800" lvl="1" indent="-50800" algn="l" rtl="0">
              <a:lnSpc>
                <a:spcPct val="90000"/>
              </a:lnSpc>
              <a:spcBef>
                <a:spcPts val="500"/>
              </a:spcBef>
              <a:spcAft>
                <a:spcPts val="0"/>
              </a:spcAft>
              <a:buClr>
                <a:schemeClr val="dk1"/>
              </a:buClr>
              <a:buSzPts val="2800"/>
              <a:buNone/>
            </a:pPr>
            <a:endParaRPr/>
          </a:p>
          <a:p>
            <a:pPr marL="685800" lvl="1" indent="-50800" algn="l" rtl="0">
              <a:lnSpc>
                <a:spcPct val="90000"/>
              </a:lnSpc>
              <a:spcBef>
                <a:spcPts val="500"/>
              </a:spcBef>
              <a:spcAft>
                <a:spcPts val="0"/>
              </a:spcAft>
              <a:buClr>
                <a:schemeClr val="dk1"/>
              </a:buClr>
              <a:buSzPts val="2800"/>
              <a:buNone/>
            </a:pPr>
            <a:endParaRPr/>
          </a:p>
        </p:txBody>
      </p:sp>
      <p:sp>
        <p:nvSpPr>
          <p:cNvPr id="1829" name="Google Shape;1829;p76"/>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sz="1200"/>
              <a:t>James Hays</a:t>
            </a:r>
            <a:endParaRPr/>
          </a:p>
        </p:txBody>
      </p:sp>
      <p:pic>
        <p:nvPicPr>
          <p:cNvPr id="1830" name="Google Shape;1830;p76"/>
          <p:cNvPicPr preferRelativeResize="0"/>
          <p:nvPr/>
        </p:nvPicPr>
        <p:blipFill rotWithShape="1">
          <a:blip r:embed="rId3">
            <a:alphaModFix/>
          </a:blip>
          <a:srcRect/>
          <a:stretch/>
        </p:blipFill>
        <p:spPr>
          <a:xfrm>
            <a:off x="3597275" y="3848100"/>
            <a:ext cx="4997450" cy="874712"/>
          </a:xfrm>
          <a:prstGeom prst="rect">
            <a:avLst/>
          </a:prstGeom>
          <a:noFill/>
          <a:ln>
            <a:noFill/>
          </a:ln>
        </p:spPr>
      </p:pic>
      <p:pic>
        <p:nvPicPr>
          <p:cNvPr id="1831" name="Google Shape;1831;p76"/>
          <p:cNvPicPr preferRelativeResize="0"/>
          <p:nvPr/>
        </p:nvPicPr>
        <p:blipFill rotWithShape="1">
          <a:blip r:embed="rId4">
            <a:alphaModFix/>
          </a:blip>
          <a:srcRect/>
          <a:stretch/>
        </p:blipFill>
        <p:spPr>
          <a:xfrm>
            <a:off x="3711575" y="1527913"/>
            <a:ext cx="4997450" cy="874713"/>
          </a:xfrm>
          <a:prstGeom prst="rect">
            <a:avLst/>
          </a:prstGeom>
          <a:noFill/>
          <a:ln>
            <a:noFill/>
          </a:ln>
        </p:spPr>
      </p:pic>
      <p:sp>
        <p:nvSpPr>
          <p:cNvPr id="1832" name="Google Shape;1832;p76"/>
          <p:cNvSpPr/>
          <p:nvPr/>
        </p:nvSpPr>
        <p:spPr>
          <a:xfrm>
            <a:off x="359420" y="5542214"/>
            <a:ext cx="11542294"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chemeClr val="dk1"/>
                </a:solidFill>
                <a:latin typeface="Gill Sans"/>
                <a:ea typeface="Gill Sans"/>
                <a:cs typeface="Gill Sans"/>
                <a:sym typeface="Gill Sans"/>
              </a:rPr>
              <a:t>Convolution is the same as correlation with a 180° rotated filter kernel.</a:t>
            </a:r>
            <a:endParaRPr/>
          </a:p>
          <a:p>
            <a:pPr marL="0" marR="0" lvl="0" indent="0" algn="ctr" rtl="0">
              <a:spcBef>
                <a:spcPts val="0"/>
              </a:spcBef>
              <a:spcAft>
                <a:spcPts val="0"/>
              </a:spcAft>
              <a:buNone/>
            </a:pPr>
            <a:r>
              <a:rPr lang="en-US" sz="2400">
                <a:solidFill>
                  <a:schemeClr val="dk1"/>
                </a:solidFill>
                <a:latin typeface="Gill Sans"/>
                <a:ea typeface="Gill Sans"/>
                <a:cs typeface="Gill Sans"/>
                <a:sym typeface="Gill Sans"/>
              </a:rPr>
              <a:t>Correlation and convolution are identical when the filter kernel is rotationally symmetric*.</a:t>
            </a:r>
            <a:endParaRPr/>
          </a:p>
        </p:txBody>
      </p:sp>
      <p:sp>
        <p:nvSpPr>
          <p:cNvPr id="1833" name="Google Shape;1833;p76"/>
          <p:cNvSpPr/>
          <p:nvPr/>
        </p:nvSpPr>
        <p:spPr>
          <a:xfrm>
            <a:off x="3124200" y="2430726"/>
            <a:ext cx="7239000" cy="369332"/>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Courier"/>
                <a:ea typeface="Courier"/>
                <a:cs typeface="Courier"/>
                <a:sym typeface="Courier"/>
              </a:rPr>
              <a:t>e.g., h = scipy.signal.correlate2d(f,I)</a:t>
            </a:r>
            <a:endParaRPr/>
          </a:p>
        </p:txBody>
      </p:sp>
      <p:sp>
        <p:nvSpPr>
          <p:cNvPr id="1834" name="Google Shape;1834;p76"/>
          <p:cNvSpPr/>
          <p:nvPr/>
        </p:nvSpPr>
        <p:spPr>
          <a:xfrm>
            <a:off x="2915322" y="4868041"/>
            <a:ext cx="7362456" cy="369332"/>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chemeClr val="dk1"/>
                </a:solidFill>
                <a:latin typeface="Courier"/>
                <a:ea typeface="Courier"/>
                <a:cs typeface="Courier"/>
                <a:sym typeface="Courier"/>
              </a:rPr>
              <a:t>e.g., h = scipy.signal.convolve2d(f,I)</a:t>
            </a:r>
            <a:endParaRPr/>
          </a:p>
        </p:txBody>
      </p:sp>
      <p:sp>
        <p:nvSpPr>
          <p:cNvPr id="1835" name="Google Shape;1835;p76"/>
          <p:cNvSpPr txBox="1"/>
          <p:nvPr/>
        </p:nvSpPr>
        <p:spPr>
          <a:xfrm>
            <a:off x="6516916" y="6516914"/>
            <a:ext cx="5689600" cy="307777"/>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400">
                <a:solidFill>
                  <a:schemeClr val="dk1"/>
                </a:solidFill>
                <a:latin typeface="Gill Sans"/>
                <a:ea typeface="Gill Sans"/>
                <a:cs typeface="Gill Sans"/>
                <a:sym typeface="Gill Sans"/>
              </a:rPr>
              <a:t>* Symmetric in the geometric sense, not in the matrix linear algebra sense.</a:t>
            </a:r>
            <a:endParaRPr/>
          </a:p>
        </p:txBody>
      </p:sp>
      <p:sp>
        <p:nvSpPr>
          <p:cNvPr id="1836" name="Google Shape;1836;p76"/>
          <p:cNvSpPr txBox="1"/>
          <p:nvPr/>
        </p:nvSpPr>
        <p:spPr>
          <a:xfrm>
            <a:off x="324270" y="1078403"/>
            <a:ext cx="11542293" cy="276999"/>
          </a:xfrm>
          <a:prstGeom prst="rect">
            <a:avLst/>
          </a:prstGeom>
          <a:solidFill>
            <a:srgbClr val="473C78"/>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1" u="none">
                <a:solidFill>
                  <a:schemeClr val="lt1"/>
                </a:solidFill>
                <a:latin typeface="Gill Sans"/>
                <a:ea typeface="Gill Sans"/>
                <a:cs typeface="Gill Sans"/>
                <a:sym typeface="Gill Sans"/>
              </a:rPr>
              <a:t>Definition</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1115"/>
        <p:cNvGrpSpPr/>
        <p:nvPr/>
      </p:nvGrpSpPr>
      <p:grpSpPr>
        <a:xfrm>
          <a:off x="0" y="0"/>
          <a:ext cx="0" cy="0"/>
          <a:chOff x="0" y="0"/>
          <a:chExt cx="0" cy="0"/>
        </a:xfrm>
      </p:grpSpPr>
      <p:sp>
        <p:nvSpPr>
          <p:cNvPr id="1116" name="Google Shape;1116;p4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Linear Filter Properties</a:t>
            </a:r>
            <a:endParaRPr/>
          </a:p>
        </p:txBody>
      </p:sp>
      <p:sp>
        <p:nvSpPr>
          <p:cNvPr id="1117" name="Google Shape;1117;p41"/>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marR="0" lvl="0" indent="-228600" algn="ctr" rtl="0">
              <a:lnSpc>
                <a:spcPct val="90000"/>
              </a:lnSpc>
              <a:spcBef>
                <a:spcPts val="0"/>
              </a:spcBef>
              <a:spcAft>
                <a:spcPts val="0"/>
              </a:spcAft>
              <a:buClr>
                <a:schemeClr val="dk1"/>
              </a:buClr>
              <a:buSzPts val="2400"/>
              <a:buFont typeface="Arial"/>
              <a:buChar char=" "/>
            </a:pPr>
            <a:r>
              <a:rPr lang="en-US" sz="2400" b="1" i="0" u="none" strike="noStrike" cap="none">
                <a:latin typeface="Gill Sans"/>
                <a:ea typeface="Gill Sans"/>
                <a:cs typeface="Gill Sans"/>
                <a:sym typeface="Gill Sans"/>
              </a:rPr>
              <a:t>          </a:t>
            </a:r>
            <a:r>
              <a:rPr lang="en-US" sz="2400" b="0" i="0" u="none" strike="noStrike" cap="none">
                <a:latin typeface="Gill Sans"/>
                <a:ea typeface="Gill Sans"/>
                <a:cs typeface="Gill Sans"/>
                <a:sym typeface="Gill Sans"/>
              </a:rPr>
              <a:t> </a:t>
            </a:r>
            <a:endParaRPr sz="2400" b="0" i="0" u="none" strike="noStrike" cap="none">
              <a:latin typeface="Gill Sans"/>
              <a:ea typeface="Gill Sans"/>
              <a:cs typeface="Gill Sans"/>
              <a:sym typeface="Gill Sans"/>
            </a:endParaRPr>
          </a:p>
          <a:p>
            <a:pPr marL="228600" marR="0" lvl="0" indent="-228600" algn="ctr" rtl="0">
              <a:lnSpc>
                <a:spcPct val="90000"/>
              </a:lnSpc>
              <a:spcBef>
                <a:spcPts val="1000"/>
              </a:spcBef>
              <a:spcAft>
                <a:spcPts val="0"/>
              </a:spcAft>
              <a:buClr>
                <a:schemeClr val="dk1"/>
              </a:buClr>
              <a:buSzPts val="3600"/>
              <a:buFont typeface="Arial"/>
              <a:buChar char=" "/>
            </a:pPr>
            <a:r>
              <a:rPr lang="en-US" sz="3600" b="0" i="0" u="none" strike="noStrike" cap="none">
                <a:latin typeface="Courier New"/>
                <a:ea typeface="Courier New"/>
                <a:cs typeface="Courier New"/>
                <a:sym typeface="Courier New"/>
              </a:rPr>
              <a:t>             </a:t>
            </a:r>
            <a:r>
              <a:rPr lang="en-US" sz="3600" b="0" i="0" u="none" strike="noStrike" cap="none" baseline="-25000">
                <a:latin typeface="Courier New"/>
                <a:ea typeface="Courier New"/>
                <a:cs typeface="Courier New"/>
                <a:sym typeface="Courier New"/>
              </a:rPr>
              <a:t> </a:t>
            </a:r>
            <a:r>
              <a:rPr lang="en-US" sz="3600" b="0" i="0" u="none" strike="noStrike" cap="none">
                <a:latin typeface="Courier New"/>
                <a:ea typeface="Courier New"/>
                <a:cs typeface="Courier New"/>
                <a:sym typeface="Courier New"/>
              </a:rPr>
              <a:t>    </a:t>
            </a:r>
            <a:r>
              <a:rPr lang="en-US" sz="3600" b="0" i="0" u="none" strike="noStrike" cap="none" baseline="-25000">
                <a:latin typeface="Courier New"/>
                <a:ea typeface="Courier New"/>
                <a:cs typeface="Courier New"/>
                <a:sym typeface="Courier New"/>
              </a:rPr>
              <a:t> </a:t>
            </a:r>
            <a:r>
              <a:rPr lang="en-US" sz="3600" b="0" i="0" u="none" strike="noStrike" cap="none">
                <a:latin typeface="Courier New"/>
                <a:ea typeface="Courier New"/>
                <a:cs typeface="Courier New"/>
                <a:sym typeface="Courier New"/>
              </a:rPr>
              <a:t>    </a:t>
            </a:r>
            <a:endParaRPr sz="3600" b="0" i="0" u="none" strike="noStrike" cap="none">
              <a:latin typeface="Courier New"/>
              <a:ea typeface="Courier New"/>
              <a:cs typeface="Courier New"/>
              <a:sym typeface="Courier New"/>
            </a:endParaRPr>
          </a:p>
          <a:p>
            <a:pPr marL="228600" marR="0" lvl="0" indent="-228600" algn="ctr" rtl="0">
              <a:lnSpc>
                <a:spcPct val="90000"/>
              </a:lnSpc>
              <a:spcBef>
                <a:spcPts val="1000"/>
              </a:spcBef>
              <a:spcAft>
                <a:spcPts val="0"/>
              </a:spcAft>
              <a:buClr>
                <a:schemeClr val="dk1"/>
              </a:buClr>
              <a:buSzPts val="3600"/>
              <a:buFont typeface="Arial"/>
              <a:buChar char=" "/>
            </a:pPr>
            <a:r>
              <a:rPr lang="en-US" sz="3600" b="0" i="0" u="none" strike="noStrike" cap="none">
                <a:latin typeface="Courier New"/>
                <a:ea typeface="Courier New"/>
                <a:cs typeface="Courier New"/>
                <a:sym typeface="Courier New"/>
              </a:rPr>
              <a:t>               </a:t>
            </a:r>
            <a:r>
              <a:rPr lang="en-US" sz="3600" b="0" i="0" u="none" strike="noStrike" cap="none" baseline="-25000">
                <a:latin typeface="Courier New"/>
                <a:ea typeface="Courier New"/>
                <a:cs typeface="Courier New"/>
                <a:sym typeface="Courier New"/>
              </a:rPr>
              <a:t> </a:t>
            </a:r>
            <a:r>
              <a:rPr lang="en-US" sz="3600" b="0" i="0" u="none" strike="noStrike" cap="none">
                <a:latin typeface="Courier New"/>
                <a:ea typeface="Courier New"/>
                <a:cs typeface="Courier New"/>
                <a:sym typeface="Courier New"/>
              </a:rPr>
              <a:t>                </a:t>
            </a:r>
            <a:r>
              <a:rPr lang="en-US" sz="3600" b="0" i="0" u="none" strike="noStrike" cap="none" baseline="-25000">
                <a:latin typeface="Courier New"/>
                <a:ea typeface="Courier New"/>
                <a:cs typeface="Courier New"/>
                <a:sym typeface="Courier New"/>
              </a:rPr>
              <a:t> </a:t>
            </a:r>
            <a:r>
              <a:rPr lang="en-US" sz="3600" b="0" i="0" u="none" strike="noStrike" cap="none">
                <a:latin typeface="Courier New"/>
                <a:ea typeface="Courier New"/>
                <a:cs typeface="Courier New"/>
                <a:sym typeface="Courier New"/>
              </a:rPr>
              <a:t> </a:t>
            </a:r>
            <a:endParaRPr sz="4800" b="0" i="0" u="none" strike="noStrike" cap="none">
              <a:latin typeface="Courier New"/>
              <a:ea typeface="Courier New"/>
              <a:cs typeface="Courier New"/>
              <a:sym typeface="Courier New"/>
            </a:endParaRPr>
          </a:p>
          <a:p>
            <a:pPr marL="0" marR="0" lvl="0" indent="0" algn="ctr" rtl="0">
              <a:lnSpc>
                <a:spcPct val="90000"/>
              </a:lnSpc>
              <a:spcBef>
                <a:spcPts val="1000"/>
              </a:spcBef>
              <a:spcAft>
                <a:spcPts val="0"/>
              </a:spcAft>
              <a:buClr>
                <a:schemeClr val="dk1"/>
              </a:buClr>
              <a:buSzPts val="2400"/>
              <a:buFont typeface="Arial"/>
              <a:buNone/>
            </a:pPr>
            <a:endParaRPr sz="2400" b="1" i="0" u="none" strike="noStrike" cap="none">
              <a:latin typeface="Gill Sans"/>
              <a:ea typeface="Gill Sans"/>
              <a:cs typeface="Gill Sans"/>
              <a:sym typeface="Gill Sans"/>
            </a:endParaRPr>
          </a:p>
          <a:p>
            <a:pPr marL="0" marR="0" lvl="0" indent="0" algn="ctr" rtl="0">
              <a:lnSpc>
                <a:spcPct val="90000"/>
              </a:lnSpc>
              <a:spcBef>
                <a:spcPts val="1000"/>
              </a:spcBef>
              <a:spcAft>
                <a:spcPts val="0"/>
              </a:spcAft>
              <a:buClr>
                <a:schemeClr val="dk1"/>
              </a:buClr>
              <a:buSzPts val="2400"/>
              <a:buFont typeface="Arial"/>
              <a:buNone/>
            </a:pPr>
            <a:endParaRPr sz="2400" b="1" i="0" u="none" strike="noStrike" cap="none">
              <a:latin typeface="Gill Sans"/>
              <a:ea typeface="Gill Sans"/>
              <a:cs typeface="Gill Sans"/>
              <a:sym typeface="Gill Sans"/>
            </a:endParaRPr>
          </a:p>
          <a:p>
            <a:pPr marL="228600" marR="0" lvl="0" indent="-228600" algn="ctr" rtl="0">
              <a:lnSpc>
                <a:spcPct val="90000"/>
              </a:lnSpc>
              <a:spcBef>
                <a:spcPts val="1000"/>
              </a:spcBef>
              <a:spcAft>
                <a:spcPts val="0"/>
              </a:spcAft>
              <a:buClr>
                <a:schemeClr val="dk1"/>
              </a:buClr>
              <a:buSzPts val="2400"/>
              <a:buFont typeface="Arial"/>
              <a:buChar char=" "/>
            </a:pPr>
            <a:r>
              <a:rPr lang="en-US" sz="2400" b="1" i="0" u="none" strike="noStrike" cap="none">
                <a:latin typeface="Gill Sans"/>
                <a:ea typeface="Gill Sans"/>
                <a:cs typeface="Gill Sans"/>
                <a:sym typeface="Gill Sans"/>
              </a:rPr>
              <a:t>                             </a:t>
            </a:r>
            <a:r>
              <a:rPr lang="en-US" sz="2400" b="0" i="0" u="none" strike="noStrike" cap="none">
                <a:latin typeface="Gill Sans"/>
                <a:ea typeface="Gill Sans"/>
                <a:cs typeface="Gill Sans"/>
                <a:sym typeface="Gill Sans"/>
              </a:rPr>
              <a:t> </a:t>
            </a:r>
            <a:br>
              <a:rPr lang="en-US" sz="2400" b="0" i="0" u="none" strike="noStrike" cap="none">
                <a:latin typeface="Gill Sans"/>
                <a:ea typeface="Gill Sans"/>
                <a:cs typeface="Gill Sans"/>
                <a:sym typeface="Gill Sans"/>
              </a:rPr>
            </a:br>
            <a:r>
              <a:rPr lang="en-US" sz="2400" b="0" i="0" u="none" strike="noStrike" cap="none">
                <a:latin typeface="Gill Sans"/>
                <a:ea typeface="Gill Sans"/>
                <a:cs typeface="Gill Sans"/>
                <a:sym typeface="Gill Sans"/>
              </a:rPr>
              <a:t>                                                                </a:t>
            </a:r>
            <a:endParaRPr sz="2400" b="0" i="0" u="none" strike="noStrike" cap="none">
              <a:latin typeface="Gill Sans"/>
              <a:ea typeface="Gill Sans"/>
              <a:cs typeface="Gill Sans"/>
              <a:sym typeface="Gill Sans"/>
            </a:endParaRPr>
          </a:p>
          <a:p>
            <a:pPr marL="228600" marR="0" lvl="0" indent="-228600" algn="ctr" rtl="0">
              <a:lnSpc>
                <a:spcPct val="90000"/>
              </a:lnSpc>
              <a:spcBef>
                <a:spcPts val="1000"/>
              </a:spcBef>
              <a:spcAft>
                <a:spcPts val="0"/>
              </a:spcAft>
              <a:buClr>
                <a:schemeClr val="dk1"/>
              </a:buClr>
              <a:buSzPts val="3600"/>
              <a:buFont typeface="Arial"/>
              <a:buChar char=" "/>
            </a:pPr>
            <a:r>
              <a:rPr lang="en-US" sz="3600" b="0" i="0" u="none" strike="noStrike" cap="none">
                <a:latin typeface="Courier New"/>
                <a:ea typeface="Courier New"/>
                <a:cs typeface="Courier New"/>
                <a:sym typeface="Courier New"/>
              </a:rPr>
              <a:t>                       </a:t>
            </a:r>
            <a:br>
              <a:rPr lang="en-US" sz="3600" b="0" i="0" u="none" strike="noStrike" cap="none">
                <a:latin typeface="Courier New"/>
                <a:ea typeface="Courier New"/>
                <a:cs typeface="Courier New"/>
                <a:sym typeface="Courier New"/>
              </a:rPr>
            </a:br>
            <a:r>
              <a:rPr lang="en-US" sz="3600" b="0" i="0" u="none" strike="noStrike" cap="none">
                <a:latin typeface="Courier New"/>
                <a:ea typeface="Courier New"/>
                <a:cs typeface="Courier New"/>
                <a:sym typeface="Courier New"/>
              </a:rPr>
              <a:t>                    </a:t>
            </a:r>
            <a:endParaRPr sz="3600" b="0" i="0" u="none" strike="noStrike" cap="none">
              <a:latin typeface="Courier New"/>
              <a:ea typeface="Courier New"/>
              <a:cs typeface="Courier New"/>
              <a:sym typeface="Courier New"/>
            </a:endParaRPr>
          </a:p>
          <a:p>
            <a:pPr marL="0" marR="0" lvl="0" indent="0" algn="ctr" rtl="0">
              <a:lnSpc>
                <a:spcPct val="90000"/>
              </a:lnSpc>
              <a:spcBef>
                <a:spcPts val="1000"/>
              </a:spcBef>
              <a:spcAft>
                <a:spcPts val="0"/>
              </a:spcAft>
              <a:buClr>
                <a:schemeClr val="dk1"/>
              </a:buClr>
              <a:buSzPts val="2400"/>
              <a:buFont typeface="Arial"/>
              <a:buNone/>
            </a:pPr>
            <a:endParaRPr sz="2400" b="0" i="0" u="none" strike="noStrike" cap="none">
              <a:latin typeface="Gill Sans"/>
              <a:ea typeface="Gill Sans"/>
              <a:cs typeface="Gill Sans"/>
              <a:sym typeface="Gill Sans"/>
            </a:endParaRPr>
          </a:p>
        </p:txBody>
      </p:sp>
      <p:sp>
        <p:nvSpPr>
          <p:cNvPr id="1118" name="Google Shape;1118;p4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Svetlana Lazebnik</a:t>
            </a:r>
            <a:endParaRPr/>
          </a:p>
        </p:txBody>
      </p:sp>
    </p:spTree>
    <p:extLst>
      <p:ext uri="{BB962C8B-B14F-4D97-AF65-F5344CB8AC3E}">
        <p14:creationId xmlns:p14="http://schemas.microsoft.com/office/powerpoint/2010/main" val="143516884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4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Linear Filter Properties</a:t>
            </a:r>
            <a:endParaRPr/>
          </a:p>
        </p:txBody>
      </p:sp>
      <p:sp>
        <p:nvSpPr>
          <p:cNvPr id="1125" name="Google Shape;1125;p4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b="1" strike="noStrike" cap="none">
                <a:solidFill>
                  <a:schemeClr val="dk1"/>
                </a:solidFill>
              </a:rPr>
              <a:t>Linearity:</a:t>
            </a:r>
            <a:r>
              <a:rPr lang="en-US" sz="2400" strike="noStrike" cap="none">
                <a:solidFill>
                  <a:schemeClr val="dk1"/>
                </a:solidFill>
              </a:rPr>
              <a:t> </a:t>
            </a:r>
            <a:endParaRPr/>
          </a:p>
          <a:p>
            <a:pPr marL="0" lvl="0" indent="0" algn="ctr" rtl="0">
              <a:lnSpc>
                <a:spcPct val="90000"/>
              </a:lnSpc>
              <a:spcBef>
                <a:spcPts val="1000"/>
              </a:spcBef>
              <a:spcAft>
                <a:spcPts val="0"/>
              </a:spcAft>
              <a:buClr>
                <a:schemeClr val="dk1"/>
              </a:buClr>
              <a:buSzPts val="3600"/>
              <a:buNone/>
            </a:pPr>
            <a:r>
              <a:rPr lang="en-US" sz="3600" strike="noStrike" cap="none">
                <a:solidFill>
                  <a:schemeClr val="dk1"/>
                </a:solidFill>
                <a:latin typeface="Courier New"/>
                <a:ea typeface="Courier New"/>
                <a:cs typeface="Courier New"/>
                <a:sym typeface="Courier New"/>
              </a:rPr>
              <a:t>imfilter(I, f</a:t>
            </a:r>
            <a:r>
              <a:rPr lang="en-US" sz="3600" strike="noStrike" cap="none" baseline="-25000">
                <a:solidFill>
                  <a:schemeClr val="dk1"/>
                </a:solidFill>
                <a:latin typeface="Courier New"/>
                <a:ea typeface="Courier New"/>
                <a:cs typeface="Courier New"/>
                <a:sym typeface="Courier New"/>
              </a:rPr>
              <a:t>1</a:t>
            </a:r>
            <a:r>
              <a:rPr lang="en-US" sz="3600" strike="noStrike" cap="none">
                <a:solidFill>
                  <a:schemeClr val="dk1"/>
                </a:solidFill>
                <a:latin typeface="Courier New"/>
                <a:ea typeface="Courier New"/>
                <a:cs typeface="Courier New"/>
                <a:sym typeface="Courier New"/>
              </a:rPr>
              <a:t> + f</a:t>
            </a:r>
            <a:r>
              <a:rPr lang="en-US" sz="3600" strike="noStrike" cap="none" baseline="-25000">
                <a:solidFill>
                  <a:schemeClr val="dk1"/>
                </a:solidFill>
                <a:latin typeface="Courier New"/>
                <a:ea typeface="Courier New"/>
                <a:cs typeface="Courier New"/>
                <a:sym typeface="Courier New"/>
              </a:rPr>
              <a:t>2</a:t>
            </a:r>
            <a:r>
              <a:rPr lang="en-US" sz="3600" strike="noStrike" cap="none">
                <a:solidFill>
                  <a:schemeClr val="dk1"/>
                </a:solidFill>
                <a:latin typeface="Courier New"/>
                <a:ea typeface="Courier New"/>
                <a:cs typeface="Courier New"/>
                <a:sym typeface="Courier New"/>
              </a:rPr>
              <a:t>) = </a:t>
            </a:r>
            <a:endParaRPr/>
          </a:p>
          <a:p>
            <a:pPr marL="0" lvl="0" indent="0" algn="ctr" rtl="0">
              <a:lnSpc>
                <a:spcPct val="90000"/>
              </a:lnSpc>
              <a:spcBef>
                <a:spcPts val="1000"/>
              </a:spcBef>
              <a:spcAft>
                <a:spcPts val="0"/>
              </a:spcAft>
              <a:buClr>
                <a:schemeClr val="dk1"/>
              </a:buClr>
              <a:buSzPts val="3600"/>
              <a:buNone/>
            </a:pPr>
            <a:r>
              <a:rPr lang="en-US" sz="3600" strike="noStrike" cap="none">
                <a:solidFill>
                  <a:schemeClr val="dk1"/>
                </a:solidFill>
                <a:latin typeface="Courier New"/>
                <a:ea typeface="Courier New"/>
                <a:cs typeface="Courier New"/>
                <a:sym typeface="Courier New"/>
              </a:rPr>
              <a:t>   imfilter(I,f</a:t>
            </a:r>
            <a:r>
              <a:rPr lang="en-US" sz="3600" strike="noStrike" cap="none" baseline="-25000">
                <a:solidFill>
                  <a:schemeClr val="dk1"/>
                </a:solidFill>
                <a:latin typeface="Courier New"/>
                <a:ea typeface="Courier New"/>
                <a:cs typeface="Courier New"/>
                <a:sym typeface="Courier New"/>
              </a:rPr>
              <a:t>1</a:t>
            </a:r>
            <a:r>
              <a:rPr lang="en-US" sz="3600" strike="noStrike" cap="none">
                <a:solidFill>
                  <a:schemeClr val="dk1"/>
                </a:solidFill>
                <a:latin typeface="Courier New"/>
                <a:ea typeface="Courier New"/>
                <a:cs typeface="Courier New"/>
                <a:sym typeface="Courier New"/>
              </a:rPr>
              <a:t>) + imfilter(I,f</a:t>
            </a:r>
            <a:r>
              <a:rPr lang="en-US" sz="3600" strike="noStrike" cap="none" baseline="-25000">
                <a:solidFill>
                  <a:schemeClr val="dk1"/>
                </a:solidFill>
                <a:latin typeface="Courier New"/>
                <a:ea typeface="Courier New"/>
                <a:cs typeface="Courier New"/>
                <a:sym typeface="Courier New"/>
              </a:rPr>
              <a:t>2</a:t>
            </a:r>
            <a:r>
              <a:rPr lang="en-US" sz="3600" strike="noStrike" cap="none">
                <a:solidFill>
                  <a:schemeClr val="dk1"/>
                </a:solidFill>
                <a:latin typeface="Courier New"/>
                <a:ea typeface="Courier New"/>
                <a:cs typeface="Courier New"/>
                <a:sym typeface="Courier New"/>
              </a:rPr>
              <a:t>)</a:t>
            </a:r>
            <a:endParaRPr sz="4800" strike="noStrike" cap="none">
              <a:solidFill>
                <a:schemeClr val="dk1"/>
              </a:solidFill>
              <a:latin typeface="Courier New"/>
              <a:ea typeface="Courier New"/>
              <a:cs typeface="Courier New"/>
              <a:sym typeface="Courier New"/>
            </a:endParaRPr>
          </a:p>
          <a:p>
            <a:pPr marL="0" lvl="0" indent="0" algn="ctr" rtl="0">
              <a:lnSpc>
                <a:spcPct val="90000"/>
              </a:lnSpc>
              <a:spcBef>
                <a:spcPts val="1000"/>
              </a:spcBef>
              <a:spcAft>
                <a:spcPts val="0"/>
              </a:spcAft>
              <a:buClr>
                <a:schemeClr val="dk1"/>
              </a:buClr>
              <a:buSzPts val="3600"/>
              <a:buNone/>
            </a:pPr>
            <a:endParaRPr sz="3600" strike="noStrike" cap="none">
              <a:solidFill>
                <a:schemeClr val="dk1"/>
              </a:solidFill>
              <a:latin typeface="Courier New"/>
              <a:ea typeface="Courier New"/>
              <a:cs typeface="Courier New"/>
              <a:sym typeface="Courier New"/>
            </a:endParaRPr>
          </a:p>
          <a:p>
            <a:pPr marL="0" marR="0" lvl="0" indent="0" algn="ctr" rtl="0">
              <a:lnSpc>
                <a:spcPct val="90000"/>
              </a:lnSpc>
              <a:spcBef>
                <a:spcPts val="1000"/>
              </a:spcBef>
              <a:spcAft>
                <a:spcPts val="0"/>
              </a:spcAft>
              <a:buClr>
                <a:schemeClr val="dk1"/>
              </a:buClr>
              <a:buSzPts val="2400"/>
              <a:buFont typeface="Arial"/>
              <a:buNone/>
            </a:pPr>
            <a:endParaRPr sz="2400" b="1" i="0" u="none" strike="noStrike" cap="none">
              <a:latin typeface="Gill Sans"/>
              <a:ea typeface="Gill Sans"/>
              <a:cs typeface="Gill Sans"/>
              <a:sym typeface="Gill Sans"/>
            </a:endParaRPr>
          </a:p>
          <a:p>
            <a:pPr marL="0" marR="0" lvl="0" indent="-152400" algn="ctr" rtl="0">
              <a:lnSpc>
                <a:spcPct val="90000"/>
              </a:lnSpc>
              <a:spcBef>
                <a:spcPts val="1000"/>
              </a:spcBef>
              <a:spcAft>
                <a:spcPts val="0"/>
              </a:spcAft>
              <a:buClr>
                <a:schemeClr val="dk1"/>
              </a:buClr>
              <a:buSzPts val="2400"/>
              <a:buFont typeface="Arial"/>
              <a:buChar char=" "/>
            </a:pPr>
            <a:r>
              <a:rPr lang="en-US" sz="2400" b="1" i="0" u="none" strike="noStrike" cap="none">
                <a:latin typeface="Gill Sans"/>
                <a:ea typeface="Gill Sans"/>
                <a:cs typeface="Gill Sans"/>
                <a:sym typeface="Gill Sans"/>
              </a:rPr>
              <a:t>                             </a:t>
            </a:r>
            <a:r>
              <a:rPr lang="en-US" sz="2400" b="0" i="0" u="none" strike="noStrike" cap="none">
                <a:latin typeface="Gill Sans"/>
                <a:ea typeface="Gill Sans"/>
                <a:cs typeface="Gill Sans"/>
                <a:sym typeface="Gill Sans"/>
              </a:rPr>
              <a:t> </a:t>
            </a:r>
            <a:br>
              <a:rPr lang="en-US" sz="2400" b="0" i="0" u="none" strike="noStrike" cap="none">
                <a:latin typeface="Gill Sans"/>
                <a:ea typeface="Gill Sans"/>
                <a:cs typeface="Gill Sans"/>
                <a:sym typeface="Gill Sans"/>
              </a:rPr>
            </a:br>
            <a:r>
              <a:rPr lang="en-US" sz="2400" b="0" i="0" u="none" strike="noStrike" cap="none">
                <a:latin typeface="Gill Sans"/>
                <a:ea typeface="Gill Sans"/>
                <a:cs typeface="Gill Sans"/>
                <a:sym typeface="Gill Sans"/>
              </a:rPr>
              <a:t>                                                                </a:t>
            </a:r>
            <a:endParaRPr sz="2400" b="0" i="0" u="none" strike="noStrike" cap="none">
              <a:latin typeface="Gill Sans"/>
              <a:ea typeface="Gill Sans"/>
              <a:cs typeface="Gill Sans"/>
              <a:sym typeface="Gill Sans"/>
            </a:endParaRPr>
          </a:p>
          <a:p>
            <a:pPr marL="0" marR="0" lvl="0" indent="-228600" algn="ctr" rtl="0">
              <a:lnSpc>
                <a:spcPct val="90000"/>
              </a:lnSpc>
              <a:spcBef>
                <a:spcPts val="1000"/>
              </a:spcBef>
              <a:spcAft>
                <a:spcPts val="0"/>
              </a:spcAft>
              <a:buClr>
                <a:schemeClr val="dk1"/>
              </a:buClr>
              <a:buSzPts val="3600"/>
              <a:buFont typeface="Arial"/>
              <a:buChar char=" "/>
            </a:pPr>
            <a:r>
              <a:rPr lang="en-US" sz="3600" b="0" i="0" u="none" strike="noStrike" cap="none">
                <a:latin typeface="Courier New"/>
                <a:ea typeface="Courier New"/>
                <a:cs typeface="Courier New"/>
                <a:sym typeface="Courier New"/>
              </a:rPr>
              <a:t>                       </a:t>
            </a:r>
            <a:br>
              <a:rPr lang="en-US" sz="3600" b="0" i="0" u="none" strike="noStrike" cap="none">
                <a:latin typeface="Courier New"/>
                <a:ea typeface="Courier New"/>
                <a:cs typeface="Courier New"/>
                <a:sym typeface="Courier New"/>
              </a:rPr>
            </a:br>
            <a:r>
              <a:rPr lang="en-US" sz="3600" b="0" i="0" u="none" strike="noStrike" cap="none">
                <a:latin typeface="Courier New"/>
                <a:ea typeface="Courier New"/>
                <a:cs typeface="Courier New"/>
                <a:sym typeface="Courier New"/>
              </a:rPr>
              <a:t>                    </a:t>
            </a:r>
            <a:endParaRPr sz="3600" b="0" i="0" u="none" strike="noStrike" cap="none">
              <a:latin typeface="Courier New"/>
              <a:ea typeface="Courier New"/>
              <a:cs typeface="Courier New"/>
              <a:sym typeface="Courier New"/>
            </a:endParaRPr>
          </a:p>
          <a:p>
            <a:pPr marL="0" marR="0" lvl="0" indent="0" algn="ctr" rtl="0">
              <a:lnSpc>
                <a:spcPct val="90000"/>
              </a:lnSpc>
              <a:spcBef>
                <a:spcPts val="1000"/>
              </a:spcBef>
              <a:spcAft>
                <a:spcPts val="0"/>
              </a:spcAft>
              <a:buClr>
                <a:schemeClr val="dk1"/>
              </a:buClr>
              <a:buSzPts val="2400"/>
              <a:buFont typeface="Arial"/>
              <a:buNone/>
            </a:pPr>
            <a:endParaRPr sz="2400" b="0" i="0" u="none" strike="noStrike" cap="none">
              <a:latin typeface="Gill Sans"/>
              <a:ea typeface="Gill Sans"/>
              <a:cs typeface="Gill Sans"/>
              <a:sym typeface="Gill Sans"/>
            </a:endParaRPr>
          </a:p>
        </p:txBody>
      </p:sp>
      <p:sp>
        <p:nvSpPr>
          <p:cNvPr id="1126" name="Google Shape;1126;p4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Svetlana Lazebnik</a:t>
            </a:r>
            <a:endParaRPr/>
          </a:p>
        </p:txBody>
      </p:sp>
    </p:spTree>
    <p:extLst>
      <p:ext uri="{BB962C8B-B14F-4D97-AF65-F5344CB8AC3E}">
        <p14:creationId xmlns:p14="http://schemas.microsoft.com/office/powerpoint/2010/main" val="5115626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131"/>
        <p:cNvGrpSpPr/>
        <p:nvPr/>
      </p:nvGrpSpPr>
      <p:grpSpPr>
        <a:xfrm>
          <a:off x="0" y="0"/>
          <a:ext cx="0" cy="0"/>
          <a:chOff x="0" y="0"/>
          <a:chExt cx="0" cy="0"/>
        </a:xfrm>
      </p:grpSpPr>
      <p:sp>
        <p:nvSpPr>
          <p:cNvPr id="1132" name="Google Shape;1132;p4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Linear Filter Properties</a:t>
            </a:r>
            <a:endParaRPr/>
          </a:p>
        </p:txBody>
      </p:sp>
      <p:sp>
        <p:nvSpPr>
          <p:cNvPr id="1133" name="Google Shape;1133;p43"/>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dk1"/>
              </a:buClr>
              <a:buSzPts val="2400"/>
              <a:buNone/>
            </a:pPr>
            <a:r>
              <a:rPr lang="en-US" sz="2400" b="1" strike="noStrike" cap="none">
                <a:solidFill>
                  <a:schemeClr val="dk1"/>
                </a:solidFill>
              </a:rPr>
              <a:t>Linearity:</a:t>
            </a:r>
            <a:r>
              <a:rPr lang="en-US" sz="2400" strike="noStrike" cap="none">
                <a:solidFill>
                  <a:schemeClr val="dk1"/>
                </a:solidFill>
              </a:rPr>
              <a:t> </a:t>
            </a:r>
            <a:endParaRPr/>
          </a:p>
          <a:p>
            <a:pPr marL="0" lvl="0" indent="0" algn="ctr" rtl="0">
              <a:lnSpc>
                <a:spcPct val="90000"/>
              </a:lnSpc>
              <a:spcBef>
                <a:spcPts val="1000"/>
              </a:spcBef>
              <a:spcAft>
                <a:spcPts val="0"/>
              </a:spcAft>
              <a:buClr>
                <a:schemeClr val="dk1"/>
              </a:buClr>
              <a:buSzPts val="3600"/>
              <a:buNone/>
            </a:pPr>
            <a:r>
              <a:rPr lang="en-US" sz="3600" strike="noStrike" cap="none">
                <a:solidFill>
                  <a:schemeClr val="dk1"/>
                </a:solidFill>
                <a:latin typeface="Courier New"/>
                <a:ea typeface="Courier New"/>
                <a:cs typeface="Courier New"/>
                <a:sym typeface="Courier New"/>
              </a:rPr>
              <a:t>imfilter(I, f</a:t>
            </a:r>
            <a:r>
              <a:rPr lang="en-US" sz="3600" strike="noStrike" cap="none" baseline="-25000">
                <a:solidFill>
                  <a:schemeClr val="dk1"/>
                </a:solidFill>
                <a:latin typeface="Courier New"/>
                <a:ea typeface="Courier New"/>
                <a:cs typeface="Courier New"/>
                <a:sym typeface="Courier New"/>
              </a:rPr>
              <a:t>1</a:t>
            </a:r>
            <a:r>
              <a:rPr lang="en-US" sz="3600" strike="noStrike" cap="none">
                <a:solidFill>
                  <a:schemeClr val="dk1"/>
                </a:solidFill>
                <a:latin typeface="Courier New"/>
                <a:ea typeface="Courier New"/>
                <a:cs typeface="Courier New"/>
                <a:sym typeface="Courier New"/>
              </a:rPr>
              <a:t> + f</a:t>
            </a:r>
            <a:r>
              <a:rPr lang="en-US" sz="3600" strike="noStrike" cap="none" baseline="-25000">
                <a:solidFill>
                  <a:schemeClr val="dk1"/>
                </a:solidFill>
                <a:latin typeface="Courier New"/>
                <a:ea typeface="Courier New"/>
                <a:cs typeface="Courier New"/>
                <a:sym typeface="Courier New"/>
              </a:rPr>
              <a:t>2</a:t>
            </a:r>
            <a:r>
              <a:rPr lang="en-US" sz="3600" strike="noStrike" cap="none">
                <a:solidFill>
                  <a:schemeClr val="dk1"/>
                </a:solidFill>
                <a:latin typeface="Courier New"/>
                <a:ea typeface="Courier New"/>
                <a:cs typeface="Courier New"/>
                <a:sym typeface="Courier New"/>
              </a:rPr>
              <a:t>) = </a:t>
            </a:r>
            <a:endParaRPr/>
          </a:p>
          <a:p>
            <a:pPr marL="0" lvl="0" indent="0" algn="ctr" rtl="0">
              <a:lnSpc>
                <a:spcPct val="90000"/>
              </a:lnSpc>
              <a:spcBef>
                <a:spcPts val="1000"/>
              </a:spcBef>
              <a:spcAft>
                <a:spcPts val="0"/>
              </a:spcAft>
              <a:buClr>
                <a:schemeClr val="dk1"/>
              </a:buClr>
              <a:buSzPts val="3600"/>
              <a:buNone/>
            </a:pPr>
            <a:r>
              <a:rPr lang="en-US" sz="3600" strike="noStrike" cap="none">
                <a:solidFill>
                  <a:schemeClr val="dk1"/>
                </a:solidFill>
                <a:latin typeface="Courier New"/>
                <a:ea typeface="Courier New"/>
                <a:cs typeface="Courier New"/>
                <a:sym typeface="Courier New"/>
              </a:rPr>
              <a:t>   imfilter(I,f</a:t>
            </a:r>
            <a:r>
              <a:rPr lang="en-US" sz="3600" strike="noStrike" cap="none" baseline="-25000">
                <a:solidFill>
                  <a:schemeClr val="dk1"/>
                </a:solidFill>
                <a:latin typeface="Courier New"/>
                <a:ea typeface="Courier New"/>
                <a:cs typeface="Courier New"/>
                <a:sym typeface="Courier New"/>
              </a:rPr>
              <a:t>1</a:t>
            </a:r>
            <a:r>
              <a:rPr lang="en-US" sz="3600" strike="noStrike" cap="none">
                <a:solidFill>
                  <a:schemeClr val="dk1"/>
                </a:solidFill>
                <a:latin typeface="Courier New"/>
                <a:ea typeface="Courier New"/>
                <a:cs typeface="Courier New"/>
                <a:sym typeface="Courier New"/>
              </a:rPr>
              <a:t>) + imfilter(I,f</a:t>
            </a:r>
            <a:r>
              <a:rPr lang="en-US" sz="3600" strike="noStrike" cap="none" baseline="-25000">
                <a:solidFill>
                  <a:schemeClr val="dk1"/>
                </a:solidFill>
                <a:latin typeface="Courier New"/>
                <a:ea typeface="Courier New"/>
                <a:cs typeface="Courier New"/>
                <a:sym typeface="Courier New"/>
              </a:rPr>
              <a:t>2</a:t>
            </a:r>
            <a:r>
              <a:rPr lang="en-US" sz="3600" strike="noStrike" cap="none">
                <a:solidFill>
                  <a:schemeClr val="dk1"/>
                </a:solidFill>
                <a:latin typeface="Courier New"/>
                <a:ea typeface="Courier New"/>
                <a:cs typeface="Courier New"/>
                <a:sym typeface="Courier New"/>
              </a:rPr>
              <a:t>)</a:t>
            </a:r>
            <a:endParaRPr sz="4800" strike="noStrike" cap="none">
              <a:solidFill>
                <a:schemeClr val="dk1"/>
              </a:solidFill>
              <a:latin typeface="Courier New"/>
              <a:ea typeface="Courier New"/>
              <a:cs typeface="Courier New"/>
              <a:sym typeface="Courier New"/>
            </a:endParaRPr>
          </a:p>
          <a:p>
            <a:pPr marL="0" lvl="0" indent="0" algn="ctr" rtl="0">
              <a:lnSpc>
                <a:spcPct val="90000"/>
              </a:lnSpc>
              <a:spcBef>
                <a:spcPts val="1000"/>
              </a:spcBef>
              <a:spcAft>
                <a:spcPts val="0"/>
              </a:spcAft>
              <a:buClr>
                <a:schemeClr val="dk1"/>
              </a:buClr>
              <a:buSzPts val="3600"/>
              <a:buNone/>
            </a:pPr>
            <a:endParaRPr sz="3600" strike="noStrike" cap="none">
              <a:solidFill>
                <a:schemeClr val="dk1"/>
              </a:solidFill>
              <a:latin typeface="Courier New"/>
              <a:ea typeface="Courier New"/>
              <a:cs typeface="Courier New"/>
              <a:sym typeface="Courier New"/>
            </a:endParaRPr>
          </a:p>
          <a:p>
            <a:pPr marL="0" marR="0" lvl="0" indent="0" algn="ctr" rtl="0">
              <a:lnSpc>
                <a:spcPct val="90000"/>
              </a:lnSpc>
              <a:spcBef>
                <a:spcPts val="1000"/>
              </a:spcBef>
              <a:spcAft>
                <a:spcPts val="0"/>
              </a:spcAft>
              <a:buClr>
                <a:schemeClr val="dk1"/>
              </a:buClr>
              <a:buSzPts val="2400"/>
              <a:buFont typeface="Arial"/>
              <a:buNone/>
            </a:pPr>
            <a:endParaRPr sz="2400" b="1" i="0" u="none" strike="noStrike" cap="none">
              <a:latin typeface="Gill Sans"/>
              <a:ea typeface="Gill Sans"/>
              <a:cs typeface="Gill Sans"/>
              <a:sym typeface="Gill Sans"/>
            </a:endParaRPr>
          </a:p>
          <a:p>
            <a:pPr marL="0" lvl="0" indent="0" algn="ctr" rtl="0">
              <a:lnSpc>
                <a:spcPct val="90000"/>
              </a:lnSpc>
              <a:spcBef>
                <a:spcPts val="1000"/>
              </a:spcBef>
              <a:spcAft>
                <a:spcPts val="0"/>
              </a:spcAft>
              <a:buClr>
                <a:schemeClr val="dk1"/>
              </a:buClr>
              <a:buSzPts val="2400"/>
              <a:buNone/>
            </a:pPr>
            <a:r>
              <a:rPr lang="en-US" sz="2400" b="1" strike="noStrike" cap="none">
                <a:solidFill>
                  <a:schemeClr val="dk1"/>
                </a:solidFill>
              </a:rPr>
              <a:t>Shift/translation invariance:</a:t>
            </a:r>
            <a:r>
              <a:rPr lang="en-US" sz="2400" strike="noStrike" cap="none">
                <a:solidFill>
                  <a:schemeClr val="dk1"/>
                </a:solidFill>
              </a:rPr>
              <a:t> </a:t>
            </a:r>
            <a:br>
              <a:rPr lang="en-US" sz="2400" strike="noStrike" cap="none">
                <a:solidFill>
                  <a:schemeClr val="dk1"/>
                </a:solidFill>
              </a:rPr>
            </a:br>
            <a:r>
              <a:rPr lang="en-US" sz="2400" strike="noStrike" cap="none">
                <a:solidFill>
                  <a:schemeClr val="dk1"/>
                </a:solidFill>
              </a:rPr>
              <a:t>Same behavior given intensities regardless of pixel location m,n</a:t>
            </a:r>
            <a:endParaRPr/>
          </a:p>
          <a:p>
            <a:pPr marL="0" lvl="0" indent="0" algn="ctr" rtl="0">
              <a:lnSpc>
                <a:spcPct val="90000"/>
              </a:lnSpc>
              <a:spcBef>
                <a:spcPts val="1000"/>
              </a:spcBef>
              <a:spcAft>
                <a:spcPts val="0"/>
              </a:spcAft>
              <a:buClr>
                <a:schemeClr val="dk1"/>
              </a:buClr>
              <a:buSzPts val="3600"/>
              <a:buNone/>
            </a:pPr>
            <a:r>
              <a:rPr lang="en-US" sz="3600" strike="noStrike" cap="none">
                <a:solidFill>
                  <a:schemeClr val="dk1"/>
                </a:solidFill>
                <a:latin typeface="Courier New"/>
                <a:ea typeface="Courier New"/>
                <a:cs typeface="Courier New"/>
                <a:sym typeface="Courier New"/>
              </a:rPr>
              <a:t>imfilter(I,shift(f)) = shift(imfilter(I,f))</a:t>
            </a:r>
            <a:endParaRPr/>
          </a:p>
          <a:p>
            <a:pPr marL="0" marR="0" lvl="0" indent="0" algn="ctr" rtl="0">
              <a:lnSpc>
                <a:spcPct val="90000"/>
              </a:lnSpc>
              <a:spcBef>
                <a:spcPts val="1000"/>
              </a:spcBef>
              <a:spcAft>
                <a:spcPts val="0"/>
              </a:spcAft>
              <a:buClr>
                <a:schemeClr val="dk1"/>
              </a:buClr>
              <a:buSzPts val="2400"/>
              <a:buFont typeface="Arial"/>
              <a:buNone/>
            </a:pPr>
            <a:endParaRPr sz="2400" b="0" i="0" u="none" strike="noStrike" cap="none">
              <a:latin typeface="Gill Sans"/>
              <a:ea typeface="Gill Sans"/>
              <a:cs typeface="Gill Sans"/>
              <a:sym typeface="Gill Sans"/>
            </a:endParaRPr>
          </a:p>
        </p:txBody>
      </p:sp>
      <p:sp>
        <p:nvSpPr>
          <p:cNvPr id="1134" name="Google Shape;1134;p43"/>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Svetlana Lazebnik</a:t>
            </a:r>
            <a:endParaRPr/>
          </a:p>
        </p:txBody>
      </p:sp>
    </p:spTree>
    <p:extLst>
      <p:ext uri="{BB962C8B-B14F-4D97-AF65-F5344CB8AC3E}">
        <p14:creationId xmlns:p14="http://schemas.microsoft.com/office/powerpoint/2010/main" val="12147508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857"/>
        <p:cNvGrpSpPr/>
        <p:nvPr/>
      </p:nvGrpSpPr>
      <p:grpSpPr>
        <a:xfrm>
          <a:off x="0" y="0"/>
          <a:ext cx="0" cy="0"/>
          <a:chOff x="0" y="0"/>
          <a:chExt cx="0" cy="0"/>
        </a:xfrm>
      </p:grpSpPr>
      <p:sp>
        <p:nvSpPr>
          <p:cNvPr id="1858" name="Google Shape;1858;p7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Convolution Properties</a:t>
            </a:r>
            <a:endParaRPr/>
          </a:p>
        </p:txBody>
      </p:sp>
      <p:sp>
        <p:nvSpPr>
          <p:cNvPr id="1859" name="Google Shape;1859;p79"/>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90000"/>
              </a:lnSpc>
              <a:spcBef>
                <a:spcPts val="0"/>
              </a:spcBef>
              <a:spcAft>
                <a:spcPts val="0"/>
              </a:spcAft>
              <a:buClr>
                <a:schemeClr val="dk1"/>
              </a:buClr>
              <a:buSzPct val="100000"/>
              <a:buNone/>
            </a:pPr>
            <a:r>
              <a:rPr lang="en-US" sz="2800" dirty="0"/>
              <a:t>Commutative: </a:t>
            </a:r>
            <a:r>
              <a:rPr lang="en-US" sz="2800" i="1" dirty="0"/>
              <a:t>a</a:t>
            </a:r>
            <a:r>
              <a:rPr lang="en-US" sz="2800" dirty="0"/>
              <a:t> * </a:t>
            </a:r>
            <a:r>
              <a:rPr lang="en-US" sz="2800" i="1" dirty="0"/>
              <a:t>b</a:t>
            </a:r>
            <a:r>
              <a:rPr lang="en-US" sz="2800" dirty="0"/>
              <a:t> = </a:t>
            </a:r>
            <a:r>
              <a:rPr lang="en-US" sz="2800" i="1" dirty="0"/>
              <a:t>b</a:t>
            </a:r>
            <a:r>
              <a:rPr lang="en-US" sz="2800" dirty="0"/>
              <a:t> * </a:t>
            </a:r>
            <a:r>
              <a:rPr lang="en-US" sz="2800" i="1" dirty="0"/>
              <a:t>a</a:t>
            </a:r>
            <a:endParaRPr dirty="0"/>
          </a:p>
          <a:p>
            <a:pPr marL="685800" lvl="1" indent="-228600" algn="l" rtl="0">
              <a:lnSpc>
                <a:spcPct val="90000"/>
              </a:lnSpc>
              <a:spcBef>
                <a:spcPts val="500"/>
              </a:spcBef>
              <a:spcAft>
                <a:spcPts val="0"/>
              </a:spcAft>
              <a:buClr>
                <a:schemeClr val="dk1"/>
              </a:buClr>
              <a:buSzPct val="100000"/>
              <a:buChar char="•"/>
            </a:pPr>
            <a:r>
              <a:rPr lang="en-US" sz="2400" dirty="0"/>
              <a:t>Conceptually no difference between filter and signal</a:t>
            </a:r>
            <a:endParaRPr dirty="0"/>
          </a:p>
          <a:p>
            <a:pPr marL="685800" lvl="1" indent="-228600" algn="l" rtl="0">
              <a:lnSpc>
                <a:spcPct val="90000"/>
              </a:lnSpc>
              <a:spcBef>
                <a:spcPts val="500"/>
              </a:spcBef>
              <a:spcAft>
                <a:spcPts val="0"/>
              </a:spcAft>
              <a:buClr>
                <a:schemeClr val="dk1"/>
              </a:buClr>
              <a:buSzPct val="100000"/>
              <a:buChar char="•"/>
            </a:pPr>
            <a:r>
              <a:rPr lang="en-US" sz="2400" dirty="0"/>
              <a:t>But filtering implementations might break this equality, e.g., image edges</a:t>
            </a:r>
            <a:endParaRPr dirty="0"/>
          </a:p>
          <a:p>
            <a:pPr marL="685800" lvl="1" indent="-228600" algn="l" rtl="0">
              <a:lnSpc>
                <a:spcPct val="90000"/>
              </a:lnSpc>
              <a:spcBef>
                <a:spcPts val="500"/>
              </a:spcBef>
              <a:spcAft>
                <a:spcPts val="0"/>
              </a:spcAft>
              <a:buClr>
                <a:schemeClr val="dk1"/>
              </a:buClr>
              <a:buSzPct val="100000"/>
              <a:buChar char="•"/>
            </a:pPr>
            <a:r>
              <a:rPr lang="en-US" sz="2400" dirty="0"/>
              <a:t>Correlation is _not_ commutative (rotation effect) – produces rotated version of output.</a:t>
            </a:r>
            <a:endParaRPr dirty="0"/>
          </a:p>
          <a:p>
            <a:pPr marL="228600" lvl="0" indent="-77470" algn="l" rtl="0">
              <a:lnSpc>
                <a:spcPct val="90000"/>
              </a:lnSpc>
              <a:spcBef>
                <a:spcPts val="1000"/>
              </a:spcBef>
              <a:spcAft>
                <a:spcPts val="0"/>
              </a:spcAft>
              <a:buClr>
                <a:schemeClr val="dk1"/>
              </a:buClr>
              <a:buSzPct val="100000"/>
              <a:buFont typeface="Gill Sans"/>
              <a:buNone/>
            </a:pPr>
            <a:endParaRPr sz="2800" dirty="0"/>
          </a:p>
          <a:p>
            <a:pPr marL="0" lvl="0" indent="0" algn="l" rtl="0">
              <a:lnSpc>
                <a:spcPct val="90000"/>
              </a:lnSpc>
              <a:spcBef>
                <a:spcPts val="1000"/>
              </a:spcBef>
              <a:spcAft>
                <a:spcPts val="0"/>
              </a:spcAft>
              <a:buClr>
                <a:schemeClr val="dk1"/>
              </a:buClr>
              <a:buSzPct val="100000"/>
              <a:buNone/>
            </a:pPr>
            <a:r>
              <a:rPr lang="en-US" sz="2800" dirty="0"/>
              <a:t>Associative: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c</a:t>
            </a:r>
            <a:endParaRPr dirty="0"/>
          </a:p>
          <a:p>
            <a:pPr marL="685800" lvl="1" indent="-228600" algn="l" rtl="0">
              <a:lnSpc>
                <a:spcPct val="90000"/>
              </a:lnSpc>
              <a:spcBef>
                <a:spcPts val="500"/>
              </a:spcBef>
              <a:spcAft>
                <a:spcPts val="0"/>
              </a:spcAft>
              <a:buClr>
                <a:schemeClr val="dk1"/>
              </a:buClr>
              <a:buSzPct val="100000"/>
              <a:buChar char="•"/>
            </a:pPr>
            <a:r>
              <a:rPr lang="en-US" sz="2400" dirty="0"/>
              <a:t>Often apply several filters one after another: (((</a:t>
            </a:r>
            <a:r>
              <a:rPr lang="en-US" sz="2400" i="1" dirty="0"/>
              <a:t>a</a:t>
            </a:r>
            <a:r>
              <a:rPr lang="en-US" sz="2400" dirty="0"/>
              <a:t>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a:t>
            </a:r>
            <a:endParaRPr dirty="0"/>
          </a:p>
          <a:p>
            <a:pPr marL="685800" lvl="1" indent="-228600" algn="l" rtl="0">
              <a:lnSpc>
                <a:spcPct val="90000"/>
              </a:lnSpc>
              <a:spcBef>
                <a:spcPts val="500"/>
              </a:spcBef>
              <a:spcAft>
                <a:spcPts val="0"/>
              </a:spcAft>
              <a:buClr>
                <a:schemeClr val="dk1"/>
              </a:buClr>
              <a:buSzPct val="100000"/>
              <a:buChar char="•"/>
            </a:pPr>
            <a:r>
              <a:rPr lang="en-US" sz="2400" dirty="0"/>
              <a:t>This is equivalent to applying one filter: a * (</a:t>
            </a:r>
            <a:r>
              <a:rPr lang="en-US" sz="2400" i="1" dirty="0"/>
              <a:t>b</a:t>
            </a:r>
            <a:r>
              <a:rPr lang="en-US" sz="2400" baseline="-25000" dirty="0"/>
              <a:t>1</a:t>
            </a:r>
            <a:r>
              <a:rPr lang="en-US" sz="2400" dirty="0"/>
              <a:t> * </a:t>
            </a:r>
            <a:r>
              <a:rPr lang="en-US" sz="2400" i="1" dirty="0"/>
              <a:t>b</a:t>
            </a:r>
            <a:r>
              <a:rPr lang="en-US" sz="2400" baseline="-25000" dirty="0"/>
              <a:t>2</a:t>
            </a:r>
            <a:r>
              <a:rPr lang="en-US" sz="2400" dirty="0"/>
              <a:t> * </a:t>
            </a:r>
            <a:r>
              <a:rPr lang="en-US" sz="2400" i="1" dirty="0"/>
              <a:t>b</a:t>
            </a:r>
            <a:r>
              <a:rPr lang="en-US" sz="2400" baseline="-25000" dirty="0"/>
              <a:t>3</a:t>
            </a:r>
            <a:r>
              <a:rPr lang="en-US" sz="2400" dirty="0"/>
              <a:t>) -&gt; computationally faster</a:t>
            </a:r>
            <a:endParaRPr dirty="0"/>
          </a:p>
          <a:p>
            <a:pPr marL="685800" lvl="1" indent="-228600" algn="l" rtl="0">
              <a:lnSpc>
                <a:spcPct val="90000"/>
              </a:lnSpc>
              <a:spcBef>
                <a:spcPts val="500"/>
              </a:spcBef>
              <a:spcAft>
                <a:spcPts val="0"/>
              </a:spcAft>
              <a:buClr>
                <a:schemeClr val="dk1"/>
              </a:buClr>
              <a:buSzPct val="100000"/>
              <a:buChar char="•"/>
            </a:pPr>
            <a:r>
              <a:rPr lang="en-US" sz="2400" dirty="0"/>
              <a:t>Correlation is _not_ associative (rotation effect)</a:t>
            </a:r>
            <a:endParaRPr dirty="0"/>
          </a:p>
          <a:p>
            <a:pPr marL="228600" lvl="0" indent="-77470" algn="l" rtl="0">
              <a:lnSpc>
                <a:spcPct val="90000"/>
              </a:lnSpc>
              <a:spcBef>
                <a:spcPts val="1000"/>
              </a:spcBef>
              <a:spcAft>
                <a:spcPts val="0"/>
              </a:spcAft>
              <a:buClr>
                <a:schemeClr val="dk1"/>
              </a:buClr>
              <a:buSzPct val="100000"/>
              <a:buFont typeface="Gill Sans"/>
              <a:buNone/>
            </a:pPr>
            <a:endParaRPr sz="2800" dirty="0"/>
          </a:p>
          <a:p>
            <a:pPr marL="0" lvl="0" indent="0" algn="l" rtl="0">
              <a:lnSpc>
                <a:spcPct val="90000"/>
              </a:lnSpc>
              <a:spcBef>
                <a:spcPts val="1000"/>
              </a:spcBef>
              <a:spcAft>
                <a:spcPts val="0"/>
              </a:spcAft>
              <a:buClr>
                <a:schemeClr val="dk1"/>
              </a:buClr>
              <a:buSzPct val="100000"/>
              <a:buNone/>
            </a:pPr>
            <a:r>
              <a:rPr lang="en-US" sz="2800" dirty="0"/>
              <a:t>Distributes over addition: 	</a:t>
            </a:r>
            <a:r>
              <a:rPr lang="en-US" sz="2800" i="1" dirty="0"/>
              <a:t>a</a:t>
            </a:r>
            <a:r>
              <a:rPr lang="en-US" sz="2800" dirty="0"/>
              <a:t> * (</a:t>
            </a:r>
            <a:r>
              <a:rPr lang="en-US" sz="2800" i="1" dirty="0"/>
              <a:t>b</a:t>
            </a:r>
            <a:r>
              <a:rPr lang="en-US" sz="2800" dirty="0"/>
              <a:t> + </a:t>
            </a:r>
            <a:r>
              <a:rPr lang="en-US" sz="2800" i="1" dirty="0"/>
              <a:t>c</a:t>
            </a:r>
            <a:r>
              <a:rPr lang="en-US" sz="2800" dirty="0"/>
              <a:t>) = (</a:t>
            </a:r>
            <a:r>
              <a:rPr lang="en-US" sz="2800" i="1" dirty="0"/>
              <a:t>a</a:t>
            </a:r>
            <a:r>
              <a:rPr lang="en-US" sz="2800" dirty="0"/>
              <a:t> * </a:t>
            </a:r>
            <a:r>
              <a:rPr lang="en-US" sz="2800" i="1" dirty="0"/>
              <a:t>b</a:t>
            </a:r>
            <a:r>
              <a:rPr lang="en-US" sz="2800" dirty="0"/>
              <a:t>) + (</a:t>
            </a:r>
            <a:r>
              <a:rPr lang="en-US" sz="2800" i="1" dirty="0"/>
              <a:t>a</a:t>
            </a:r>
            <a:r>
              <a:rPr lang="en-US" sz="2800" dirty="0"/>
              <a:t> * </a:t>
            </a:r>
            <a:r>
              <a:rPr lang="en-US" sz="2800" i="1" dirty="0"/>
              <a:t>c</a:t>
            </a:r>
            <a:r>
              <a:rPr lang="en-US" sz="2800" dirty="0"/>
              <a:t>)</a:t>
            </a:r>
            <a:endParaRPr dirty="0"/>
          </a:p>
          <a:p>
            <a:pPr marL="228600" lvl="0" indent="-77470" algn="l" rtl="0">
              <a:lnSpc>
                <a:spcPct val="90000"/>
              </a:lnSpc>
              <a:spcBef>
                <a:spcPts val="1000"/>
              </a:spcBef>
              <a:spcAft>
                <a:spcPts val="0"/>
              </a:spcAft>
              <a:buClr>
                <a:schemeClr val="dk1"/>
              </a:buClr>
              <a:buSzPct val="100000"/>
              <a:buFont typeface="Gill Sans"/>
              <a:buNone/>
            </a:pPr>
            <a:endParaRPr sz="2800" dirty="0"/>
          </a:p>
          <a:p>
            <a:pPr marL="0" lvl="0" indent="0" algn="l" rtl="0">
              <a:lnSpc>
                <a:spcPct val="90000"/>
              </a:lnSpc>
              <a:spcBef>
                <a:spcPts val="1000"/>
              </a:spcBef>
              <a:spcAft>
                <a:spcPts val="0"/>
              </a:spcAft>
              <a:buClr>
                <a:schemeClr val="dk1"/>
              </a:buClr>
              <a:buSzPct val="100000"/>
              <a:buNone/>
            </a:pPr>
            <a:r>
              <a:rPr lang="en-US" sz="2800" dirty="0"/>
              <a:t>Scalars factor out: 		</a:t>
            </a:r>
            <a:r>
              <a:rPr lang="en-US" sz="2800" i="1" dirty="0"/>
              <a:t>ka * b = a * kb = k </a:t>
            </a:r>
            <a:r>
              <a:rPr lang="en-US" sz="2800" dirty="0"/>
              <a:t>(</a:t>
            </a:r>
            <a:r>
              <a:rPr lang="en-US" sz="2800" i="1" dirty="0"/>
              <a:t>a</a:t>
            </a:r>
            <a:r>
              <a:rPr lang="en-US" sz="2800" dirty="0"/>
              <a:t> * </a:t>
            </a:r>
            <a:r>
              <a:rPr lang="en-US" sz="2800" i="1" dirty="0"/>
              <a:t>b</a:t>
            </a:r>
            <a:r>
              <a:rPr lang="en-US" sz="2800" dirty="0"/>
              <a:t>)</a:t>
            </a:r>
            <a:endParaRPr dirty="0"/>
          </a:p>
          <a:p>
            <a:pPr marL="228600" lvl="0" indent="-77470" algn="l" rtl="0">
              <a:lnSpc>
                <a:spcPct val="90000"/>
              </a:lnSpc>
              <a:spcBef>
                <a:spcPts val="1000"/>
              </a:spcBef>
              <a:spcAft>
                <a:spcPts val="0"/>
              </a:spcAft>
              <a:buClr>
                <a:schemeClr val="dk1"/>
              </a:buClr>
              <a:buSzPct val="100000"/>
              <a:buFont typeface="Gill Sans"/>
              <a:buNone/>
            </a:pPr>
            <a:endParaRPr sz="2800" dirty="0"/>
          </a:p>
          <a:p>
            <a:pPr marL="0" lvl="0" indent="0" algn="l" rtl="0">
              <a:lnSpc>
                <a:spcPct val="90000"/>
              </a:lnSpc>
              <a:spcBef>
                <a:spcPts val="1000"/>
              </a:spcBef>
              <a:spcAft>
                <a:spcPts val="0"/>
              </a:spcAft>
              <a:buClr>
                <a:schemeClr val="dk1"/>
              </a:buClr>
              <a:buSzPct val="100000"/>
              <a:buNone/>
            </a:pPr>
            <a:r>
              <a:rPr lang="en-US" sz="2800" dirty="0"/>
              <a:t>Identity: 			</a:t>
            </a:r>
            <a:r>
              <a:rPr lang="en-US" sz="2800" i="1" dirty="0"/>
              <a:t>a</a:t>
            </a:r>
            <a:r>
              <a:rPr lang="en-US" sz="2800" dirty="0"/>
              <a:t> * </a:t>
            </a:r>
            <a:r>
              <a:rPr lang="en-US" sz="2800" i="1" dirty="0"/>
              <a:t>e</a:t>
            </a:r>
            <a:r>
              <a:rPr lang="en-US" sz="2800" dirty="0"/>
              <a:t> = </a:t>
            </a:r>
            <a:r>
              <a:rPr lang="en-US" sz="2800" i="1" dirty="0"/>
              <a:t>a 	</a:t>
            </a:r>
            <a:r>
              <a:rPr lang="en-US" sz="2800" dirty="0"/>
              <a:t>when </a:t>
            </a:r>
            <a:r>
              <a:rPr lang="en-US" sz="2800" i="1" dirty="0"/>
              <a:t>e</a:t>
            </a:r>
            <a:r>
              <a:rPr lang="en-US" sz="2800" dirty="0"/>
              <a:t> = [0, 0, 1, 0, 0], </a:t>
            </a:r>
            <a:endParaRPr sz="2400" dirty="0"/>
          </a:p>
          <a:p>
            <a:pPr marL="0" lvl="0" indent="0" algn="l" rtl="0">
              <a:lnSpc>
                <a:spcPct val="90000"/>
              </a:lnSpc>
              <a:spcBef>
                <a:spcPts val="1000"/>
              </a:spcBef>
              <a:spcAft>
                <a:spcPts val="0"/>
              </a:spcAft>
              <a:buClr>
                <a:schemeClr val="dk1"/>
              </a:buClr>
              <a:buSzPct val="100000"/>
              <a:buNone/>
            </a:pPr>
            <a:endParaRPr dirty="0"/>
          </a:p>
        </p:txBody>
      </p:sp>
      <p:sp>
        <p:nvSpPr>
          <p:cNvPr id="1860" name="Google Shape;1860;p79"/>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Svetlana Lazebnik</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864"/>
        <p:cNvGrpSpPr/>
        <p:nvPr/>
      </p:nvGrpSpPr>
      <p:grpSpPr>
        <a:xfrm>
          <a:off x="0" y="0"/>
          <a:ext cx="0" cy="0"/>
          <a:chOff x="0" y="0"/>
          <a:chExt cx="0" cy="0"/>
        </a:xfrm>
      </p:grpSpPr>
      <p:sp>
        <p:nvSpPr>
          <p:cNvPr id="1865" name="Google Shape;1865;p8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000"/>
              <a:buFont typeface="Gill Sans"/>
              <a:buNone/>
            </a:pPr>
            <a:r>
              <a:rPr lang="en-US"/>
              <a:t>Convolution in Convolutional Neural Networks</a:t>
            </a:r>
            <a:endParaRPr/>
          </a:p>
        </p:txBody>
      </p:sp>
      <p:sp>
        <p:nvSpPr>
          <p:cNvPr id="1866" name="Google Shape;1866;p80"/>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a:t>Convolution is the basic operation in CNNs</a:t>
            </a:r>
            <a:endParaRPr/>
          </a:p>
          <a:p>
            <a:pPr marL="228600" lvl="0" indent="-25400" algn="l" rtl="0">
              <a:lnSpc>
                <a:spcPct val="90000"/>
              </a:lnSpc>
              <a:spcBef>
                <a:spcPts val="1000"/>
              </a:spcBef>
              <a:spcAft>
                <a:spcPts val="0"/>
              </a:spcAft>
              <a:buClr>
                <a:schemeClr val="dk1"/>
              </a:buClr>
              <a:buSzPts val="3200"/>
              <a:buNone/>
            </a:pPr>
            <a:endParaRPr/>
          </a:p>
          <a:p>
            <a:pPr marL="228600" lvl="0" indent="-228600" algn="l" rtl="0">
              <a:lnSpc>
                <a:spcPct val="90000"/>
              </a:lnSpc>
              <a:spcBef>
                <a:spcPts val="1000"/>
              </a:spcBef>
              <a:spcAft>
                <a:spcPts val="0"/>
              </a:spcAft>
              <a:buClr>
                <a:schemeClr val="dk1"/>
              </a:buClr>
              <a:buSzPts val="3200"/>
              <a:buChar char="•"/>
            </a:pPr>
            <a:r>
              <a:rPr lang="en-US"/>
              <a:t>Learning convolution kernels allows us to learn which `features’ provide useful information in images.</a:t>
            </a:r>
            <a:endParaRPr/>
          </a:p>
        </p:txBody>
      </p:sp>
      <p:sp>
        <p:nvSpPr>
          <p:cNvPr id="1867" name="Google Shape;1867;p80"/>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872"/>
        <p:cNvGrpSpPr/>
        <p:nvPr/>
      </p:nvGrpSpPr>
      <p:grpSpPr>
        <a:xfrm>
          <a:off x="0" y="0"/>
          <a:ext cx="0" cy="0"/>
          <a:chOff x="0" y="0"/>
          <a:chExt cx="0" cy="0"/>
        </a:xfrm>
      </p:grpSpPr>
      <p:sp>
        <p:nvSpPr>
          <p:cNvPr id="1873" name="Google Shape;1873;p81"/>
          <p:cNvSpPr txBox="1">
            <a:spLocks noGrp="1"/>
          </p:cNvSpPr>
          <p:nvPr>
            <p:ph type="title"/>
          </p:nvPr>
        </p:nvSpPr>
        <p:spPr>
          <a:xfrm>
            <a:off x="324853" y="365126"/>
            <a:ext cx="11867147" cy="79792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2x 1D convolution = 2D convolution</a:t>
            </a:r>
            <a:endParaRPr/>
          </a:p>
        </p:txBody>
      </p:sp>
      <p:sp>
        <p:nvSpPr>
          <p:cNvPr id="1874" name="Google Shape;1874;p8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875" name="Google Shape;1875;p81"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sp>
        <p:nvSpPr>
          <p:cNvPr id="1876" name="Google Shape;1876;p81"/>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877" name="Google Shape;1877;p81"/>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878" name="Google Shape;1878;p81"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879" name="Google Shape;1879;p81"/>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
        <p:nvSpPr>
          <p:cNvPr id="1880" name="Google Shape;1880;p81"/>
          <p:cNvSpPr/>
          <p:nvPr/>
        </p:nvSpPr>
        <p:spPr>
          <a:xfrm>
            <a:off x="7245350" y="1143000"/>
            <a:ext cx="3317875" cy="1600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885"/>
        <p:cNvGrpSpPr/>
        <p:nvPr/>
      </p:nvGrpSpPr>
      <p:grpSpPr>
        <a:xfrm>
          <a:off x="0" y="0"/>
          <a:ext cx="0" cy="0"/>
          <a:chOff x="0" y="0"/>
          <a:chExt cx="0" cy="0"/>
        </a:xfrm>
      </p:grpSpPr>
      <p:sp>
        <p:nvSpPr>
          <p:cNvPr id="1886" name="Google Shape;1886;p8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887" name="Google Shape;1887;p8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888" name="Google Shape;1888;p82"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sp>
        <p:nvSpPr>
          <p:cNvPr id="1889" name="Google Shape;1889;p82"/>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890" name="Google Shape;1890;p82"/>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891" name="Google Shape;1891;p82"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892" name="Google Shape;1892;p82"/>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1897"/>
        <p:cNvGrpSpPr/>
        <p:nvPr/>
      </p:nvGrpSpPr>
      <p:grpSpPr>
        <a:xfrm>
          <a:off x="0" y="0"/>
          <a:ext cx="0" cy="0"/>
          <a:chOff x="0" y="0"/>
          <a:chExt cx="0" cy="0"/>
        </a:xfrm>
      </p:grpSpPr>
      <p:sp>
        <p:nvSpPr>
          <p:cNvPr id="1898" name="Google Shape;1898;p8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899" name="Google Shape;1899;p8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00" name="Google Shape;1900;p83"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sp>
        <p:nvSpPr>
          <p:cNvPr id="1901" name="Google Shape;1901;p83"/>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02" name="Google Shape;1902;p83"/>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03" name="Google Shape;1903;p83"/>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904" name="Google Shape;1904;p83"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05" name="Google Shape;1905;p83"/>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1910"/>
        <p:cNvGrpSpPr/>
        <p:nvPr/>
      </p:nvGrpSpPr>
      <p:grpSpPr>
        <a:xfrm>
          <a:off x="0" y="0"/>
          <a:ext cx="0" cy="0"/>
          <a:chOff x="0" y="0"/>
          <a:chExt cx="0" cy="0"/>
        </a:xfrm>
      </p:grpSpPr>
      <p:sp>
        <p:nvSpPr>
          <p:cNvPr id="1911" name="Google Shape;1911;p8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912" name="Google Shape;1912;p8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13" name="Google Shape;1913;p84"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sp>
        <p:nvSpPr>
          <p:cNvPr id="1914" name="Google Shape;1914;p84"/>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15" name="Google Shape;1915;p84"/>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16" name="Google Shape;1916;p84"/>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917" name="Google Shape;1917;p84"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18" name="Google Shape;1918;p84"/>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pic>
        <p:nvPicPr>
          <p:cNvPr id="1919" name="Google Shape;1919;p84" descr="sep2"/>
          <p:cNvPicPr preferRelativeResize="0"/>
          <p:nvPr/>
        </p:nvPicPr>
        <p:blipFill rotWithShape="1">
          <a:blip r:embed="rId5">
            <a:alphaModFix/>
          </a:blip>
          <a:srcRect/>
          <a:stretch/>
        </p:blipFill>
        <p:spPr>
          <a:xfrm>
            <a:off x="4425951" y="2590800"/>
            <a:ext cx="3705225" cy="1398588"/>
          </a:xfrm>
          <a:prstGeom prst="rect">
            <a:avLst/>
          </a:prstGeom>
          <a:noFill/>
          <a:ln>
            <a:noFill/>
          </a:ln>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1924"/>
        <p:cNvGrpSpPr/>
        <p:nvPr/>
      </p:nvGrpSpPr>
      <p:grpSpPr>
        <a:xfrm>
          <a:off x="0" y="0"/>
          <a:ext cx="0" cy="0"/>
          <a:chOff x="0" y="0"/>
          <a:chExt cx="0" cy="0"/>
        </a:xfrm>
      </p:grpSpPr>
      <p:sp>
        <p:nvSpPr>
          <p:cNvPr id="1925" name="Google Shape;1925;p8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926" name="Google Shape;1926;p8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27" name="Google Shape;1927;p85"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sp>
        <p:nvSpPr>
          <p:cNvPr id="1928" name="Google Shape;1928;p85"/>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29" name="Google Shape;1929;p85"/>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30" name="Google Shape;1930;p85"/>
          <p:cNvSpPr txBox="1"/>
          <p:nvPr/>
        </p:nvSpPr>
        <p:spPr>
          <a:xfrm>
            <a:off x="2128018" y="4311650"/>
            <a:ext cx="211301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Perform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rows:</a:t>
            </a:r>
            <a:endParaRPr/>
          </a:p>
        </p:txBody>
      </p:sp>
      <p:sp>
        <p:nvSpPr>
          <p:cNvPr id="1931" name="Google Shape;1931;p85"/>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932" name="Google Shape;1932;p85"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33" name="Google Shape;1933;p85"/>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pic>
        <p:nvPicPr>
          <p:cNvPr id="1934" name="Google Shape;1934;p85" descr="sep2"/>
          <p:cNvPicPr preferRelativeResize="0"/>
          <p:nvPr/>
        </p:nvPicPr>
        <p:blipFill rotWithShape="1">
          <a:blip r:embed="rId5">
            <a:alphaModFix/>
          </a:blip>
          <a:srcRect/>
          <a:stretch/>
        </p:blipFill>
        <p:spPr>
          <a:xfrm>
            <a:off x="4425951" y="2590800"/>
            <a:ext cx="3705225" cy="1398588"/>
          </a:xfrm>
          <a:prstGeom prst="rect">
            <a:avLst/>
          </a:prstGeom>
          <a:noFill/>
          <a:ln>
            <a:noFill/>
          </a:ln>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1939"/>
        <p:cNvGrpSpPr/>
        <p:nvPr/>
      </p:nvGrpSpPr>
      <p:grpSpPr>
        <a:xfrm>
          <a:off x="0" y="0"/>
          <a:ext cx="0" cy="0"/>
          <a:chOff x="0" y="0"/>
          <a:chExt cx="0" cy="0"/>
        </a:xfrm>
      </p:grpSpPr>
      <p:sp>
        <p:nvSpPr>
          <p:cNvPr id="1940" name="Google Shape;1940;p8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941" name="Google Shape;1941;p8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42" name="Google Shape;1942;p86"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grpSp>
        <p:nvGrpSpPr>
          <p:cNvPr id="1943" name="Google Shape;1943;p86"/>
          <p:cNvGrpSpPr/>
          <p:nvPr/>
        </p:nvGrpSpPr>
        <p:grpSpPr>
          <a:xfrm>
            <a:off x="4451350" y="4029075"/>
            <a:ext cx="4241800" cy="2590800"/>
            <a:chOff x="1216" y="2442"/>
            <a:chExt cx="2672" cy="1632"/>
          </a:xfrm>
        </p:grpSpPr>
        <p:pic>
          <p:nvPicPr>
            <p:cNvPr id="1944" name="Google Shape;1944;p86" descr="sep3"/>
            <p:cNvPicPr preferRelativeResize="0"/>
            <p:nvPr/>
          </p:nvPicPr>
          <p:blipFill rotWithShape="1">
            <a:blip r:embed="rId4">
              <a:alphaModFix/>
            </a:blip>
            <a:srcRect/>
            <a:stretch/>
          </p:blipFill>
          <p:spPr>
            <a:xfrm>
              <a:off x="1216" y="2442"/>
              <a:ext cx="2672" cy="1632"/>
            </a:xfrm>
            <a:prstGeom prst="rect">
              <a:avLst/>
            </a:prstGeom>
            <a:noFill/>
            <a:ln>
              <a:noFill/>
            </a:ln>
          </p:spPr>
        </p:pic>
        <p:sp>
          <p:nvSpPr>
            <p:cNvPr id="1945" name="Google Shape;1945;p86"/>
            <p:cNvSpPr txBox="1"/>
            <p:nvPr/>
          </p:nvSpPr>
          <p:spPr>
            <a:xfrm>
              <a:off x="2016" y="2688"/>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46" name="Google Shape;1946;p86"/>
            <p:cNvSpPr txBox="1"/>
            <p:nvPr/>
          </p:nvSpPr>
          <p:spPr>
            <a:xfrm>
              <a:off x="2016" y="3504"/>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47" name="Google Shape;1947;p86"/>
            <p:cNvSpPr txBox="1"/>
            <p:nvPr/>
          </p:nvSpPr>
          <p:spPr>
            <a:xfrm>
              <a:off x="2892" y="2688"/>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
          <p:nvSpPr>
            <p:cNvPr id="1948" name="Google Shape;1948;p86"/>
            <p:cNvSpPr txBox="1"/>
            <p:nvPr/>
          </p:nvSpPr>
          <p:spPr>
            <a:xfrm>
              <a:off x="2892" y="3456"/>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grpSp>
      <p:sp>
        <p:nvSpPr>
          <p:cNvPr id="1949" name="Google Shape;1949;p86"/>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50" name="Google Shape;1950;p86"/>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51" name="Google Shape;1951;p86"/>
          <p:cNvSpPr txBox="1"/>
          <p:nvPr/>
        </p:nvSpPr>
        <p:spPr>
          <a:xfrm>
            <a:off x="2128018" y="4311650"/>
            <a:ext cx="211301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Perform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rows:</a:t>
            </a:r>
            <a:endParaRPr/>
          </a:p>
        </p:txBody>
      </p:sp>
      <p:sp>
        <p:nvSpPr>
          <p:cNvPr id="1952" name="Google Shape;1952;p86"/>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953" name="Google Shape;1953;p86"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54" name="Google Shape;1954;p86"/>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pic>
        <p:nvPicPr>
          <p:cNvPr id="1955" name="Google Shape;1955;p86" descr="sep2"/>
          <p:cNvPicPr preferRelativeResize="0"/>
          <p:nvPr/>
        </p:nvPicPr>
        <p:blipFill rotWithShape="1">
          <a:blip r:embed="rId5">
            <a:alphaModFix/>
          </a:blip>
          <a:srcRect/>
          <a:stretch/>
        </p:blipFill>
        <p:spPr>
          <a:xfrm>
            <a:off x="4425951" y="2590800"/>
            <a:ext cx="3705225" cy="1398588"/>
          </a:xfrm>
          <a:prstGeom prst="rect">
            <a:avLst/>
          </a:prstGeom>
          <a:noFill/>
          <a:ln>
            <a:noFill/>
          </a:ln>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1960"/>
        <p:cNvGrpSpPr/>
        <p:nvPr/>
      </p:nvGrpSpPr>
      <p:grpSpPr>
        <a:xfrm>
          <a:off x="0" y="0"/>
          <a:ext cx="0" cy="0"/>
          <a:chOff x="0" y="0"/>
          <a:chExt cx="0" cy="0"/>
        </a:xfrm>
      </p:grpSpPr>
      <p:sp>
        <p:nvSpPr>
          <p:cNvPr id="1961" name="Google Shape;1961;p8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962" name="Google Shape;1962;p8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63" name="Google Shape;1963;p87"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grpSp>
        <p:nvGrpSpPr>
          <p:cNvPr id="1964" name="Google Shape;1964;p87"/>
          <p:cNvGrpSpPr/>
          <p:nvPr/>
        </p:nvGrpSpPr>
        <p:grpSpPr>
          <a:xfrm>
            <a:off x="4451350" y="4029075"/>
            <a:ext cx="4241800" cy="2590800"/>
            <a:chOff x="1216" y="2442"/>
            <a:chExt cx="2672" cy="1632"/>
          </a:xfrm>
        </p:grpSpPr>
        <p:pic>
          <p:nvPicPr>
            <p:cNvPr id="1965" name="Google Shape;1965;p87" descr="sep3"/>
            <p:cNvPicPr preferRelativeResize="0"/>
            <p:nvPr/>
          </p:nvPicPr>
          <p:blipFill rotWithShape="1">
            <a:blip r:embed="rId4">
              <a:alphaModFix/>
            </a:blip>
            <a:srcRect/>
            <a:stretch/>
          </p:blipFill>
          <p:spPr>
            <a:xfrm>
              <a:off x="1216" y="2442"/>
              <a:ext cx="2672" cy="1632"/>
            </a:xfrm>
            <a:prstGeom prst="rect">
              <a:avLst/>
            </a:prstGeom>
            <a:noFill/>
            <a:ln>
              <a:noFill/>
            </a:ln>
          </p:spPr>
        </p:pic>
        <p:sp>
          <p:nvSpPr>
            <p:cNvPr id="1966" name="Google Shape;1966;p87"/>
            <p:cNvSpPr txBox="1"/>
            <p:nvPr/>
          </p:nvSpPr>
          <p:spPr>
            <a:xfrm>
              <a:off x="2016" y="2688"/>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67" name="Google Shape;1967;p87"/>
            <p:cNvSpPr txBox="1"/>
            <p:nvPr/>
          </p:nvSpPr>
          <p:spPr>
            <a:xfrm>
              <a:off x="2016" y="3504"/>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68" name="Google Shape;1968;p87"/>
            <p:cNvSpPr txBox="1"/>
            <p:nvPr/>
          </p:nvSpPr>
          <p:spPr>
            <a:xfrm>
              <a:off x="2892" y="2688"/>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
          <p:nvSpPr>
            <p:cNvPr id="1969" name="Google Shape;1969;p87"/>
            <p:cNvSpPr txBox="1"/>
            <p:nvPr/>
          </p:nvSpPr>
          <p:spPr>
            <a:xfrm>
              <a:off x="2892" y="3456"/>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grpSp>
      <p:sp>
        <p:nvSpPr>
          <p:cNvPr id="1970" name="Google Shape;1970;p87"/>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71" name="Google Shape;1971;p87"/>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72" name="Google Shape;1972;p87"/>
          <p:cNvSpPr txBox="1"/>
          <p:nvPr/>
        </p:nvSpPr>
        <p:spPr>
          <a:xfrm>
            <a:off x="2128018" y="4311650"/>
            <a:ext cx="211301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Perform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rows:</a:t>
            </a:r>
            <a:endParaRPr/>
          </a:p>
        </p:txBody>
      </p:sp>
      <p:sp>
        <p:nvSpPr>
          <p:cNvPr id="1973" name="Google Shape;1973;p87"/>
          <p:cNvSpPr txBox="1"/>
          <p:nvPr/>
        </p:nvSpPr>
        <p:spPr>
          <a:xfrm>
            <a:off x="1797485" y="5607050"/>
            <a:ext cx="281218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Followed by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the remaining column:</a:t>
            </a:r>
            <a:endParaRPr/>
          </a:p>
        </p:txBody>
      </p:sp>
      <p:sp>
        <p:nvSpPr>
          <p:cNvPr id="1974" name="Google Shape;1974;p87"/>
          <p:cNvSpPr/>
          <p:nvPr/>
        </p:nvSpPr>
        <p:spPr>
          <a:xfrm>
            <a:off x="4916930" y="5324475"/>
            <a:ext cx="3657600" cy="1371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p:txBody>
      </p:sp>
      <p:pic>
        <p:nvPicPr>
          <p:cNvPr id="1975" name="Google Shape;1975;p87"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76" name="Google Shape;1976;p87"/>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pic>
        <p:nvPicPr>
          <p:cNvPr id="1977" name="Google Shape;1977;p87" descr="sep2"/>
          <p:cNvPicPr preferRelativeResize="0"/>
          <p:nvPr/>
        </p:nvPicPr>
        <p:blipFill rotWithShape="1">
          <a:blip r:embed="rId5">
            <a:alphaModFix/>
          </a:blip>
          <a:srcRect/>
          <a:stretch/>
        </p:blipFill>
        <p:spPr>
          <a:xfrm>
            <a:off x="4425951" y="2590800"/>
            <a:ext cx="3705225" cy="1398588"/>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1982"/>
        <p:cNvGrpSpPr/>
        <p:nvPr/>
      </p:nvGrpSpPr>
      <p:grpSpPr>
        <a:xfrm>
          <a:off x="0" y="0"/>
          <a:ext cx="0" cy="0"/>
          <a:chOff x="0" y="0"/>
          <a:chExt cx="0" cy="0"/>
        </a:xfrm>
      </p:grpSpPr>
      <p:sp>
        <p:nvSpPr>
          <p:cNvPr id="1983" name="Google Shape;1983;p8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Separability Example</a:t>
            </a:r>
            <a:endParaRPr/>
          </a:p>
        </p:txBody>
      </p:sp>
      <p:sp>
        <p:nvSpPr>
          <p:cNvPr id="1984" name="Google Shape;1984;p8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Kristen Grauman</a:t>
            </a:r>
            <a:endParaRPr>
              <a:latin typeface="Gill Sans"/>
              <a:ea typeface="Gill Sans"/>
              <a:cs typeface="Gill Sans"/>
              <a:sym typeface="Gill Sans"/>
            </a:endParaRPr>
          </a:p>
        </p:txBody>
      </p:sp>
      <p:pic>
        <p:nvPicPr>
          <p:cNvPr id="1985" name="Google Shape;1985;p88" descr="sep1"/>
          <p:cNvPicPr preferRelativeResize="0"/>
          <p:nvPr/>
        </p:nvPicPr>
        <p:blipFill rotWithShape="1">
          <a:blip r:embed="rId3">
            <a:alphaModFix/>
          </a:blip>
          <a:srcRect/>
          <a:stretch/>
        </p:blipFill>
        <p:spPr>
          <a:xfrm>
            <a:off x="4425951" y="1084264"/>
            <a:ext cx="4824413" cy="1735137"/>
          </a:xfrm>
          <a:prstGeom prst="rect">
            <a:avLst/>
          </a:prstGeom>
          <a:noFill/>
          <a:ln>
            <a:noFill/>
          </a:ln>
        </p:spPr>
      </p:pic>
      <p:grpSp>
        <p:nvGrpSpPr>
          <p:cNvPr id="1986" name="Google Shape;1986;p88"/>
          <p:cNvGrpSpPr/>
          <p:nvPr/>
        </p:nvGrpSpPr>
        <p:grpSpPr>
          <a:xfrm>
            <a:off x="4451350" y="4029075"/>
            <a:ext cx="4241800" cy="2590800"/>
            <a:chOff x="1216" y="2442"/>
            <a:chExt cx="2672" cy="1632"/>
          </a:xfrm>
        </p:grpSpPr>
        <p:pic>
          <p:nvPicPr>
            <p:cNvPr id="1987" name="Google Shape;1987;p88" descr="sep3"/>
            <p:cNvPicPr preferRelativeResize="0"/>
            <p:nvPr/>
          </p:nvPicPr>
          <p:blipFill rotWithShape="1">
            <a:blip r:embed="rId4">
              <a:alphaModFix/>
            </a:blip>
            <a:srcRect/>
            <a:stretch/>
          </p:blipFill>
          <p:spPr>
            <a:xfrm>
              <a:off x="1216" y="2442"/>
              <a:ext cx="2672" cy="1632"/>
            </a:xfrm>
            <a:prstGeom prst="rect">
              <a:avLst/>
            </a:prstGeom>
            <a:noFill/>
            <a:ln>
              <a:noFill/>
            </a:ln>
          </p:spPr>
        </p:pic>
        <p:sp>
          <p:nvSpPr>
            <p:cNvPr id="1988" name="Google Shape;1988;p88"/>
            <p:cNvSpPr txBox="1"/>
            <p:nvPr/>
          </p:nvSpPr>
          <p:spPr>
            <a:xfrm>
              <a:off x="2016" y="2688"/>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89" name="Google Shape;1989;p88"/>
            <p:cNvSpPr txBox="1"/>
            <p:nvPr/>
          </p:nvSpPr>
          <p:spPr>
            <a:xfrm>
              <a:off x="2016" y="3504"/>
              <a:ext cx="222" cy="3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b="1">
                  <a:solidFill>
                    <a:srgbClr val="000000"/>
                  </a:solidFill>
                  <a:latin typeface="Gill Sans"/>
                  <a:ea typeface="Gill Sans"/>
                  <a:cs typeface="Gill Sans"/>
                  <a:sym typeface="Gill Sans"/>
                </a:rPr>
                <a:t>*</a:t>
              </a:r>
              <a:endParaRPr/>
            </a:p>
          </p:txBody>
        </p:sp>
        <p:sp>
          <p:nvSpPr>
            <p:cNvPr id="1990" name="Google Shape;1990;p88"/>
            <p:cNvSpPr txBox="1"/>
            <p:nvPr/>
          </p:nvSpPr>
          <p:spPr>
            <a:xfrm>
              <a:off x="2892" y="2688"/>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sp>
          <p:nvSpPr>
            <p:cNvPr id="1991" name="Google Shape;1991;p88"/>
            <p:cNvSpPr txBox="1"/>
            <p:nvPr/>
          </p:nvSpPr>
          <p:spPr>
            <a:xfrm>
              <a:off x="2892" y="3456"/>
              <a:ext cx="201" cy="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grpSp>
      <p:sp>
        <p:nvSpPr>
          <p:cNvPr id="1992" name="Google Shape;1992;p88"/>
          <p:cNvSpPr txBox="1"/>
          <p:nvPr/>
        </p:nvSpPr>
        <p:spPr>
          <a:xfrm>
            <a:off x="2092916" y="1560513"/>
            <a:ext cx="2208617"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2D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(center location only)</a:t>
            </a:r>
            <a:endParaRPr/>
          </a:p>
        </p:txBody>
      </p:sp>
      <p:sp>
        <p:nvSpPr>
          <p:cNvPr id="1993" name="Google Shape;1993;p88"/>
          <p:cNvSpPr txBox="1"/>
          <p:nvPr/>
        </p:nvSpPr>
        <p:spPr>
          <a:xfrm>
            <a:off x="2108200" y="2819400"/>
            <a:ext cx="2178050" cy="915988"/>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The filter factors</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into a product of 1D</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filters:</a:t>
            </a:r>
            <a:endParaRPr/>
          </a:p>
        </p:txBody>
      </p:sp>
      <p:sp>
        <p:nvSpPr>
          <p:cNvPr id="1994" name="Google Shape;1994;p88"/>
          <p:cNvSpPr txBox="1"/>
          <p:nvPr/>
        </p:nvSpPr>
        <p:spPr>
          <a:xfrm>
            <a:off x="2128018" y="4311650"/>
            <a:ext cx="2113014"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Perform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rows:</a:t>
            </a:r>
            <a:endParaRPr/>
          </a:p>
        </p:txBody>
      </p:sp>
      <p:sp>
        <p:nvSpPr>
          <p:cNvPr id="1995" name="Google Shape;1995;p88"/>
          <p:cNvSpPr txBox="1"/>
          <p:nvPr/>
        </p:nvSpPr>
        <p:spPr>
          <a:xfrm>
            <a:off x="1797485" y="5607050"/>
            <a:ext cx="281218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Gill Sans"/>
                <a:ea typeface="Gill Sans"/>
                <a:cs typeface="Gill Sans"/>
                <a:sym typeface="Gill Sans"/>
              </a:rPr>
              <a:t>Followed by convolution</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along the remaining column:</a:t>
            </a:r>
            <a:endParaRPr/>
          </a:p>
        </p:txBody>
      </p:sp>
      <p:pic>
        <p:nvPicPr>
          <p:cNvPr id="1996" name="Google Shape;1996;p88" descr="sep3"/>
          <p:cNvPicPr preferRelativeResize="0"/>
          <p:nvPr/>
        </p:nvPicPr>
        <p:blipFill rotWithShape="1">
          <a:blip r:embed="rId4">
            <a:alphaModFix/>
          </a:blip>
          <a:srcRect l="68843" t="48713"/>
          <a:stretch/>
        </p:blipFill>
        <p:spPr>
          <a:xfrm>
            <a:off x="9302750" y="1276858"/>
            <a:ext cx="1320800" cy="1328738"/>
          </a:xfrm>
          <a:prstGeom prst="rect">
            <a:avLst/>
          </a:prstGeom>
          <a:noFill/>
          <a:ln>
            <a:noFill/>
          </a:ln>
        </p:spPr>
      </p:pic>
      <p:sp>
        <p:nvSpPr>
          <p:cNvPr id="1997" name="Google Shape;1997;p88"/>
          <p:cNvSpPr txBox="1"/>
          <p:nvPr/>
        </p:nvSpPr>
        <p:spPr>
          <a:xfrm>
            <a:off x="9042400" y="1624520"/>
            <a:ext cx="3193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rgbClr val="000000"/>
                </a:solidFill>
                <a:latin typeface="Gill Sans"/>
                <a:ea typeface="Gill Sans"/>
                <a:cs typeface="Gill Sans"/>
                <a:sym typeface="Gill Sans"/>
              </a:rPr>
              <a:t>=</a:t>
            </a:r>
            <a:endParaRPr/>
          </a:p>
        </p:txBody>
      </p:sp>
      <p:pic>
        <p:nvPicPr>
          <p:cNvPr id="1998" name="Google Shape;1998;p88" descr="sep2"/>
          <p:cNvPicPr preferRelativeResize="0"/>
          <p:nvPr/>
        </p:nvPicPr>
        <p:blipFill rotWithShape="1">
          <a:blip r:embed="rId5">
            <a:alphaModFix/>
          </a:blip>
          <a:srcRect/>
          <a:stretch/>
        </p:blipFill>
        <p:spPr>
          <a:xfrm>
            <a:off x="4425951" y="2590800"/>
            <a:ext cx="3705225" cy="1398588"/>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2003"/>
        <p:cNvGrpSpPr/>
        <p:nvPr/>
      </p:nvGrpSpPr>
      <p:grpSpPr>
        <a:xfrm>
          <a:off x="0" y="0"/>
          <a:ext cx="0" cy="0"/>
          <a:chOff x="0" y="0"/>
          <a:chExt cx="0" cy="0"/>
        </a:xfrm>
      </p:grpSpPr>
      <p:sp>
        <p:nvSpPr>
          <p:cNvPr id="2004" name="Google Shape;2004;p8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Separability Use</a:t>
            </a:r>
            <a:endParaRPr/>
          </a:p>
        </p:txBody>
      </p:sp>
      <p:sp>
        <p:nvSpPr>
          <p:cNvPr id="2005" name="Google Shape;2005;p89"/>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5400" algn="l" rtl="0">
              <a:lnSpc>
                <a:spcPct val="90000"/>
              </a:lnSpc>
              <a:spcBef>
                <a:spcPts val="0"/>
              </a:spcBef>
              <a:spcAft>
                <a:spcPts val="0"/>
              </a:spcAft>
              <a:buClr>
                <a:schemeClr val="dk1"/>
              </a:buClr>
              <a:buSzPts val="3200"/>
              <a:buFont typeface="Gill Sans"/>
              <a:buNone/>
            </a:pPr>
            <a:endParaRPr/>
          </a:p>
          <a:p>
            <a:pPr marL="0" lvl="0" indent="0" algn="l" rtl="0">
              <a:lnSpc>
                <a:spcPct val="90000"/>
              </a:lnSpc>
              <a:spcBef>
                <a:spcPts val="1000"/>
              </a:spcBef>
              <a:spcAft>
                <a:spcPts val="0"/>
              </a:spcAft>
              <a:buClr>
                <a:schemeClr val="dk1"/>
              </a:buClr>
              <a:buSzPts val="3200"/>
              <a:buNone/>
            </a:pPr>
            <a:r>
              <a:rPr lang="en-US" strike="noStrike" cap="none">
                <a:solidFill>
                  <a:schemeClr val="dk1"/>
                </a:solidFill>
              </a:rPr>
              <a:t>MxN image, PxQ filter</a:t>
            </a:r>
            <a:endParaRPr/>
          </a:p>
          <a:p>
            <a:pPr marL="228600" lvl="0" indent="-228600" algn="l" rtl="0">
              <a:lnSpc>
                <a:spcPct val="90000"/>
              </a:lnSpc>
              <a:spcBef>
                <a:spcPts val="1000"/>
              </a:spcBef>
              <a:spcAft>
                <a:spcPts val="0"/>
              </a:spcAft>
              <a:buClr>
                <a:schemeClr val="dk1"/>
              </a:buClr>
              <a:buSzPts val="3200"/>
              <a:buFont typeface="Gill Sans"/>
              <a:buChar char="•"/>
            </a:pPr>
            <a:r>
              <a:rPr lang="en-US" strike="noStrike" cap="none">
                <a:solidFill>
                  <a:schemeClr val="dk1"/>
                </a:solidFill>
              </a:rPr>
              <a:t>2D convolution: ~MNPQ</a:t>
            </a:r>
            <a:r>
              <a:rPr lang="en-US" strike="noStrike" cap="none" baseline="30000">
                <a:solidFill>
                  <a:schemeClr val="dk1"/>
                </a:solidFill>
              </a:rPr>
              <a:t>	     </a:t>
            </a:r>
            <a:r>
              <a:rPr lang="en-US" strike="noStrike" cap="none">
                <a:solidFill>
                  <a:schemeClr val="dk1"/>
                </a:solidFill>
              </a:rPr>
              <a:t>multiply-adds</a:t>
            </a:r>
            <a:endParaRPr/>
          </a:p>
          <a:p>
            <a:pPr marL="228600" lvl="0" indent="-228600" algn="l" rtl="0">
              <a:lnSpc>
                <a:spcPct val="90000"/>
              </a:lnSpc>
              <a:spcBef>
                <a:spcPts val="1000"/>
              </a:spcBef>
              <a:spcAft>
                <a:spcPts val="0"/>
              </a:spcAft>
              <a:buClr>
                <a:schemeClr val="dk1"/>
              </a:buClr>
              <a:buSzPts val="3200"/>
              <a:buFont typeface="Gill Sans"/>
              <a:buChar char="•"/>
            </a:pPr>
            <a:r>
              <a:rPr lang="en-US" strike="noStrike" cap="none">
                <a:solidFill>
                  <a:schemeClr val="dk1"/>
                </a:solidFill>
              </a:rPr>
              <a:t>Separable 2D:    ~MN(P+Q) multiply-adds</a:t>
            </a:r>
            <a:endParaRPr/>
          </a:p>
          <a:p>
            <a:pPr marL="228600" lvl="0" indent="-25400" algn="l" rtl="0">
              <a:lnSpc>
                <a:spcPct val="90000"/>
              </a:lnSpc>
              <a:spcBef>
                <a:spcPts val="1000"/>
              </a:spcBef>
              <a:spcAft>
                <a:spcPts val="0"/>
              </a:spcAft>
              <a:buClr>
                <a:schemeClr val="dk1"/>
              </a:buClr>
              <a:buSzPts val="3200"/>
              <a:buFont typeface="Gill Sans"/>
              <a:buNone/>
            </a:pPr>
            <a:endParaRPr/>
          </a:p>
          <a:p>
            <a:pPr marL="228600" lvl="0" indent="-25400" algn="l" rtl="0">
              <a:lnSpc>
                <a:spcPct val="90000"/>
              </a:lnSpc>
              <a:spcBef>
                <a:spcPts val="1000"/>
              </a:spcBef>
              <a:spcAft>
                <a:spcPts val="0"/>
              </a:spcAft>
              <a:buClr>
                <a:schemeClr val="dk1"/>
              </a:buClr>
              <a:buSzPts val="3200"/>
              <a:buFont typeface="Gill Sans"/>
              <a:buNone/>
            </a:pPr>
            <a:endParaRPr/>
          </a:p>
          <a:p>
            <a:pPr marL="228600" lvl="0" indent="-228600" algn="l" rtl="0">
              <a:lnSpc>
                <a:spcPct val="90000"/>
              </a:lnSpc>
              <a:spcBef>
                <a:spcPts val="1000"/>
              </a:spcBef>
              <a:spcAft>
                <a:spcPts val="0"/>
              </a:spcAft>
              <a:buClr>
                <a:schemeClr val="dk1"/>
              </a:buClr>
              <a:buSzPts val="3200"/>
              <a:buChar char=" "/>
            </a:pPr>
            <a:r>
              <a:rPr lang="en-US"/>
              <a:t>                   </a:t>
            </a:r>
            <a:endParaRPr/>
          </a:p>
          <a:p>
            <a:pPr marL="228600" lvl="0" indent="-228600" algn="l" rtl="0">
              <a:lnSpc>
                <a:spcPct val="90000"/>
              </a:lnSpc>
              <a:spcBef>
                <a:spcPts val="1000"/>
              </a:spcBef>
              <a:spcAft>
                <a:spcPts val="0"/>
              </a:spcAft>
              <a:buClr>
                <a:schemeClr val="dk1"/>
              </a:buClr>
              <a:buSzPts val="3200"/>
              <a:buChar char=" "/>
            </a:pPr>
            <a:r>
              <a:rPr lang="en-US"/>
              <a:t>                         </a:t>
            </a:r>
            <a:endParaRPr/>
          </a:p>
        </p:txBody>
      </p:sp>
      <p:sp>
        <p:nvSpPr>
          <p:cNvPr id="2006" name="Google Shape;2006;p89"/>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2011"/>
        <p:cNvGrpSpPr/>
        <p:nvPr/>
      </p:nvGrpSpPr>
      <p:grpSpPr>
        <a:xfrm>
          <a:off x="0" y="0"/>
          <a:ext cx="0" cy="0"/>
          <a:chOff x="0" y="0"/>
          <a:chExt cx="0" cy="0"/>
        </a:xfrm>
      </p:grpSpPr>
      <p:sp>
        <p:nvSpPr>
          <p:cNvPr id="2012" name="Google Shape;2012;p9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Separability Use</a:t>
            </a:r>
            <a:endParaRPr/>
          </a:p>
        </p:txBody>
      </p:sp>
      <p:sp>
        <p:nvSpPr>
          <p:cNvPr id="2013" name="Google Shape;2013;p90"/>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5400" algn="l" rtl="0">
              <a:lnSpc>
                <a:spcPct val="90000"/>
              </a:lnSpc>
              <a:spcBef>
                <a:spcPts val="0"/>
              </a:spcBef>
              <a:spcAft>
                <a:spcPts val="0"/>
              </a:spcAft>
              <a:buClr>
                <a:schemeClr val="dk1"/>
              </a:buClr>
              <a:buSzPts val="3200"/>
              <a:buFont typeface="Gill Sans"/>
              <a:buNone/>
            </a:pPr>
            <a:endParaRPr/>
          </a:p>
          <a:p>
            <a:pPr marL="0" lvl="0" indent="0" algn="l" rtl="0">
              <a:lnSpc>
                <a:spcPct val="90000"/>
              </a:lnSpc>
              <a:spcBef>
                <a:spcPts val="1000"/>
              </a:spcBef>
              <a:spcAft>
                <a:spcPts val="0"/>
              </a:spcAft>
              <a:buClr>
                <a:schemeClr val="dk1"/>
              </a:buClr>
              <a:buSzPts val="3200"/>
              <a:buNone/>
            </a:pPr>
            <a:r>
              <a:rPr lang="en-US" strike="noStrike" cap="none">
                <a:solidFill>
                  <a:schemeClr val="dk1"/>
                </a:solidFill>
              </a:rPr>
              <a:t>MxN image, PxQ filter</a:t>
            </a:r>
            <a:endParaRPr/>
          </a:p>
          <a:p>
            <a:pPr marL="228600" lvl="0" indent="-228600" algn="l" rtl="0">
              <a:lnSpc>
                <a:spcPct val="90000"/>
              </a:lnSpc>
              <a:spcBef>
                <a:spcPts val="1000"/>
              </a:spcBef>
              <a:spcAft>
                <a:spcPts val="0"/>
              </a:spcAft>
              <a:buClr>
                <a:schemeClr val="dk1"/>
              </a:buClr>
              <a:buSzPts val="3200"/>
              <a:buFont typeface="Gill Sans"/>
              <a:buChar char="•"/>
            </a:pPr>
            <a:r>
              <a:rPr lang="en-US" strike="noStrike" cap="none">
                <a:solidFill>
                  <a:schemeClr val="dk1"/>
                </a:solidFill>
              </a:rPr>
              <a:t>2D convolution: ~MNPQ</a:t>
            </a:r>
            <a:r>
              <a:rPr lang="en-US" strike="noStrike" cap="none" baseline="30000">
                <a:solidFill>
                  <a:schemeClr val="dk1"/>
                </a:solidFill>
              </a:rPr>
              <a:t>	     </a:t>
            </a:r>
            <a:r>
              <a:rPr lang="en-US" strike="noStrike" cap="none">
                <a:solidFill>
                  <a:schemeClr val="dk1"/>
                </a:solidFill>
              </a:rPr>
              <a:t>multiply-adds</a:t>
            </a:r>
            <a:endParaRPr/>
          </a:p>
          <a:p>
            <a:pPr marL="228600" lvl="0" indent="-228600" algn="l" rtl="0">
              <a:lnSpc>
                <a:spcPct val="90000"/>
              </a:lnSpc>
              <a:spcBef>
                <a:spcPts val="1000"/>
              </a:spcBef>
              <a:spcAft>
                <a:spcPts val="0"/>
              </a:spcAft>
              <a:buClr>
                <a:schemeClr val="dk1"/>
              </a:buClr>
              <a:buSzPts val="3200"/>
              <a:buFont typeface="Gill Sans"/>
              <a:buChar char="•"/>
            </a:pPr>
            <a:r>
              <a:rPr lang="en-US" strike="noStrike" cap="none">
                <a:solidFill>
                  <a:schemeClr val="dk1"/>
                </a:solidFill>
              </a:rPr>
              <a:t>Separable 2D:    ~MN(P+Q) multiply-adds</a:t>
            </a:r>
            <a:endParaRPr/>
          </a:p>
          <a:p>
            <a:pPr marL="228600" lvl="0" indent="-25400" algn="l" rtl="0">
              <a:lnSpc>
                <a:spcPct val="90000"/>
              </a:lnSpc>
              <a:spcBef>
                <a:spcPts val="1000"/>
              </a:spcBef>
              <a:spcAft>
                <a:spcPts val="0"/>
              </a:spcAft>
              <a:buClr>
                <a:schemeClr val="dk1"/>
              </a:buClr>
              <a:buSzPts val="3200"/>
              <a:buFont typeface="Gill Sans"/>
              <a:buNone/>
            </a:pPr>
            <a:endParaRPr/>
          </a:p>
          <a:p>
            <a:pPr marL="228600" lvl="0" indent="-25400" algn="l" rtl="0">
              <a:lnSpc>
                <a:spcPct val="90000"/>
              </a:lnSpc>
              <a:spcBef>
                <a:spcPts val="1000"/>
              </a:spcBef>
              <a:spcAft>
                <a:spcPts val="0"/>
              </a:spcAft>
              <a:buClr>
                <a:schemeClr val="dk1"/>
              </a:buClr>
              <a:buSzPts val="3200"/>
              <a:buFont typeface="Gill Sans"/>
              <a:buNone/>
            </a:pPr>
            <a:endParaRPr/>
          </a:p>
          <a:p>
            <a:pPr marL="0" lvl="0" indent="0" algn="l" rtl="0">
              <a:lnSpc>
                <a:spcPct val="90000"/>
              </a:lnSpc>
              <a:spcBef>
                <a:spcPts val="1000"/>
              </a:spcBef>
              <a:spcAft>
                <a:spcPts val="0"/>
              </a:spcAft>
              <a:buClr>
                <a:schemeClr val="dk1"/>
              </a:buClr>
              <a:buSzPts val="3200"/>
              <a:buNone/>
            </a:pPr>
            <a:r>
              <a:rPr lang="en-US" strike="noStrike" cap="none">
                <a:solidFill>
                  <a:schemeClr val="dk1"/>
                </a:solidFill>
              </a:rPr>
              <a:t>Speed up = PQ/(P+Q)</a:t>
            </a:r>
            <a:endParaRPr/>
          </a:p>
          <a:p>
            <a:pPr marL="0" lvl="0" indent="0" algn="l" rtl="0">
              <a:lnSpc>
                <a:spcPct val="90000"/>
              </a:lnSpc>
              <a:spcBef>
                <a:spcPts val="1000"/>
              </a:spcBef>
              <a:spcAft>
                <a:spcPts val="0"/>
              </a:spcAft>
              <a:buClr>
                <a:schemeClr val="dk1"/>
              </a:buClr>
              <a:buSzPts val="3200"/>
              <a:buNone/>
            </a:pPr>
            <a:r>
              <a:rPr lang="en-US" strike="noStrike" cap="none">
                <a:solidFill>
                  <a:schemeClr val="dk1"/>
                </a:solidFill>
              </a:rPr>
              <a:t>9x9 filter = ~4.5x faster</a:t>
            </a:r>
            <a:endParaRPr/>
          </a:p>
        </p:txBody>
      </p:sp>
      <p:sp>
        <p:nvSpPr>
          <p:cNvPr id="2014" name="Google Shape;2014;p90"/>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2019"/>
        <p:cNvGrpSpPr/>
        <p:nvPr/>
      </p:nvGrpSpPr>
      <p:grpSpPr>
        <a:xfrm>
          <a:off x="0" y="0"/>
          <a:ext cx="0" cy="0"/>
          <a:chOff x="0" y="0"/>
          <a:chExt cx="0" cy="0"/>
        </a:xfrm>
      </p:grpSpPr>
      <p:sp>
        <p:nvSpPr>
          <p:cNvPr id="2020" name="Google Shape;2020;p9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Gaussian Filter</a:t>
            </a:r>
            <a:endParaRPr/>
          </a:p>
        </p:txBody>
      </p:sp>
      <p:pic>
        <p:nvPicPr>
          <p:cNvPr id="2021" name="Google Shape;2021;p91" descr="realgaussian"/>
          <p:cNvPicPr preferRelativeResize="0"/>
          <p:nvPr/>
        </p:nvPicPr>
        <p:blipFill rotWithShape="1">
          <a:blip r:embed="rId3">
            <a:alphaModFix/>
          </a:blip>
          <a:srcRect l="3360" t="15573" b="4480"/>
          <a:stretch/>
        </p:blipFill>
        <p:spPr>
          <a:xfrm>
            <a:off x="1518890" y="1163054"/>
            <a:ext cx="5032376" cy="3124200"/>
          </a:xfrm>
          <a:prstGeom prst="rect">
            <a:avLst/>
          </a:prstGeom>
          <a:noFill/>
          <a:ln>
            <a:noFill/>
          </a:ln>
        </p:spPr>
      </p:pic>
      <p:pic>
        <p:nvPicPr>
          <p:cNvPr id="2022" name="Google Shape;2022;p91"/>
          <p:cNvPicPr preferRelativeResize="0"/>
          <p:nvPr/>
        </p:nvPicPr>
        <p:blipFill rotWithShape="1">
          <a:blip r:embed="rId4">
            <a:alphaModFix/>
          </a:blip>
          <a:srcRect/>
          <a:stretch/>
        </p:blipFill>
        <p:spPr>
          <a:xfrm>
            <a:off x="3120678" y="4549379"/>
            <a:ext cx="1828800" cy="1828800"/>
          </a:xfrm>
          <a:prstGeom prst="rect">
            <a:avLst/>
          </a:prstGeom>
          <a:noFill/>
          <a:ln>
            <a:noFill/>
          </a:ln>
        </p:spPr>
      </p:pic>
      <p:pic>
        <p:nvPicPr>
          <p:cNvPr id="2023" name="Google Shape;2023;p91" descr="txp_fig"/>
          <p:cNvPicPr preferRelativeResize="0"/>
          <p:nvPr/>
        </p:nvPicPr>
        <p:blipFill rotWithShape="1">
          <a:blip r:embed="rId5">
            <a:alphaModFix/>
          </a:blip>
          <a:srcRect/>
          <a:stretch/>
        </p:blipFill>
        <p:spPr>
          <a:xfrm>
            <a:off x="6958624" y="4608446"/>
            <a:ext cx="3275802" cy="990600"/>
          </a:xfrm>
          <a:prstGeom prst="rect">
            <a:avLst/>
          </a:prstGeom>
          <a:noFill/>
          <a:ln>
            <a:noFill/>
          </a:ln>
        </p:spPr>
      </p:pic>
      <p:sp>
        <p:nvSpPr>
          <p:cNvPr id="2024" name="Google Shape;2024;p91"/>
          <p:cNvSpPr txBox="1"/>
          <p:nvPr/>
        </p:nvSpPr>
        <p:spPr>
          <a:xfrm>
            <a:off x="6929090" y="2101079"/>
            <a:ext cx="3478212" cy="13144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600">
                <a:solidFill>
                  <a:srgbClr val="000000"/>
                </a:solidFill>
                <a:latin typeface="Tahoma"/>
                <a:ea typeface="Tahoma"/>
                <a:cs typeface="Tahoma"/>
                <a:sym typeface="Tahoma"/>
              </a:rPr>
              <a:t>0.003   0.013   0.022   0.013   0.003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0.013   0.059   0.097   0.059   0.013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0.022   0.097   0.159   0.097   0.022</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0.013   0.059   0.097   0.059   0.013</a:t>
            </a:r>
            <a:endParaRPr/>
          </a:p>
          <a:p>
            <a:pPr marL="0" marR="0" lvl="0" indent="0" algn="l" rtl="0">
              <a:spcBef>
                <a:spcPts val="0"/>
              </a:spcBef>
              <a:spcAft>
                <a:spcPts val="0"/>
              </a:spcAft>
              <a:buNone/>
            </a:pPr>
            <a:r>
              <a:rPr lang="en-US" sz="1600">
                <a:solidFill>
                  <a:srgbClr val="000000"/>
                </a:solidFill>
                <a:latin typeface="Tahoma"/>
                <a:ea typeface="Tahoma"/>
                <a:cs typeface="Tahoma"/>
                <a:sym typeface="Tahoma"/>
              </a:rPr>
              <a:t>0.003   0.013   0.022   0.013   0.003</a:t>
            </a:r>
            <a:endParaRPr/>
          </a:p>
        </p:txBody>
      </p:sp>
      <p:sp>
        <p:nvSpPr>
          <p:cNvPr id="2025" name="Google Shape;2025;p91"/>
          <p:cNvSpPr txBox="1"/>
          <p:nvPr/>
        </p:nvSpPr>
        <p:spPr>
          <a:xfrm>
            <a:off x="7288432" y="3655243"/>
            <a:ext cx="2817246"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rgbClr val="000000"/>
                </a:solidFill>
                <a:latin typeface="Tahoma"/>
                <a:ea typeface="Tahoma"/>
                <a:cs typeface="Tahoma"/>
                <a:sym typeface="Tahoma"/>
              </a:rPr>
              <a:t>Kernel size 5 x 5, </a:t>
            </a:r>
            <a:endParaRPr/>
          </a:p>
          <a:p>
            <a:pPr marL="0" marR="0" lvl="0" indent="0" algn="ctr" rtl="0">
              <a:spcBef>
                <a:spcPts val="0"/>
              </a:spcBef>
              <a:spcAft>
                <a:spcPts val="0"/>
              </a:spcAft>
              <a:buNone/>
            </a:pPr>
            <a:r>
              <a:rPr lang="en-US" sz="1800">
                <a:solidFill>
                  <a:srgbClr val="000000"/>
                </a:solidFill>
                <a:latin typeface="Tahoma"/>
                <a:ea typeface="Tahoma"/>
                <a:cs typeface="Tahoma"/>
                <a:sym typeface="Tahoma"/>
              </a:rPr>
              <a:t>Standard deviation σ = 1</a:t>
            </a:r>
            <a:endParaRPr sz="1800">
              <a:solidFill>
                <a:srgbClr val="000000"/>
              </a:solidFill>
              <a:latin typeface="Tahoma"/>
              <a:ea typeface="Tahoma"/>
              <a:cs typeface="Tahoma"/>
              <a:sym typeface="Tahoma"/>
            </a:endParaRPr>
          </a:p>
        </p:txBody>
      </p:sp>
      <p:sp>
        <p:nvSpPr>
          <p:cNvPr id="2026" name="Google Shape;2026;p91"/>
          <p:cNvSpPr/>
          <p:nvPr/>
        </p:nvSpPr>
        <p:spPr>
          <a:xfrm>
            <a:off x="6902102" y="1815329"/>
            <a:ext cx="3505200" cy="1828800"/>
          </a:xfrm>
          <a:prstGeom prst="rect">
            <a:avLst/>
          </a:prstGeom>
          <a:noFill/>
          <a:ln w="9525"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sp>
        <p:nvSpPr>
          <p:cNvPr id="2027" name="Google Shape;2027;p91"/>
          <p:cNvSpPr txBox="1"/>
          <p:nvPr/>
        </p:nvSpPr>
        <p:spPr>
          <a:xfrm>
            <a:off x="2406302" y="3720329"/>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028" name="Google Shape;2028;p91"/>
          <p:cNvSpPr txBox="1"/>
          <p:nvPr/>
        </p:nvSpPr>
        <p:spPr>
          <a:xfrm>
            <a:off x="5073302" y="3841773"/>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2029" name="Google Shape;2029;p91"/>
          <p:cNvSpPr txBox="1"/>
          <p:nvPr/>
        </p:nvSpPr>
        <p:spPr>
          <a:xfrm>
            <a:off x="8522167" y="1445997"/>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030" name="Google Shape;2030;p91"/>
          <p:cNvSpPr txBox="1"/>
          <p:nvPr/>
        </p:nvSpPr>
        <p:spPr>
          <a:xfrm>
            <a:off x="10407302" y="2782559"/>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2031" name="Google Shape;2031;p91"/>
          <p:cNvSpPr txBox="1"/>
          <p:nvPr/>
        </p:nvSpPr>
        <p:spPr>
          <a:xfrm>
            <a:off x="1813546" y="5140614"/>
            <a:ext cx="121920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Viewed from top</a:t>
            </a:r>
            <a:endParaRPr/>
          </a:p>
        </p:txBody>
      </p:sp>
      <p:sp>
        <p:nvSpPr>
          <p:cNvPr id="2032" name="Google Shape;2032;p91"/>
          <p:cNvSpPr txBox="1"/>
          <p:nvPr/>
        </p:nvSpPr>
        <p:spPr>
          <a:xfrm>
            <a:off x="3864453" y="6296907"/>
            <a:ext cx="4572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x</a:t>
            </a:r>
            <a:endParaRPr/>
          </a:p>
        </p:txBody>
      </p:sp>
      <p:sp>
        <p:nvSpPr>
          <p:cNvPr id="2033" name="Google Shape;2033;p91"/>
          <p:cNvSpPr txBox="1"/>
          <p:nvPr/>
        </p:nvSpPr>
        <p:spPr>
          <a:xfrm>
            <a:off x="4951382" y="5265189"/>
            <a:ext cx="50482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y</a:t>
            </a:r>
            <a:endParaRPr/>
          </a:p>
        </p:txBody>
      </p:sp>
      <p:sp>
        <p:nvSpPr>
          <p:cNvPr id="2034" name="Google Shape;2034;p9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Christopher Rasmussen </a:t>
            </a:r>
            <a:endParaRP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2039"/>
        <p:cNvGrpSpPr/>
        <p:nvPr/>
      </p:nvGrpSpPr>
      <p:grpSpPr>
        <a:xfrm>
          <a:off x="0" y="0"/>
          <a:ext cx="0" cy="0"/>
          <a:chOff x="0" y="0"/>
          <a:chExt cx="0" cy="0"/>
        </a:xfrm>
      </p:grpSpPr>
      <p:sp>
        <p:nvSpPr>
          <p:cNvPr id="2040" name="Google Shape;2040;p9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Gaussian Filter Properties</a:t>
            </a:r>
            <a:endParaRPr/>
          </a:p>
        </p:txBody>
      </p:sp>
      <p:sp>
        <p:nvSpPr>
          <p:cNvPr id="2041" name="Google Shape;2041;p9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3200"/>
              <a:buNone/>
            </a:pPr>
            <a:r>
              <a:rPr lang="en-US"/>
              <a:t>Gaussian convolved with Gaussian…</a:t>
            </a:r>
            <a:br>
              <a:rPr lang="en-US"/>
            </a:br>
            <a:r>
              <a:rPr lang="en-US"/>
              <a:t>				…is another Gaussian</a:t>
            </a:r>
            <a:endParaRPr/>
          </a:p>
          <a:p>
            <a:pPr marL="685800" lvl="1" indent="-228600" algn="l" rtl="0">
              <a:lnSpc>
                <a:spcPct val="90000"/>
              </a:lnSpc>
              <a:spcBef>
                <a:spcPts val="500"/>
              </a:spcBef>
              <a:spcAft>
                <a:spcPts val="0"/>
              </a:spcAft>
              <a:buClr>
                <a:schemeClr val="dk1"/>
              </a:buClr>
              <a:buSzPts val="2800"/>
              <a:buFont typeface="Arial"/>
              <a:buChar char="–"/>
            </a:pPr>
            <a:r>
              <a:rPr lang="en-US"/>
              <a:t>So can smooth with small-width kernel, repeat, and get same result as larger-width kernel</a:t>
            </a:r>
            <a:endParaRPr/>
          </a:p>
          <a:p>
            <a:pPr marL="685800" lvl="1" indent="-228600" algn="l" rtl="0">
              <a:lnSpc>
                <a:spcPct val="90000"/>
              </a:lnSpc>
              <a:spcBef>
                <a:spcPts val="500"/>
              </a:spcBef>
              <a:spcAft>
                <a:spcPts val="0"/>
              </a:spcAft>
              <a:buClr>
                <a:schemeClr val="dk1"/>
              </a:buClr>
              <a:buSzPts val="2800"/>
              <a:buFont typeface="Arial"/>
              <a:buChar char="–"/>
            </a:pPr>
            <a:r>
              <a:rPr lang="en-US"/>
              <a:t>Convolving twice with Gaussian kernel of width </a:t>
            </a:r>
            <a:r>
              <a:rPr lang="en-US" i="1"/>
              <a:t>σ</a:t>
            </a:r>
            <a:r>
              <a:rPr lang="en-US"/>
              <a:t> is same as convolving once with kernel of width  </a:t>
            </a:r>
            <a:r>
              <a:rPr lang="en-US" i="1"/>
              <a:t>σ</a:t>
            </a:r>
            <a:r>
              <a:rPr lang="en-US"/>
              <a:t>√2 </a:t>
            </a:r>
            <a:endParaRPr i="1"/>
          </a:p>
          <a:p>
            <a:pPr marL="0" lvl="0" indent="0" algn="l" rtl="0">
              <a:lnSpc>
                <a:spcPct val="90000"/>
              </a:lnSpc>
              <a:spcBef>
                <a:spcPts val="1000"/>
              </a:spcBef>
              <a:spcAft>
                <a:spcPts val="0"/>
              </a:spcAft>
              <a:buClr>
                <a:schemeClr val="dk1"/>
              </a:buClr>
              <a:buSzPts val="3200"/>
              <a:buNone/>
            </a:pPr>
            <a:endParaRPr i="1"/>
          </a:p>
          <a:p>
            <a:pPr marL="0" lvl="0" indent="0" algn="l" rtl="0">
              <a:lnSpc>
                <a:spcPct val="90000"/>
              </a:lnSpc>
              <a:spcBef>
                <a:spcPts val="1000"/>
              </a:spcBef>
              <a:spcAft>
                <a:spcPts val="0"/>
              </a:spcAft>
              <a:buClr>
                <a:schemeClr val="dk1"/>
              </a:buClr>
              <a:buSzPts val="3200"/>
              <a:buNone/>
            </a:pPr>
            <a:r>
              <a:rPr lang="en-US" i="1"/>
              <a:t>Separable </a:t>
            </a:r>
            <a:r>
              <a:rPr lang="en-US"/>
              <a:t>kernel</a:t>
            </a:r>
            <a:endParaRPr/>
          </a:p>
          <a:p>
            <a:pPr marL="685800" lvl="1" indent="-228600" algn="l" rtl="0">
              <a:lnSpc>
                <a:spcPct val="90000"/>
              </a:lnSpc>
              <a:spcBef>
                <a:spcPts val="500"/>
              </a:spcBef>
              <a:spcAft>
                <a:spcPts val="0"/>
              </a:spcAft>
              <a:buClr>
                <a:schemeClr val="dk1"/>
              </a:buClr>
              <a:buSzPts val="2800"/>
              <a:buFont typeface="Arial"/>
              <a:buChar char="–"/>
            </a:pPr>
            <a:r>
              <a:rPr lang="en-US"/>
              <a:t>Factors into product of two 1D Gaussians</a:t>
            </a:r>
            <a:endParaRPr/>
          </a:p>
          <a:p>
            <a:pPr marL="0" lvl="0" indent="0" algn="l" rtl="0">
              <a:lnSpc>
                <a:spcPct val="90000"/>
              </a:lnSpc>
              <a:spcBef>
                <a:spcPts val="1000"/>
              </a:spcBef>
              <a:spcAft>
                <a:spcPts val="0"/>
              </a:spcAft>
              <a:buClr>
                <a:schemeClr val="dk1"/>
              </a:buClr>
              <a:buSzPts val="3200"/>
              <a:buNone/>
            </a:pPr>
            <a:endParaRPr/>
          </a:p>
          <a:p>
            <a:pPr marL="228600" lvl="0" indent="-25400" algn="l" rtl="0">
              <a:lnSpc>
                <a:spcPct val="90000"/>
              </a:lnSpc>
              <a:spcBef>
                <a:spcPts val="1000"/>
              </a:spcBef>
              <a:spcAft>
                <a:spcPts val="0"/>
              </a:spcAft>
              <a:buClr>
                <a:schemeClr val="dk1"/>
              </a:buClr>
              <a:buSzPts val="3200"/>
              <a:buNone/>
            </a:pPr>
            <a:endParaRPr/>
          </a:p>
        </p:txBody>
      </p:sp>
      <p:sp>
        <p:nvSpPr>
          <p:cNvPr id="2042" name="Google Shape;2042;p9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Kristen Grauman</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2047"/>
        <p:cNvGrpSpPr/>
        <p:nvPr/>
      </p:nvGrpSpPr>
      <p:grpSpPr>
        <a:xfrm>
          <a:off x="0" y="0"/>
          <a:ext cx="0" cy="0"/>
          <a:chOff x="0" y="0"/>
          <a:chExt cx="0" cy="0"/>
        </a:xfrm>
      </p:grpSpPr>
      <p:sp>
        <p:nvSpPr>
          <p:cNvPr id="2048" name="Google Shape;2048;p9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Separability of the Gaussian Filter</a:t>
            </a:r>
            <a:endParaRPr/>
          </a:p>
        </p:txBody>
      </p:sp>
      <p:sp>
        <p:nvSpPr>
          <p:cNvPr id="2049" name="Google Shape;2049;p9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Lowe</a:t>
            </a:r>
            <a:endParaRPr/>
          </a:p>
        </p:txBody>
      </p:sp>
      <p:pic>
        <p:nvPicPr>
          <p:cNvPr id="2050" name="Google Shape;2050;p93"/>
          <p:cNvPicPr preferRelativeResize="0"/>
          <p:nvPr/>
        </p:nvPicPr>
        <p:blipFill rotWithShape="1">
          <a:blip r:embed="rId3">
            <a:alphaModFix/>
          </a:blip>
          <a:srcRect t="9268"/>
          <a:stretch/>
        </p:blipFill>
        <p:spPr>
          <a:xfrm>
            <a:off x="2286001" y="1295400"/>
            <a:ext cx="7542213" cy="4262438"/>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Shape 2055"/>
        <p:cNvGrpSpPr/>
        <p:nvPr/>
      </p:nvGrpSpPr>
      <p:grpSpPr>
        <a:xfrm>
          <a:off x="0" y="0"/>
          <a:ext cx="0" cy="0"/>
          <a:chOff x="0" y="0"/>
          <a:chExt cx="0" cy="0"/>
        </a:xfrm>
      </p:grpSpPr>
      <p:sp>
        <p:nvSpPr>
          <p:cNvPr id="2056" name="Google Shape;2056;p9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Practical matters</a:t>
            </a:r>
            <a:endParaRPr/>
          </a:p>
        </p:txBody>
      </p:sp>
      <p:sp>
        <p:nvSpPr>
          <p:cNvPr id="2057" name="Google Shape;2057;p94"/>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4000"/>
              <a:buFont typeface="Arial"/>
              <a:buNone/>
            </a:pPr>
            <a:endParaRPr sz="4000"/>
          </a:p>
          <a:p>
            <a:pPr marL="228600" lvl="0" indent="-228600" algn="l" rtl="0">
              <a:lnSpc>
                <a:spcPct val="90000"/>
              </a:lnSpc>
              <a:spcBef>
                <a:spcPts val="1000"/>
              </a:spcBef>
              <a:spcAft>
                <a:spcPts val="0"/>
              </a:spcAft>
              <a:buClr>
                <a:schemeClr val="dk1"/>
              </a:buClr>
              <a:buSzPts val="4000"/>
              <a:buFont typeface="Arial"/>
              <a:buNone/>
            </a:pPr>
            <a:r>
              <a:rPr lang="en-US" sz="4000"/>
              <a:t>How big should the Gaussian filter be?</a:t>
            </a:r>
            <a:endParaRPr/>
          </a:p>
          <a:p>
            <a:pPr marL="228600" lvl="0" indent="-228600" algn="l" rtl="0">
              <a:lnSpc>
                <a:spcPct val="90000"/>
              </a:lnSpc>
              <a:spcBef>
                <a:spcPts val="1000"/>
              </a:spcBef>
              <a:spcAft>
                <a:spcPts val="0"/>
              </a:spcAft>
              <a:buClr>
                <a:schemeClr val="dk1"/>
              </a:buClr>
              <a:buSzPts val="3200"/>
              <a:buChar char="•"/>
            </a:pPr>
            <a:r>
              <a:rPr lang="en-US" sz="3200"/>
              <a:t>Values at edges should be near zero</a:t>
            </a:r>
            <a:endParaRPr/>
          </a:p>
          <a:p>
            <a:pPr marL="228600" lvl="0" indent="-228600" algn="l" rtl="0">
              <a:lnSpc>
                <a:spcPct val="90000"/>
              </a:lnSpc>
              <a:spcBef>
                <a:spcPts val="1000"/>
              </a:spcBef>
              <a:spcAft>
                <a:spcPts val="0"/>
              </a:spcAft>
              <a:buClr>
                <a:schemeClr val="dk1"/>
              </a:buClr>
              <a:buSzPts val="3200"/>
              <a:buChar char="•"/>
            </a:pPr>
            <a:r>
              <a:rPr lang="en-US" sz="3200"/>
              <a:t>Gaussians have infinite extent…</a:t>
            </a:r>
            <a:endParaRPr/>
          </a:p>
          <a:p>
            <a:pPr marL="228600" lvl="0" indent="-228600" algn="l" rtl="0">
              <a:lnSpc>
                <a:spcPct val="90000"/>
              </a:lnSpc>
              <a:spcBef>
                <a:spcPts val="1000"/>
              </a:spcBef>
              <a:spcAft>
                <a:spcPts val="0"/>
              </a:spcAft>
              <a:buClr>
                <a:schemeClr val="dk1"/>
              </a:buClr>
              <a:buSzPts val="3200"/>
              <a:buChar char="•"/>
            </a:pPr>
            <a:r>
              <a:rPr lang="en-US" sz="3200"/>
              <a:t>Rule of thumb for Gaussian: set filter half-width to about 3 </a:t>
            </a:r>
            <a:r>
              <a:rPr lang="en-US" sz="3200" i="1"/>
              <a:t>σ</a:t>
            </a:r>
            <a:endParaRPr sz="3200"/>
          </a:p>
          <a:p>
            <a:pPr marL="228600" lvl="0" indent="-25400" algn="l" rtl="0">
              <a:lnSpc>
                <a:spcPct val="90000"/>
              </a:lnSpc>
              <a:spcBef>
                <a:spcPts val="1000"/>
              </a:spcBef>
              <a:spcAft>
                <a:spcPts val="0"/>
              </a:spcAft>
              <a:buClr>
                <a:schemeClr val="dk1"/>
              </a:buClr>
              <a:buSzPts val="3200"/>
              <a:buNone/>
            </a:pPr>
            <a:endParaRPr sz="3200"/>
          </a:p>
          <a:p>
            <a:pPr marL="228600" lvl="0" indent="-25400" algn="l" rtl="0">
              <a:lnSpc>
                <a:spcPct val="90000"/>
              </a:lnSpc>
              <a:spcBef>
                <a:spcPts val="1000"/>
              </a:spcBef>
              <a:spcAft>
                <a:spcPts val="0"/>
              </a:spcAft>
              <a:buClr>
                <a:schemeClr val="dk1"/>
              </a:buClr>
              <a:buSzPts val="3200"/>
              <a:buNone/>
            </a:pPr>
            <a:endParaRPr/>
          </a:p>
        </p:txBody>
      </p:sp>
      <p:sp>
        <p:nvSpPr>
          <p:cNvPr id="2058" name="Google Shape;2058;p94"/>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3600"/>
              <a:buFont typeface="Arial"/>
              <a:buNone/>
            </a:pPr>
            <a:endParaRPr sz="3600"/>
          </a:p>
          <a:p>
            <a:pPr marL="0" lvl="0" indent="0" algn="ctr" rtl="0">
              <a:lnSpc>
                <a:spcPct val="90000"/>
              </a:lnSpc>
              <a:spcBef>
                <a:spcPts val="1000"/>
              </a:spcBef>
              <a:spcAft>
                <a:spcPts val="0"/>
              </a:spcAft>
              <a:buClr>
                <a:srgbClr val="888888"/>
              </a:buClr>
              <a:buSzPts val="3600"/>
              <a:buFont typeface="Arial"/>
              <a:buNone/>
            </a:pPr>
            <a:r>
              <a:rPr lang="en-US" sz="3600"/>
              <a:t>How big should the Gaussian filter be?</a:t>
            </a:r>
            <a:endParaRPr/>
          </a:p>
          <a:p>
            <a:pPr marL="0" lvl="0" indent="0" algn="ctr" rtl="0">
              <a:lnSpc>
                <a:spcPct val="90000"/>
              </a:lnSpc>
              <a:spcBef>
                <a:spcPts val="1000"/>
              </a:spcBef>
              <a:spcAft>
                <a:spcPts val="0"/>
              </a:spcAft>
              <a:buClr>
                <a:srgbClr val="888888"/>
              </a:buClr>
              <a:buSzPts val="2800"/>
              <a:buNone/>
            </a:pPr>
            <a:r>
              <a:rPr lang="en-US" sz="2800"/>
              <a:t>Values at edges should be near zero</a:t>
            </a:r>
            <a:endParaRPr/>
          </a:p>
          <a:p>
            <a:pPr marL="0" lvl="0" indent="0" algn="ctr" rtl="0">
              <a:lnSpc>
                <a:spcPct val="90000"/>
              </a:lnSpc>
              <a:spcBef>
                <a:spcPts val="1000"/>
              </a:spcBef>
              <a:spcAft>
                <a:spcPts val="0"/>
              </a:spcAft>
              <a:buClr>
                <a:srgbClr val="888888"/>
              </a:buClr>
              <a:buSzPts val="2800"/>
              <a:buNone/>
            </a:pPr>
            <a:r>
              <a:rPr lang="en-US" sz="2800"/>
              <a:t>Gaussians have infinite extent…</a:t>
            </a:r>
            <a:endParaRPr/>
          </a:p>
          <a:p>
            <a:pPr marL="0" lvl="0" indent="0" algn="ctr" rtl="0">
              <a:lnSpc>
                <a:spcPct val="90000"/>
              </a:lnSpc>
              <a:spcBef>
                <a:spcPts val="1000"/>
              </a:spcBef>
              <a:spcAft>
                <a:spcPts val="0"/>
              </a:spcAft>
              <a:buClr>
                <a:srgbClr val="888888"/>
              </a:buClr>
              <a:buSzPts val="2800"/>
              <a:buNone/>
            </a:pPr>
            <a:r>
              <a:rPr lang="en-US" sz="2800"/>
              <a:t>Rule of thumb for Gaussian: set filter half-width to about 3 </a:t>
            </a:r>
            <a:r>
              <a:rPr lang="en-US" sz="2800" i="1"/>
              <a:t>σ</a:t>
            </a:r>
            <a:endParaRPr sz="2800"/>
          </a:p>
          <a:p>
            <a:pPr marL="0" lvl="0" indent="0" algn="ctr" rtl="0">
              <a:lnSpc>
                <a:spcPct val="90000"/>
              </a:lnSpc>
              <a:spcBef>
                <a:spcPts val="1000"/>
              </a:spcBef>
              <a:spcAft>
                <a:spcPts val="0"/>
              </a:spcAft>
              <a:buClr>
                <a:srgbClr val="888888"/>
              </a:buClr>
              <a:buSzPts val="2800"/>
              <a:buNone/>
            </a:pPr>
            <a:endParaRPr sz="2800"/>
          </a:p>
        </p:txBody>
      </p:sp>
      <p:sp>
        <p:nvSpPr>
          <p:cNvPr id="2059" name="Google Shape;2059;p94"/>
          <p:cNvSpPr/>
          <p:nvPr/>
        </p:nvSpPr>
        <p:spPr>
          <a:xfrm>
            <a:off x="9800856" y="6573914"/>
            <a:ext cx="900118"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00"/>
                </a:solidFill>
                <a:latin typeface="Calibri"/>
                <a:ea typeface="Calibri"/>
                <a:cs typeface="Calibri"/>
                <a:sym typeface="Calibri"/>
              </a:rPr>
              <a:t>James Hays</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Shape 2063"/>
        <p:cNvGrpSpPr/>
        <p:nvPr/>
      </p:nvGrpSpPr>
      <p:grpSpPr>
        <a:xfrm>
          <a:off x="0" y="0"/>
          <a:ext cx="0" cy="0"/>
          <a:chOff x="0" y="0"/>
          <a:chExt cx="0" cy="0"/>
        </a:xfrm>
      </p:grpSpPr>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Shape 2067"/>
        <p:cNvGrpSpPr/>
        <p:nvPr/>
      </p:nvGrpSpPr>
      <p:grpSpPr>
        <a:xfrm>
          <a:off x="0" y="0"/>
          <a:ext cx="0" cy="0"/>
          <a:chOff x="0" y="0"/>
          <a:chExt cx="0" cy="0"/>
        </a:xfrm>
      </p:grpSpPr>
      <p:sp>
        <p:nvSpPr>
          <p:cNvPr id="2068" name="Google Shape;2068;p9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6000"/>
              <a:buFont typeface="Gill Sans"/>
              <a:buNone/>
            </a:pPr>
            <a:r>
              <a:rPr lang="en-US"/>
              <a:t>Dall-E Time!</a:t>
            </a:r>
            <a:endParaRPr/>
          </a:p>
        </p:txBody>
      </p:sp>
      <p:sp>
        <p:nvSpPr>
          <p:cNvPr id="2069" name="Google Shape;2069;p9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rgbClr val="888888"/>
              </a:buClr>
              <a:buSzPts val="2400"/>
              <a:buNone/>
            </a:pPr>
            <a:r>
              <a:rPr lang="en-US"/>
              <a:t>Give me 3 prompts each class…</a:t>
            </a:r>
            <a:endParaRPr/>
          </a:p>
        </p:txBody>
      </p:sp>
      <p:sp>
        <p:nvSpPr>
          <p:cNvPr id="2070" name="Google Shape;2070;p96"/>
          <p:cNvSpPr txBox="1">
            <a:spLocks noGrp="1"/>
          </p:cNvSpPr>
          <p:nvPr>
            <p:ph type="sldNum" idx="12"/>
          </p:nvPr>
        </p:nvSpPr>
        <p:spPr>
          <a:xfrm>
            <a:off x="9448800" y="6646985"/>
            <a:ext cx="2743200" cy="211014"/>
          </a:xfrm>
          <a:prstGeom prst="rect">
            <a:avLst/>
          </a:prstGeom>
          <a:no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a:t>51</a:t>
            </a:r>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Shape 2075"/>
        <p:cNvGrpSpPr/>
        <p:nvPr/>
      </p:nvGrpSpPr>
      <p:grpSpPr>
        <a:xfrm>
          <a:off x="0" y="0"/>
          <a:ext cx="0" cy="0"/>
          <a:chOff x="0" y="0"/>
          <a:chExt cx="0" cy="0"/>
        </a:xfrm>
      </p:grpSpPr>
      <p:pic>
        <p:nvPicPr>
          <p:cNvPr id="2076" name="Google Shape;2076;p97"/>
          <p:cNvPicPr preferRelativeResize="0"/>
          <p:nvPr/>
        </p:nvPicPr>
        <p:blipFill rotWithShape="1">
          <a:blip r:embed="rId3">
            <a:alphaModFix/>
          </a:blip>
          <a:srcRect/>
          <a:stretch/>
        </p:blipFill>
        <p:spPr>
          <a:xfrm>
            <a:off x="1494693" y="0"/>
            <a:ext cx="10287000" cy="6858000"/>
          </a:xfrm>
          <a:prstGeom prst="rect">
            <a:avLst/>
          </a:prstGeom>
          <a:noFill/>
          <a:ln>
            <a:noFill/>
          </a:ln>
        </p:spPr>
      </p:pic>
      <p:sp>
        <p:nvSpPr>
          <p:cNvPr id="2077" name="Google Shape;2077;p97"/>
          <p:cNvSpPr txBox="1"/>
          <p:nvPr/>
        </p:nvSpPr>
        <p:spPr>
          <a:xfrm>
            <a:off x="8534400" y="6477001"/>
            <a:ext cx="1905000" cy="27622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200">
                <a:solidFill>
                  <a:srgbClr val="FFFFFF"/>
                </a:solidFill>
                <a:latin typeface="Gill Sans"/>
                <a:ea typeface="Gill Sans"/>
                <a:cs typeface="Gill Sans"/>
                <a:sym typeface="Gill Sans"/>
              </a:rPr>
              <a:t>Ben Thomas</a:t>
            </a:r>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Shape 2082"/>
        <p:cNvGrpSpPr/>
        <p:nvPr/>
      </p:nvGrpSpPr>
      <p:grpSpPr>
        <a:xfrm>
          <a:off x="0" y="0"/>
          <a:ext cx="0" cy="0"/>
          <a:chOff x="0" y="0"/>
          <a:chExt cx="0" cy="0"/>
        </a:xfrm>
      </p:grpSpPr>
      <p:sp>
        <p:nvSpPr>
          <p:cNvPr id="2083" name="Google Shape;2083;p98"/>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Tilt-shift photography</a:t>
            </a:r>
            <a:endParaRPr/>
          </a:p>
        </p:txBody>
      </p:sp>
      <p:pic>
        <p:nvPicPr>
          <p:cNvPr id="2084" name="Google Shape;2084;p98" descr="using tilt shift photography technique What is Tilt Shift Photography?"/>
          <p:cNvPicPr preferRelativeResize="0"/>
          <p:nvPr/>
        </p:nvPicPr>
        <p:blipFill rotWithShape="1">
          <a:blip r:embed="rId3">
            <a:alphaModFix/>
          </a:blip>
          <a:srcRect/>
          <a:stretch/>
        </p:blipFill>
        <p:spPr>
          <a:xfrm>
            <a:off x="1676401" y="914401"/>
            <a:ext cx="4440749" cy="2863779"/>
          </a:xfrm>
          <a:prstGeom prst="rect">
            <a:avLst/>
          </a:prstGeom>
          <a:noFill/>
          <a:ln>
            <a:noFill/>
          </a:ln>
        </p:spPr>
      </p:pic>
      <p:pic>
        <p:nvPicPr>
          <p:cNvPr id="2085" name="Google Shape;2085;p98" descr="tilt shift shot What is Tilt Shift Photography?"/>
          <p:cNvPicPr preferRelativeResize="0"/>
          <p:nvPr/>
        </p:nvPicPr>
        <p:blipFill rotWithShape="1">
          <a:blip r:embed="rId4">
            <a:alphaModFix/>
          </a:blip>
          <a:srcRect/>
          <a:stretch/>
        </p:blipFill>
        <p:spPr>
          <a:xfrm>
            <a:off x="6207748" y="914401"/>
            <a:ext cx="4307853" cy="2863779"/>
          </a:xfrm>
          <a:prstGeom prst="rect">
            <a:avLst/>
          </a:prstGeom>
          <a:noFill/>
          <a:ln>
            <a:noFill/>
          </a:ln>
        </p:spPr>
      </p:pic>
      <p:pic>
        <p:nvPicPr>
          <p:cNvPr id="2086" name="Google Shape;2086;p98"/>
          <p:cNvPicPr preferRelativeResize="0"/>
          <p:nvPr/>
        </p:nvPicPr>
        <p:blipFill rotWithShape="1">
          <a:blip r:embed="rId5">
            <a:alphaModFix/>
          </a:blip>
          <a:srcRect/>
          <a:stretch/>
        </p:blipFill>
        <p:spPr>
          <a:xfrm>
            <a:off x="1676401" y="3810000"/>
            <a:ext cx="4307853" cy="2885128"/>
          </a:xfrm>
          <a:prstGeom prst="rect">
            <a:avLst/>
          </a:prstGeom>
          <a:noFill/>
          <a:ln>
            <a:noFill/>
          </a:ln>
        </p:spPr>
      </p:pic>
      <p:pic>
        <p:nvPicPr>
          <p:cNvPr id="2087" name="Google Shape;2087;p98"/>
          <p:cNvPicPr preferRelativeResize="0"/>
          <p:nvPr/>
        </p:nvPicPr>
        <p:blipFill rotWithShape="1">
          <a:blip r:embed="rId6">
            <a:alphaModFix/>
          </a:blip>
          <a:srcRect l="14285" r="15477"/>
          <a:stretch/>
        </p:blipFill>
        <p:spPr>
          <a:xfrm>
            <a:off x="6051176" y="4114800"/>
            <a:ext cx="4495800" cy="2528316"/>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Shape 2092"/>
        <p:cNvGrpSpPr/>
        <p:nvPr/>
      </p:nvGrpSpPr>
      <p:grpSpPr>
        <a:xfrm>
          <a:off x="0" y="0"/>
          <a:ext cx="0" cy="0"/>
          <a:chOff x="0" y="0"/>
          <a:chExt cx="0" cy="0"/>
        </a:xfrm>
      </p:grpSpPr>
      <p:sp>
        <p:nvSpPr>
          <p:cNvPr id="2093" name="Google Shape;2093;p99"/>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Tilt shift camera</a:t>
            </a:r>
            <a:endParaRPr/>
          </a:p>
        </p:txBody>
      </p:sp>
      <p:pic>
        <p:nvPicPr>
          <p:cNvPr id="2094" name="Google Shape;2094;p99"/>
          <p:cNvPicPr preferRelativeResize="0">
            <a:picLocks noGrp="1"/>
          </p:cNvPicPr>
          <p:nvPr>
            <p:ph type="body" idx="1"/>
          </p:nvPr>
        </p:nvPicPr>
        <p:blipFill rotWithShape="1">
          <a:blip r:embed="rId3">
            <a:alphaModFix/>
          </a:blip>
          <a:srcRect l="9334" r="23999" b="44879"/>
          <a:stretch/>
        </p:blipFill>
        <p:spPr>
          <a:xfrm flipH="1">
            <a:off x="1905000" y="2258199"/>
            <a:ext cx="3810000" cy="2819400"/>
          </a:xfrm>
          <a:prstGeom prst="rect">
            <a:avLst/>
          </a:prstGeom>
          <a:noFill/>
          <a:ln>
            <a:noFill/>
          </a:ln>
        </p:spPr>
      </p:pic>
      <p:pic>
        <p:nvPicPr>
          <p:cNvPr id="2095" name="Google Shape;2095;p99"/>
          <p:cNvPicPr preferRelativeResize="0"/>
          <p:nvPr/>
        </p:nvPicPr>
        <p:blipFill rotWithShape="1">
          <a:blip r:embed="rId4">
            <a:alphaModFix/>
          </a:blip>
          <a:srcRect/>
          <a:stretch/>
        </p:blipFill>
        <p:spPr>
          <a:xfrm>
            <a:off x="6019800" y="1905001"/>
            <a:ext cx="4471582" cy="3491753"/>
          </a:xfrm>
          <a:prstGeom prst="rect">
            <a:avLst/>
          </a:prstGeom>
          <a:noFill/>
          <a:ln>
            <a:noFill/>
          </a:ln>
        </p:spPr>
      </p:pic>
      <p:sp>
        <p:nvSpPr>
          <p:cNvPr id="2096" name="Google Shape;2096;p99"/>
          <p:cNvSpPr txBox="1"/>
          <p:nvPr/>
        </p:nvSpPr>
        <p:spPr>
          <a:xfrm>
            <a:off x="9836958" y="1981201"/>
            <a:ext cx="6858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Sensor</a:t>
            </a:r>
            <a:endParaRPr/>
          </a:p>
        </p:txBody>
      </p:sp>
      <p:sp>
        <p:nvSpPr>
          <p:cNvPr id="2097" name="Google Shape;2097;p99"/>
          <p:cNvSpPr txBox="1"/>
          <p:nvPr/>
        </p:nvSpPr>
        <p:spPr>
          <a:xfrm>
            <a:off x="9836958" y="3261793"/>
            <a:ext cx="685800"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000000"/>
                </a:solidFill>
                <a:latin typeface="Arial"/>
                <a:ea typeface="Arial"/>
                <a:cs typeface="Arial"/>
                <a:sym typeface="Arial"/>
              </a:rPr>
              <a:t>Sensor</a:t>
            </a:r>
            <a:endParaRPr/>
          </a:p>
        </p:txBody>
      </p:sp>
      <p:sp>
        <p:nvSpPr>
          <p:cNvPr id="2098" name="Google Shape;2098;p99"/>
          <p:cNvSpPr/>
          <p:nvPr/>
        </p:nvSpPr>
        <p:spPr>
          <a:xfrm>
            <a:off x="3657600" y="2867798"/>
            <a:ext cx="457200" cy="6858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099" name="Google Shape;2099;p99"/>
          <p:cNvSpPr/>
          <p:nvPr/>
        </p:nvSpPr>
        <p:spPr>
          <a:xfrm>
            <a:off x="3810000" y="4953000"/>
            <a:ext cx="457200" cy="6858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00" name="Google Shape;2100;p99"/>
          <p:cNvSpPr/>
          <p:nvPr/>
        </p:nvSpPr>
        <p:spPr>
          <a:xfrm>
            <a:off x="2209800" y="5229998"/>
            <a:ext cx="838200" cy="381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01" name="Google Shape;2101;p99"/>
          <p:cNvSpPr/>
          <p:nvPr/>
        </p:nvSpPr>
        <p:spPr>
          <a:xfrm>
            <a:off x="4504764" y="5270339"/>
            <a:ext cx="838200" cy="381000"/>
          </a:xfrm>
          <a:prstGeom prst="rect">
            <a:avLst/>
          </a:prstGeom>
          <a:solidFill>
            <a:schemeClr val="lt1"/>
          </a:solidFill>
          <a:ln w="254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02" name="Google Shape;2102;p99"/>
          <p:cNvSpPr txBox="1"/>
          <p:nvPr/>
        </p:nvSpPr>
        <p:spPr>
          <a:xfrm>
            <a:off x="2324100" y="2336639"/>
            <a:ext cx="7239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Shift</a:t>
            </a:r>
            <a:endParaRPr/>
          </a:p>
        </p:txBody>
      </p:sp>
      <p:sp>
        <p:nvSpPr>
          <p:cNvPr id="2103" name="Google Shape;2103;p99"/>
          <p:cNvSpPr txBox="1"/>
          <p:nvPr/>
        </p:nvSpPr>
        <p:spPr>
          <a:xfrm>
            <a:off x="4561914" y="2336639"/>
            <a:ext cx="723900" cy="3810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Tilt</a:t>
            </a:r>
            <a:endParaRP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0">
  <p:cSld>
    <p:spTree>
      <p:nvGrpSpPr>
        <p:cNvPr id="1" name="Shape 2108"/>
        <p:cNvGrpSpPr/>
        <p:nvPr/>
      </p:nvGrpSpPr>
      <p:grpSpPr>
        <a:xfrm>
          <a:off x="0" y="0"/>
          <a:ext cx="0" cy="0"/>
          <a:chOff x="0" y="0"/>
          <a:chExt cx="0" cy="0"/>
        </a:xfrm>
      </p:grpSpPr>
      <p:sp>
        <p:nvSpPr>
          <p:cNvPr id="2109" name="Google Shape;2109;p100"/>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Macro photography</a:t>
            </a:r>
            <a:endParaRPr/>
          </a:p>
        </p:txBody>
      </p:sp>
      <p:pic>
        <p:nvPicPr>
          <p:cNvPr id="2110" name="Google Shape;2110;p100"/>
          <p:cNvPicPr preferRelativeResize="0">
            <a:picLocks noGrp="1"/>
          </p:cNvPicPr>
          <p:nvPr>
            <p:ph type="body" idx="1"/>
          </p:nvPr>
        </p:nvPicPr>
        <p:blipFill rotWithShape="1">
          <a:blip r:embed="rId3">
            <a:alphaModFix/>
          </a:blip>
          <a:srcRect t="36763" r="50511" b="11410"/>
          <a:stretch/>
        </p:blipFill>
        <p:spPr>
          <a:xfrm>
            <a:off x="2895601" y="2209801"/>
            <a:ext cx="2608729" cy="3759849"/>
          </a:xfrm>
          <a:prstGeom prst="rect">
            <a:avLst/>
          </a:prstGeom>
          <a:noFill/>
          <a:ln>
            <a:noFill/>
          </a:ln>
        </p:spPr>
      </p:pic>
      <p:pic>
        <p:nvPicPr>
          <p:cNvPr id="2111" name="Google Shape;2111;p100"/>
          <p:cNvPicPr preferRelativeResize="0"/>
          <p:nvPr/>
        </p:nvPicPr>
        <p:blipFill rotWithShape="1">
          <a:blip r:embed="rId3">
            <a:alphaModFix/>
          </a:blip>
          <a:srcRect t="88415"/>
          <a:stretch/>
        </p:blipFill>
        <p:spPr>
          <a:xfrm>
            <a:off x="3581401" y="1143000"/>
            <a:ext cx="5257393" cy="838200"/>
          </a:xfrm>
          <a:prstGeom prst="rect">
            <a:avLst/>
          </a:prstGeom>
          <a:noFill/>
          <a:ln>
            <a:noFill/>
          </a:ln>
        </p:spPr>
      </p:pic>
      <p:pic>
        <p:nvPicPr>
          <p:cNvPr id="2112" name="Google Shape;2112;p100"/>
          <p:cNvPicPr preferRelativeResize="0"/>
          <p:nvPr/>
        </p:nvPicPr>
        <p:blipFill rotWithShape="1">
          <a:blip r:embed="rId3">
            <a:alphaModFix/>
          </a:blip>
          <a:srcRect t="1" r="50511" b="63237"/>
          <a:stretch/>
        </p:blipFill>
        <p:spPr>
          <a:xfrm>
            <a:off x="6019801" y="2362200"/>
            <a:ext cx="3279545" cy="335280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Shape 2116"/>
        <p:cNvGrpSpPr/>
        <p:nvPr/>
      </p:nvGrpSpPr>
      <p:grpSpPr>
        <a:xfrm>
          <a:off x="0" y="0"/>
          <a:ext cx="0" cy="0"/>
          <a:chOff x="0" y="0"/>
          <a:chExt cx="0" cy="0"/>
        </a:xfrm>
      </p:grpSpPr>
      <p:sp>
        <p:nvSpPr>
          <p:cNvPr id="2117" name="Google Shape;2117;p101"/>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Can we fake tilt shift?</a:t>
            </a:r>
            <a:endParaRPr/>
          </a:p>
        </p:txBody>
      </p:sp>
      <p:sp>
        <p:nvSpPr>
          <p:cNvPr id="2118" name="Google Shape;2118;p101"/>
          <p:cNvSpPr txBox="1">
            <a:spLocks noGrp="1"/>
          </p:cNvSpPr>
          <p:nvPr>
            <p:ph type="body" idx="1"/>
          </p:nvPr>
        </p:nvSpPr>
        <p:spPr>
          <a:xfrm>
            <a:off x="609600" y="990600"/>
            <a:ext cx="10972800" cy="5135563"/>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t>We need to blur the image</a:t>
            </a:r>
            <a:endParaRPr/>
          </a:p>
          <a:p>
            <a:pPr marL="742950" lvl="1" indent="-285750" algn="l" rtl="0">
              <a:spcBef>
                <a:spcPts val="560"/>
              </a:spcBef>
              <a:spcAft>
                <a:spcPts val="0"/>
              </a:spcAft>
              <a:buClr>
                <a:schemeClr val="dk1"/>
              </a:buClr>
              <a:buSzPts val="2800"/>
              <a:buChar char="–"/>
            </a:pPr>
            <a:r>
              <a:rPr lang="en-US"/>
              <a:t>OK, now we know how to do that.</a:t>
            </a:r>
            <a:endParaRP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Shape 2122"/>
        <p:cNvGrpSpPr/>
        <p:nvPr/>
      </p:nvGrpSpPr>
      <p:grpSpPr>
        <a:xfrm>
          <a:off x="0" y="0"/>
          <a:ext cx="0" cy="0"/>
          <a:chOff x="0" y="0"/>
          <a:chExt cx="0" cy="0"/>
        </a:xfrm>
      </p:grpSpPr>
      <p:sp>
        <p:nvSpPr>
          <p:cNvPr id="2123" name="Google Shape;2123;p102"/>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Can we fake tilt shift?</a:t>
            </a:r>
            <a:endParaRPr/>
          </a:p>
        </p:txBody>
      </p:sp>
      <p:sp>
        <p:nvSpPr>
          <p:cNvPr id="2124" name="Google Shape;2124;p102"/>
          <p:cNvSpPr txBox="1">
            <a:spLocks noGrp="1"/>
          </p:cNvSpPr>
          <p:nvPr>
            <p:ph type="body" idx="1"/>
          </p:nvPr>
        </p:nvSpPr>
        <p:spPr>
          <a:xfrm>
            <a:off x="1981200" y="990601"/>
            <a:ext cx="8229600" cy="2895600"/>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Clr>
                <a:schemeClr val="dk1"/>
              </a:buClr>
              <a:buSzPts val="3200"/>
              <a:buNone/>
            </a:pPr>
            <a:r>
              <a:rPr lang="en-US"/>
              <a:t>We need to blur the image</a:t>
            </a:r>
            <a:endParaRPr/>
          </a:p>
          <a:p>
            <a:pPr marL="742950" lvl="1" indent="-285750" algn="l" rtl="0">
              <a:spcBef>
                <a:spcPts val="560"/>
              </a:spcBef>
              <a:spcAft>
                <a:spcPts val="0"/>
              </a:spcAft>
              <a:buClr>
                <a:schemeClr val="dk1"/>
              </a:buClr>
              <a:buSzPts val="2800"/>
              <a:buChar char="–"/>
            </a:pPr>
            <a:r>
              <a:rPr lang="en-US"/>
              <a:t>OK, now we know how to do that.</a:t>
            </a:r>
            <a:endParaRPr/>
          </a:p>
          <a:p>
            <a:pPr marL="742950" lvl="1" indent="-107950" algn="l" rtl="0">
              <a:spcBef>
                <a:spcPts val="560"/>
              </a:spcBef>
              <a:spcAft>
                <a:spcPts val="0"/>
              </a:spcAft>
              <a:buClr>
                <a:schemeClr val="dk1"/>
              </a:buClr>
              <a:buSzPts val="2800"/>
              <a:buNone/>
            </a:pPr>
            <a:endParaRPr/>
          </a:p>
          <a:p>
            <a:pPr marL="0" lvl="0" indent="0" algn="l" rtl="0">
              <a:spcBef>
                <a:spcPts val="640"/>
              </a:spcBef>
              <a:spcAft>
                <a:spcPts val="0"/>
              </a:spcAft>
              <a:buClr>
                <a:schemeClr val="dk1"/>
              </a:buClr>
              <a:buSzPts val="3200"/>
              <a:buNone/>
            </a:pPr>
            <a:r>
              <a:rPr lang="en-US"/>
              <a:t>We need to blur progressively more away from our ‘fake’ focal plane</a:t>
            </a:r>
            <a:endParaRPr/>
          </a:p>
        </p:txBody>
      </p:sp>
      <p:sp>
        <p:nvSpPr>
          <p:cNvPr id="2125" name="Google Shape;2125;p102"/>
          <p:cNvSpPr/>
          <p:nvPr/>
        </p:nvSpPr>
        <p:spPr>
          <a:xfrm>
            <a:off x="6477000" y="3895166"/>
            <a:ext cx="3657600" cy="1591234"/>
          </a:xfrm>
          <a:prstGeom prst="rect">
            <a:avLst/>
          </a:prstGeom>
          <a:gradFill>
            <a:gsLst>
              <a:gs pos="0">
                <a:srgbClr val="F4F8FB"/>
              </a:gs>
              <a:gs pos="100000">
                <a:schemeClr val="dk1"/>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sp>
        <p:nvSpPr>
          <p:cNvPr id="2126" name="Google Shape;2126;p102"/>
          <p:cNvSpPr/>
          <p:nvPr/>
        </p:nvSpPr>
        <p:spPr>
          <a:xfrm>
            <a:off x="6477000" y="5486401"/>
            <a:ext cx="3657600" cy="1201269"/>
          </a:xfrm>
          <a:prstGeom prst="rect">
            <a:avLst/>
          </a:prstGeom>
          <a:gradFill>
            <a:gsLst>
              <a:gs pos="0">
                <a:srgbClr val="F4F8FB"/>
              </a:gs>
              <a:gs pos="100000">
                <a:schemeClr val="dk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libri"/>
              <a:ea typeface="Calibri"/>
              <a:cs typeface="Calibri"/>
              <a:sym typeface="Calibri"/>
            </a:endParaRPr>
          </a:p>
        </p:txBody>
      </p:sp>
      <p:pic>
        <p:nvPicPr>
          <p:cNvPr id="2127" name="Google Shape;2127;p102"/>
          <p:cNvPicPr preferRelativeResize="0"/>
          <p:nvPr/>
        </p:nvPicPr>
        <p:blipFill rotWithShape="1">
          <a:blip r:embed="rId3">
            <a:alphaModFix/>
          </a:blip>
          <a:srcRect/>
          <a:stretch/>
        </p:blipFill>
        <p:spPr>
          <a:xfrm>
            <a:off x="2209801" y="3886201"/>
            <a:ext cx="4144107" cy="276273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25"/>
                                        </p:tgtEl>
                                        <p:attrNameLst>
                                          <p:attrName>style.visibility</p:attrName>
                                        </p:attrNameLst>
                                      </p:cBhvr>
                                      <p:to>
                                        <p:strVal val="visible"/>
                                      </p:to>
                                    </p:set>
                                    <p:animEffect transition="in" filter="fade">
                                      <p:cBhvr>
                                        <p:cTn id="7" dur="500"/>
                                        <p:tgtEl>
                                          <p:spTgt spid="2125"/>
                                        </p:tgtEl>
                                      </p:cBhvr>
                                    </p:animEffect>
                                  </p:childTnLst>
                                </p:cTn>
                              </p:par>
                              <p:par>
                                <p:cTn id="8" presetID="10" presetClass="entr" presetSubtype="0" fill="hold" nodeType="withEffect">
                                  <p:stCondLst>
                                    <p:cond delay="0"/>
                                  </p:stCondLst>
                                  <p:childTnLst>
                                    <p:set>
                                      <p:cBhvr>
                                        <p:cTn id="9" dur="1" fill="hold">
                                          <p:stCondLst>
                                            <p:cond delay="0"/>
                                          </p:stCondLst>
                                        </p:cTn>
                                        <p:tgtEl>
                                          <p:spTgt spid="2126"/>
                                        </p:tgtEl>
                                        <p:attrNameLst>
                                          <p:attrName>style.visibility</p:attrName>
                                        </p:attrNameLst>
                                      </p:cBhvr>
                                      <p:to>
                                        <p:strVal val="visible"/>
                                      </p:to>
                                    </p:set>
                                    <p:animEffect transition="in" filter="fade">
                                      <p:cBhvr>
                                        <p:cTn id="10" dur="500"/>
                                        <p:tgtEl>
                                          <p:spTgt spid="2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Shape 2132"/>
        <p:cNvGrpSpPr/>
        <p:nvPr/>
      </p:nvGrpSpPr>
      <p:grpSpPr>
        <a:xfrm>
          <a:off x="0" y="0"/>
          <a:ext cx="0" cy="0"/>
          <a:chOff x="0" y="0"/>
          <a:chExt cx="0" cy="0"/>
        </a:xfrm>
      </p:grpSpPr>
      <p:sp>
        <p:nvSpPr>
          <p:cNvPr id="2133" name="Google Shape;2133;p103"/>
          <p:cNvSpPr txBox="1">
            <a:spLocks noGrp="1"/>
          </p:cNvSpPr>
          <p:nvPr>
            <p:ph type="title"/>
          </p:nvPr>
        </p:nvSpPr>
        <p:spPr>
          <a:xfrm>
            <a:off x="609600" y="0"/>
            <a:ext cx="10972800" cy="9144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None/>
            </a:pPr>
            <a:r>
              <a:rPr lang="en-US"/>
              <a:t>But can I make it look more like a toy?</a:t>
            </a:r>
            <a:endParaRPr/>
          </a:p>
        </p:txBody>
      </p:sp>
      <p:sp>
        <p:nvSpPr>
          <p:cNvPr id="2134" name="Google Shape;2134;p103"/>
          <p:cNvSpPr txBox="1">
            <a:spLocks noGrp="1"/>
          </p:cNvSpPr>
          <p:nvPr>
            <p:ph type="body" idx="1"/>
          </p:nvPr>
        </p:nvSpPr>
        <p:spPr>
          <a:xfrm>
            <a:off x="1799494" y="1295401"/>
            <a:ext cx="8593013" cy="48307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3200"/>
              <a:buChar char="•"/>
            </a:pPr>
            <a:r>
              <a:rPr lang="en-US"/>
              <a:t>Boost </a:t>
            </a:r>
            <a:r>
              <a:rPr lang="en-US" i="1"/>
              <a:t>saturation</a:t>
            </a:r>
            <a:r>
              <a:rPr lang="en-US"/>
              <a:t> – toys are very colorful</a:t>
            </a:r>
            <a:endParaRPr/>
          </a:p>
          <a:p>
            <a:pPr marL="342900" lvl="0" indent="-342900" algn="l" rtl="0">
              <a:spcBef>
                <a:spcPts val="640"/>
              </a:spcBef>
              <a:spcAft>
                <a:spcPts val="0"/>
              </a:spcAft>
              <a:buClr>
                <a:schemeClr val="dk1"/>
              </a:buClr>
              <a:buSzPts val="3200"/>
              <a:buChar char="•"/>
            </a:pPr>
            <a:r>
              <a:rPr lang="en-US"/>
              <a:t>We’ll learn how to do this when we discuss color</a:t>
            </a:r>
            <a:endParaRPr/>
          </a:p>
          <a:p>
            <a:pPr marL="0" lvl="0" indent="0" algn="l" rtl="0">
              <a:spcBef>
                <a:spcPts val="640"/>
              </a:spcBef>
              <a:spcAft>
                <a:spcPts val="0"/>
              </a:spcAft>
              <a:buClr>
                <a:schemeClr val="dk1"/>
              </a:buClr>
              <a:buSzPts val="3200"/>
              <a:buNone/>
            </a:pPr>
            <a:endParaRPr/>
          </a:p>
          <a:p>
            <a:pPr marL="342900" lvl="0" indent="-139700" algn="l" rtl="0">
              <a:spcBef>
                <a:spcPts val="640"/>
              </a:spcBef>
              <a:spcAft>
                <a:spcPts val="0"/>
              </a:spcAft>
              <a:buClr>
                <a:schemeClr val="dk1"/>
              </a:buClr>
              <a:buSzPts val="3200"/>
              <a:buNone/>
            </a:pPr>
            <a:endParaRPr/>
          </a:p>
        </p:txBody>
      </p:sp>
      <p:pic>
        <p:nvPicPr>
          <p:cNvPr id="2135" name="Google Shape;2135;p103"/>
          <p:cNvPicPr preferRelativeResize="0"/>
          <p:nvPr/>
        </p:nvPicPr>
        <p:blipFill rotWithShape="1">
          <a:blip r:embed="rId3">
            <a:alphaModFix/>
          </a:blip>
          <a:srcRect/>
          <a:stretch/>
        </p:blipFill>
        <p:spPr>
          <a:xfrm>
            <a:off x="6096000" y="3429001"/>
            <a:ext cx="4598894" cy="3065929"/>
          </a:xfrm>
          <a:prstGeom prst="rect">
            <a:avLst/>
          </a:prstGeom>
          <a:noFill/>
          <a:ln>
            <a:noFill/>
          </a:ln>
        </p:spPr>
      </p:pic>
      <p:pic>
        <p:nvPicPr>
          <p:cNvPr id="2136" name="Google Shape;2136;p103"/>
          <p:cNvPicPr preferRelativeResize="0"/>
          <p:nvPr/>
        </p:nvPicPr>
        <p:blipFill rotWithShape="1">
          <a:blip r:embed="rId4">
            <a:alphaModFix/>
          </a:blip>
          <a:srcRect/>
          <a:stretch/>
        </p:blipFill>
        <p:spPr>
          <a:xfrm>
            <a:off x="1524001" y="3429001"/>
            <a:ext cx="4598894" cy="3065929"/>
          </a:xfrm>
          <a:prstGeom prst="rect">
            <a:avLst/>
          </a:prstGeom>
          <a:noFill/>
          <a:ln>
            <a:noFill/>
          </a:ln>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Shape 2140"/>
        <p:cNvGrpSpPr/>
        <p:nvPr/>
      </p:nvGrpSpPr>
      <p:grpSpPr>
        <a:xfrm>
          <a:off x="0" y="0"/>
          <a:ext cx="0" cy="0"/>
          <a:chOff x="0" y="0"/>
          <a:chExt cx="0" cy="0"/>
        </a:xfrm>
      </p:grpSpPr>
      <p:sp>
        <p:nvSpPr>
          <p:cNvPr id="2141" name="Google Shape;2141;p104"/>
          <p:cNvSpPr txBox="1">
            <a:spLocks noGrp="1"/>
          </p:cNvSpPr>
          <p:nvPr>
            <p:ph type="title"/>
          </p:nvPr>
        </p:nvSpPr>
        <p:spPr>
          <a:xfrm>
            <a:off x="1835700" y="130227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39285"/>
              <a:buNone/>
            </a:pPr>
            <a:r>
              <a:rPr lang="en-US"/>
              <a:t>Trust in Images </a:t>
            </a:r>
            <a:endParaRPr/>
          </a:p>
          <a:p>
            <a:pPr marL="0" lvl="0" indent="0" algn="l" rtl="0">
              <a:lnSpc>
                <a:spcPct val="100000"/>
              </a:lnSpc>
              <a:spcBef>
                <a:spcPts val="0"/>
              </a:spcBef>
              <a:spcAft>
                <a:spcPts val="0"/>
              </a:spcAft>
              <a:buSzPct val="111111"/>
              <a:buNone/>
            </a:pPr>
            <a:endParaRPr/>
          </a:p>
        </p:txBody>
      </p:sp>
      <p:pic>
        <p:nvPicPr>
          <p:cNvPr id="2142" name="Google Shape;2142;p104"/>
          <p:cNvPicPr preferRelativeResize="0"/>
          <p:nvPr/>
        </p:nvPicPr>
        <p:blipFill rotWithShape="1">
          <a:blip r:embed="rId3">
            <a:alphaModFix/>
          </a:blip>
          <a:srcRect/>
          <a:stretch/>
        </p:blipFill>
        <p:spPr>
          <a:xfrm>
            <a:off x="2102503" y="2003639"/>
            <a:ext cx="7986999" cy="2850727"/>
          </a:xfrm>
          <a:prstGeom prst="rect">
            <a:avLst/>
          </a:prstGeom>
          <a:noFill/>
          <a:ln>
            <a:noFill/>
          </a:ln>
        </p:spPr>
      </p:pic>
      <p:sp>
        <p:nvSpPr>
          <p:cNvPr id="2143" name="Google Shape;2143;p104"/>
          <p:cNvSpPr txBox="1"/>
          <p:nvPr/>
        </p:nvSpPr>
        <p:spPr>
          <a:xfrm>
            <a:off x="2193601" y="5184451"/>
            <a:ext cx="7986900" cy="523446"/>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US" sz="1051" b="1">
                <a:solidFill>
                  <a:srgbClr val="3E3D40"/>
                </a:solidFill>
                <a:latin typeface="Georgia"/>
                <a:ea typeface="Georgia"/>
                <a:cs typeface="Georgia"/>
                <a:sym typeface="Georgia"/>
              </a:rPr>
              <a:t>Left:</a:t>
            </a:r>
            <a:r>
              <a:rPr lang="en-US" sz="1051">
                <a:solidFill>
                  <a:srgbClr val="3E3D40"/>
                </a:solidFill>
                <a:latin typeface="Georgia"/>
                <a:ea typeface="Georgia"/>
                <a:cs typeface="Georgia"/>
                <a:sym typeface="Georgia"/>
              </a:rPr>
              <a:t> Alexander Malchenko, P. Zaporozhets, and Anatoly Vaneyev (standing); Victor V. Starkov, Gleb Krzhizhanovsky, Vladimir Lenin, and Julius Martov (sitting). </a:t>
            </a:r>
            <a:r>
              <a:rPr lang="en-US" sz="1051" b="1">
                <a:solidFill>
                  <a:srgbClr val="3E3D40"/>
                </a:solidFill>
                <a:latin typeface="Georgia"/>
                <a:ea typeface="Georgia"/>
                <a:cs typeface="Georgia"/>
                <a:sym typeface="Georgia"/>
              </a:rPr>
              <a:t>Right:</a:t>
            </a:r>
            <a:r>
              <a:rPr lang="en-US" sz="1051">
                <a:solidFill>
                  <a:srgbClr val="3E3D40"/>
                </a:solidFill>
                <a:latin typeface="Georgia"/>
                <a:ea typeface="Georgia"/>
                <a:cs typeface="Georgia"/>
                <a:sym typeface="Georgia"/>
              </a:rPr>
              <a:t> </a:t>
            </a:r>
            <a:r>
              <a:rPr lang="en-US" sz="1051" b="1">
                <a:solidFill>
                  <a:srgbClr val="3E3D40"/>
                </a:solidFill>
                <a:latin typeface="Georgia"/>
                <a:ea typeface="Georgia"/>
                <a:cs typeface="Georgia"/>
                <a:sym typeface="Georgia"/>
              </a:rPr>
              <a:t>manipulated image</a:t>
            </a:r>
            <a:r>
              <a:rPr lang="en-US" sz="1051">
                <a:solidFill>
                  <a:srgbClr val="3E3D40"/>
                </a:solidFill>
                <a:latin typeface="Georgia"/>
                <a:ea typeface="Georgia"/>
                <a:cs typeface="Georgia"/>
                <a:sym typeface="Georgia"/>
              </a:rPr>
              <a:t> with Malchenko removed. </a:t>
            </a:r>
            <a:r>
              <a:rPr lang="en-US" sz="1151">
                <a:solidFill>
                  <a:srgbClr val="3E3D40"/>
                </a:solidFill>
                <a:latin typeface="Georgia"/>
                <a:ea typeface="Georgia"/>
                <a:cs typeface="Georgia"/>
                <a:sym typeface="Georgia"/>
              </a:rPr>
              <a:t>[</a:t>
            </a:r>
            <a:r>
              <a:rPr lang="en-US" sz="1151" u="sng">
                <a:solidFill>
                  <a:srgbClr val="0097A7"/>
                </a:solidFill>
                <a:latin typeface="Georgia"/>
                <a:ea typeface="Georgia"/>
                <a:cs typeface="Georgia"/>
                <a:sym typeface="Georgia"/>
                <a:hlinkClick r:id="rId4">
                  <a:extLst>
                    <a:ext uri="{A12FA001-AC4F-418D-AE19-62706E023703}">
                      <ahyp:hlinkClr xmlns:ahyp="http://schemas.microsoft.com/office/drawing/2018/hyperlinkcolor" val="tx"/>
                    </a:ext>
                  </a:extLst>
                </a:hlinkClick>
              </a:rPr>
              <a:t>source</a:t>
            </a:r>
            <a:r>
              <a:rPr lang="en-US" sz="1151">
                <a:solidFill>
                  <a:srgbClr val="3E3D40"/>
                </a:solidFill>
                <a:latin typeface="Georgia"/>
                <a:ea typeface="Georgia"/>
                <a:cs typeface="Georgia"/>
                <a:sym typeface="Georgia"/>
              </a:rPr>
              <a:t>]</a:t>
            </a:r>
            <a:endParaRPr sz="1400">
              <a:solidFill>
                <a:srgbClr val="000000"/>
              </a:solidFill>
              <a:latin typeface="Arial"/>
              <a:ea typeface="Arial"/>
              <a:cs typeface="Arial"/>
              <a:sym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Shape 2147"/>
        <p:cNvGrpSpPr/>
        <p:nvPr/>
      </p:nvGrpSpPr>
      <p:grpSpPr>
        <a:xfrm>
          <a:off x="0" y="0"/>
          <a:ext cx="0" cy="0"/>
          <a:chOff x="0" y="0"/>
          <a:chExt cx="0" cy="0"/>
        </a:xfrm>
      </p:grpSpPr>
      <p:sp>
        <p:nvSpPr>
          <p:cNvPr id="2148" name="Google Shape;2148;p105"/>
          <p:cNvSpPr txBox="1">
            <a:spLocks noGrp="1"/>
          </p:cNvSpPr>
          <p:nvPr>
            <p:ph type="title"/>
          </p:nvPr>
        </p:nvSpPr>
        <p:spPr>
          <a:xfrm>
            <a:off x="1835700" y="130227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39285"/>
              <a:buNone/>
            </a:pPr>
            <a:r>
              <a:rPr lang="en-US"/>
              <a:t>Trust in Images </a:t>
            </a:r>
            <a:endParaRPr/>
          </a:p>
          <a:p>
            <a:pPr marL="0" lvl="0" indent="0" algn="l" rtl="0">
              <a:lnSpc>
                <a:spcPct val="100000"/>
              </a:lnSpc>
              <a:spcBef>
                <a:spcPts val="0"/>
              </a:spcBef>
              <a:spcAft>
                <a:spcPts val="0"/>
              </a:spcAft>
              <a:buSzPct val="111111"/>
              <a:buNone/>
            </a:pPr>
            <a:endParaRPr/>
          </a:p>
        </p:txBody>
      </p:sp>
      <p:sp>
        <p:nvSpPr>
          <p:cNvPr id="2149" name="Google Shape;2149;p105"/>
          <p:cNvSpPr txBox="1"/>
          <p:nvPr/>
        </p:nvSpPr>
        <p:spPr>
          <a:xfrm>
            <a:off x="7100258" y="2305123"/>
            <a:ext cx="3338700" cy="2350613"/>
          </a:xfrm>
          <a:prstGeom prst="rect">
            <a:avLst/>
          </a:prstGeom>
          <a:noFill/>
          <a:ln>
            <a:noFill/>
          </a:ln>
        </p:spPr>
        <p:txBody>
          <a:bodyPr spcFirstLastPara="1" wrap="square" lIns="91425" tIns="91425" rIns="91425" bIns="91425" anchor="t" anchorCtr="0">
            <a:spAutoFit/>
          </a:bodyPr>
          <a:lstStyle/>
          <a:p>
            <a:pPr marL="0" marR="0" lvl="0" indent="0" algn="just" rtl="0">
              <a:lnSpc>
                <a:spcPct val="115000"/>
              </a:lnSpc>
              <a:spcBef>
                <a:spcPts val="0"/>
              </a:spcBef>
              <a:spcAft>
                <a:spcPts val="0"/>
              </a:spcAft>
              <a:buNone/>
            </a:pPr>
            <a:r>
              <a:rPr lang="en-US" sz="1500">
                <a:solidFill>
                  <a:srgbClr val="595959"/>
                </a:solidFill>
                <a:latin typeface="Arial"/>
                <a:ea typeface="Arial"/>
                <a:cs typeface="Arial"/>
                <a:sym typeface="Arial"/>
              </a:rPr>
              <a:t>What technical and legal means can we develop and use to preserve </a:t>
            </a:r>
            <a:r>
              <a:rPr lang="en-US" sz="1500" b="1">
                <a:solidFill>
                  <a:srgbClr val="595959"/>
                </a:solidFill>
                <a:latin typeface="Arial"/>
                <a:ea typeface="Arial"/>
                <a:cs typeface="Arial"/>
                <a:sym typeface="Arial"/>
              </a:rPr>
              <a:t>civil trust</a:t>
            </a:r>
            <a:r>
              <a:rPr lang="en-US" sz="1500">
                <a:solidFill>
                  <a:srgbClr val="595959"/>
                </a:solidFill>
                <a:latin typeface="Arial"/>
                <a:ea typeface="Arial"/>
                <a:cs typeface="Arial"/>
                <a:sym typeface="Arial"/>
              </a:rPr>
              <a:t> on images that are publicly distributed?</a:t>
            </a:r>
            <a:endParaRPr sz="1500">
              <a:solidFill>
                <a:srgbClr val="595959"/>
              </a:solidFill>
              <a:latin typeface="Arial"/>
              <a:ea typeface="Arial"/>
              <a:cs typeface="Arial"/>
              <a:sym typeface="Arial"/>
            </a:endParaRPr>
          </a:p>
          <a:p>
            <a:pPr marL="0" marR="0" lvl="0" indent="0" algn="just" rtl="0">
              <a:lnSpc>
                <a:spcPct val="115000"/>
              </a:lnSpc>
              <a:spcBef>
                <a:spcPts val="1200"/>
              </a:spcBef>
              <a:spcAft>
                <a:spcPts val="1200"/>
              </a:spcAft>
              <a:buNone/>
            </a:pPr>
            <a:r>
              <a:rPr lang="en-US" sz="1500">
                <a:solidFill>
                  <a:srgbClr val="595959"/>
                </a:solidFill>
                <a:latin typeface="Arial"/>
                <a:ea typeface="Arial"/>
                <a:cs typeface="Arial"/>
                <a:sym typeface="Arial"/>
              </a:rPr>
              <a:t>What solutions have been proposed and what are potential pitfalls they might have?</a:t>
            </a:r>
            <a:endParaRPr sz="1500">
              <a:solidFill>
                <a:srgbClr val="595959"/>
              </a:solidFill>
              <a:latin typeface="Arial"/>
              <a:ea typeface="Arial"/>
              <a:cs typeface="Arial"/>
              <a:sym typeface="Arial"/>
            </a:endParaRPr>
          </a:p>
        </p:txBody>
      </p:sp>
      <p:sp>
        <p:nvSpPr>
          <p:cNvPr id="2150" name="Google Shape;2150;p105"/>
          <p:cNvSpPr txBox="1"/>
          <p:nvPr/>
        </p:nvSpPr>
        <p:spPr>
          <a:xfrm>
            <a:off x="1727513" y="5321206"/>
            <a:ext cx="3338700" cy="1046410"/>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US" sz="1400">
                <a:solidFill>
                  <a:srgbClr val="000000"/>
                </a:solidFill>
                <a:latin typeface="Arial"/>
                <a:ea typeface="Arial"/>
                <a:cs typeface="Arial"/>
                <a:sym typeface="Arial"/>
              </a:rPr>
              <a:t>“In Event of Moon Disaster”</a:t>
            </a:r>
            <a:endParaRPr sz="1400">
              <a:solidFill>
                <a:srgbClr val="000000"/>
              </a:solidFill>
              <a:latin typeface="Arial"/>
              <a:ea typeface="Arial"/>
              <a:cs typeface="Arial"/>
              <a:sym typeface="Arial"/>
            </a:endParaRPr>
          </a:p>
          <a:p>
            <a:pPr marL="0" marR="0" lvl="0" indent="0" algn="l" rtl="0">
              <a:spcBef>
                <a:spcPts val="0"/>
              </a:spcBef>
              <a:spcAft>
                <a:spcPts val="0"/>
              </a:spcAft>
              <a:buNone/>
            </a:pPr>
            <a:endParaRPr sz="1400">
              <a:solidFill>
                <a:srgbClr val="000000"/>
              </a:solidFill>
              <a:latin typeface="Arial"/>
              <a:ea typeface="Arial"/>
              <a:cs typeface="Arial"/>
              <a:sym typeface="Arial"/>
            </a:endParaRPr>
          </a:p>
          <a:p>
            <a:pPr marL="0" marR="0" lvl="0" indent="0" algn="l" rtl="0">
              <a:spcBef>
                <a:spcPts val="0"/>
              </a:spcBef>
              <a:spcAft>
                <a:spcPts val="0"/>
              </a:spcAft>
              <a:buNone/>
            </a:pPr>
            <a:r>
              <a:rPr lang="en-US" sz="1400">
                <a:solidFill>
                  <a:srgbClr val="000000"/>
                </a:solidFill>
                <a:latin typeface="Arial"/>
                <a:ea typeface="Arial"/>
                <a:cs typeface="Arial"/>
                <a:sym typeface="Arial"/>
              </a:rPr>
              <a:t>An MIT art installation to educate the public about deepfakes.</a:t>
            </a:r>
            <a:endParaRPr sz="1400">
              <a:solidFill>
                <a:srgbClr val="000000"/>
              </a:solidFill>
              <a:latin typeface="Arial"/>
              <a:ea typeface="Arial"/>
              <a:cs typeface="Arial"/>
              <a:sym typeface="Arial"/>
            </a:endParaRPr>
          </a:p>
        </p:txBody>
      </p:sp>
      <p:pic>
        <p:nvPicPr>
          <p:cNvPr id="2151" name="Google Shape;2151;p105" title="In Event of Moon Disaster - Nixon Deepfake Clips"/>
          <p:cNvPicPr preferRelativeResize="0"/>
          <p:nvPr/>
        </p:nvPicPr>
        <p:blipFill rotWithShape="1">
          <a:blip r:embed="rId3">
            <a:alphaModFix/>
          </a:blip>
          <a:srcRect/>
          <a:stretch/>
        </p:blipFill>
        <p:spPr>
          <a:xfrm>
            <a:off x="1654872" y="2265086"/>
            <a:ext cx="5238743" cy="295988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151"/>
                                        </p:tgtEl>
                                        <p:attrNameLst>
                                          <p:attrName>style.visibility</p:attrName>
                                        </p:attrNameLst>
                                      </p:cBhvr>
                                      <p:to>
                                        <p:strVal val="visible"/>
                                      </p:to>
                                    </p:set>
                                    <p:animEffect transition="in" filter="fade">
                                      <p:cBhvr>
                                        <p:cTn id="15" dur="1"/>
                                        <p:tgtEl>
                                          <p:spTgt spid="2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Shape 2155"/>
        <p:cNvGrpSpPr/>
        <p:nvPr/>
      </p:nvGrpSpPr>
      <p:grpSpPr>
        <a:xfrm>
          <a:off x="0" y="0"/>
          <a:ext cx="0" cy="0"/>
          <a:chOff x="0" y="0"/>
          <a:chExt cx="0" cy="0"/>
        </a:xfrm>
      </p:grpSpPr>
      <p:pic>
        <p:nvPicPr>
          <p:cNvPr id="2156" name="Google Shape;2156;p106"/>
          <p:cNvPicPr preferRelativeResize="0"/>
          <p:nvPr/>
        </p:nvPicPr>
        <p:blipFill rotWithShape="1">
          <a:blip r:embed="rId3">
            <a:alphaModFix/>
          </a:blip>
          <a:srcRect l="6495" r="7006"/>
          <a:stretch/>
        </p:blipFill>
        <p:spPr>
          <a:xfrm>
            <a:off x="2960179" y="2"/>
            <a:ext cx="9154332" cy="7024487"/>
          </a:xfrm>
          <a:prstGeom prst="rect">
            <a:avLst/>
          </a:prstGeom>
          <a:noFill/>
          <a:ln>
            <a:noFill/>
          </a:ln>
        </p:spPr>
      </p:pic>
      <p:sp>
        <p:nvSpPr>
          <p:cNvPr id="2157" name="Google Shape;2157;p106"/>
          <p:cNvSpPr txBox="1"/>
          <p:nvPr/>
        </p:nvSpPr>
        <p:spPr>
          <a:xfrm>
            <a:off x="8963101" y="6452565"/>
            <a:ext cx="1704900" cy="323135"/>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US" sz="900" u="sng">
                <a:solidFill>
                  <a:srgbClr val="0097A7"/>
                </a:solidFill>
                <a:latin typeface="Arial"/>
                <a:ea typeface="Arial"/>
                <a:cs typeface="Arial"/>
                <a:sym typeface="Arial"/>
                <a:hlinkClick r:id="rId4">
                  <a:extLst>
                    <a:ext uri="{A12FA001-AC4F-418D-AE19-62706E023703}">
                      <ahyp:hlinkClr xmlns:ahyp="http://schemas.microsoft.com/office/drawing/2018/hyperlinkcolor" val="tx"/>
                    </a:ext>
                  </a:extLst>
                </a:hlinkClick>
              </a:rPr>
              <a:t>C2PA technical specifications</a:t>
            </a:r>
            <a:endParaRPr sz="900">
              <a:solidFill>
                <a:srgbClr val="000000"/>
              </a:solidFill>
              <a:latin typeface="Arial"/>
              <a:ea typeface="Arial"/>
              <a:cs typeface="Arial"/>
              <a:sym typeface="Arial"/>
            </a:endParaRPr>
          </a:p>
        </p:txBody>
      </p:sp>
      <p:pic>
        <p:nvPicPr>
          <p:cNvPr id="2158" name="Google Shape;2158;p106"/>
          <p:cNvPicPr preferRelativeResize="0"/>
          <p:nvPr/>
        </p:nvPicPr>
        <p:blipFill rotWithShape="1">
          <a:blip r:embed="rId5">
            <a:alphaModFix/>
          </a:blip>
          <a:srcRect/>
          <a:stretch/>
        </p:blipFill>
        <p:spPr>
          <a:xfrm>
            <a:off x="9282451" y="5276480"/>
            <a:ext cx="1066200" cy="870125"/>
          </a:xfrm>
          <a:prstGeom prst="rect">
            <a:avLst/>
          </a:prstGeom>
          <a:noFill/>
          <a:ln>
            <a:noFill/>
          </a:ln>
        </p:spPr>
      </p:pic>
      <p:sp>
        <p:nvSpPr>
          <p:cNvPr id="2159" name="Google Shape;2159;p106"/>
          <p:cNvSpPr txBox="1"/>
          <p:nvPr/>
        </p:nvSpPr>
        <p:spPr>
          <a:xfrm>
            <a:off x="1586782" y="598818"/>
            <a:ext cx="6406617" cy="821733"/>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US" sz="1800">
                <a:solidFill>
                  <a:srgbClr val="595959"/>
                </a:solidFill>
                <a:latin typeface="Arial"/>
                <a:ea typeface="Arial"/>
                <a:cs typeface="Arial"/>
                <a:sym typeface="Arial"/>
              </a:rPr>
              <a:t>Coalition for Content Provenance </a:t>
            </a:r>
            <a:br>
              <a:rPr lang="en-US" sz="1800">
                <a:solidFill>
                  <a:srgbClr val="595959"/>
                </a:solidFill>
                <a:latin typeface="Arial"/>
                <a:ea typeface="Arial"/>
                <a:cs typeface="Arial"/>
                <a:sym typeface="Arial"/>
              </a:rPr>
            </a:br>
            <a:r>
              <a:rPr lang="en-US" sz="1800">
                <a:solidFill>
                  <a:srgbClr val="595959"/>
                </a:solidFill>
                <a:latin typeface="Arial"/>
                <a:ea typeface="Arial"/>
                <a:cs typeface="Arial"/>
                <a:sym typeface="Arial"/>
              </a:rPr>
              <a:t>and Authenticity (C2PA)</a:t>
            </a:r>
            <a:endParaRPr sz="1800">
              <a:solidFill>
                <a:srgbClr val="595959"/>
              </a:solidFill>
              <a:latin typeface="Arial"/>
              <a:ea typeface="Arial"/>
              <a:cs typeface="Arial"/>
              <a:sym typeface="Arial"/>
            </a:endParaRPr>
          </a:p>
        </p:txBody>
      </p:sp>
      <p:sp>
        <p:nvSpPr>
          <p:cNvPr id="2160" name="Google Shape;2160;p106"/>
          <p:cNvSpPr txBox="1"/>
          <p:nvPr/>
        </p:nvSpPr>
        <p:spPr>
          <a:xfrm>
            <a:off x="1521073" y="77816"/>
            <a:ext cx="3384000" cy="615523"/>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US" sz="2800">
                <a:solidFill>
                  <a:srgbClr val="000000"/>
                </a:solidFill>
                <a:latin typeface="Arial"/>
                <a:ea typeface="Arial"/>
                <a:cs typeface="Arial"/>
                <a:sym typeface="Arial"/>
              </a:rPr>
              <a:t>Technical Solutions</a:t>
            </a:r>
            <a:endParaRPr sz="2800">
              <a:solidFill>
                <a:srgbClr val="000000"/>
              </a:solidFill>
              <a:latin typeface="Arial"/>
              <a:ea typeface="Arial"/>
              <a:cs typeface="Arial"/>
              <a:sym typeface="Arial"/>
            </a:endParaRPr>
          </a:p>
        </p:txBody>
      </p:sp>
      <p:pic>
        <p:nvPicPr>
          <p:cNvPr id="2161" name="Google Shape;2161;p106"/>
          <p:cNvPicPr preferRelativeResize="0"/>
          <p:nvPr/>
        </p:nvPicPr>
        <p:blipFill rotWithShape="1">
          <a:blip r:embed="rId6">
            <a:alphaModFix/>
          </a:blip>
          <a:srcRect/>
          <a:stretch/>
        </p:blipFill>
        <p:spPr>
          <a:xfrm>
            <a:off x="-3304656" y="4052875"/>
            <a:ext cx="3228705" cy="2805127"/>
          </a:xfrm>
          <a:prstGeom prst="rect">
            <a:avLst/>
          </a:prstGeom>
          <a:noFill/>
          <a:ln>
            <a:noFill/>
          </a:ln>
        </p:spPr>
      </p:pic>
      <p:sp>
        <p:nvSpPr>
          <p:cNvPr id="2162" name="Google Shape;2162;p106"/>
          <p:cNvSpPr txBox="1"/>
          <p:nvPr/>
        </p:nvSpPr>
        <p:spPr>
          <a:xfrm>
            <a:off x="1576449" y="1343048"/>
            <a:ext cx="3532827" cy="2320605"/>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None/>
            </a:pPr>
            <a:r>
              <a:rPr lang="en-US" sz="1600">
                <a:solidFill>
                  <a:srgbClr val="595959"/>
                </a:solidFill>
                <a:latin typeface="Arial"/>
                <a:ea typeface="Arial"/>
                <a:cs typeface="Arial"/>
                <a:sym typeface="Arial"/>
              </a:rPr>
              <a:t>Alliance between Adobe, ARM, BBC, Intel, Microsoft, Truepic and Twitter to address the prevalence of mis-leading information online through the development of technical stan-dards for certifying the source and history of media content. [</a:t>
            </a:r>
            <a:r>
              <a:rPr lang="en-US" sz="1600" u="sng">
                <a:solidFill>
                  <a:srgbClr val="0097A7"/>
                </a:solidFill>
                <a:latin typeface="Arial"/>
                <a:ea typeface="Arial"/>
                <a:cs typeface="Arial"/>
                <a:sym typeface="Arial"/>
                <a:hlinkClick r:id="rId7">
                  <a:extLst>
                    <a:ext uri="{A12FA001-AC4F-418D-AE19-62706E023703}">
                      <ahyp:hlinkClr xmlns:ahyp="http://schemas.microsoft.com/office/drawing/2018/hyperlinkcolor" val="tx"/>
                    </a:ext>
                  </a:extLst>
                </a:hlinkClick>
              </a:rPr>
              <a:t>source</a:t>
            </a:r>
            <a:r>
              <a:rPr lang="en-US" sz="1600">
                <a:solidFill>
                  <a:srgbClr val="595959"/>
                </a:solidFill>
                <a:latin typeface="Arial"/>
                <a:ea typeface="Arial"/>
                <a:cs typeface="Arial"/>
                <a:sym typeface="Arial"/>
              </a:rPr>
              <a:t>]</a:t>
            </a:r>
            <a:endParaRPr sz="1867">
              <a:solidFill>
                <a:srgbClr val="000000"/>
              </a:solidFill>
              <a:latin typeface="Arial"/>
              <a:ea typeface="Arial"/>
              <a:cs typeface="Arial"/>
              <a:sym typeface="Arial"/>
            </a:endParaRP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Shape 2166"/>
        <p:cNvGrpSpPr/>
        <p:nvPr/>
      </p:nvGrpSpPr>
      <p:grpSpPr>
        <a:xfrm>
          <a:off x="0" y="0"/>
          <a:ext cx="0" cy="0"/>
          <a:chOff x="0" y="0"/>
          <a:chExt cx="0" cy="0"/>
        </a:xfrm>
      </p:grpSpPr>
      <p:sp>
        <p:nvSpPr>
          <p:cNvPr id="2167" name="Google Shape;2167;p107"/>
          <p:cNvSpPr txBox="1"/>
          <p:nvPr/>
        </p:nvSpPr>
        <p:spPr>
          <a:xfrm>
            <a:off x="1626671" y="667551"/>
            <a:ext cx="4236855" cy="105872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None/>
            </a:pPr>
            <a:r>
              <a:rPr lang="en-US" sz="1800">
                <a:solidFill>
                  <a:srgbClr val="595959"/>
                </a:solidFill>
                <a:latin typeface="Arial"/>
                <a:ea typeface="Arial"/>
                <a:cs typeface="Arial"/>
                <a:sym typeface="Arial"/>
              </a:rPr>
              <a:t>Deepfake Detection Challenge (DFDC)</a:t>
            </a:r>
            <a:endParaRPr sz="1800">
              <a:solidFill>
                <a:srgbClr val="595959"/>
              </a:solidFill>
              <a:latin typeface="Arial"/>
              <a:ea typeface="Arial"/>
              <a:cs typeface="Arial"/>
              <a:sym typeface="Arial"/>
            </a:endParaRPr>
          </a:p>
          <a:p>
            <a:pPr marL="914377" marR="0" lvl="0" indent="0" algn="l" rtl="0">
              <a:lnSpc>
                <a:spcPct val="115000"/>
              </a:lnSpc>
              <a:spcBef>
                <a:spcPts val="1200"/>
              </a:spcBef>
              <a:spcAft>
                <a:spcPts val="1200"/>
              </a:spcAft>
              <a:buNone/>
            </a:pPr>
            <a:endParaRPr sz="1400">
              <a:solidFill>
                <a:srgbClr val="000000"/>
              </a:solidFill>
              <a:latin typeface="Arial"/>
              <a:ea typeface="Arial"/>
              <a:cs typeface="Arial"/>
              <a:sym typeface="Arial"/>
            </a:endParaRPr>
          </a:p>
        </p:txBody>
      </p:sp>
      <p:sp>
        <p:nvSpPr>
          <p:cNvPr id="2168" name="Google Shape;2168;p107"/>
          <p:cNvSpPr txBox="1"/>
          <p:nvPr/>
        </p:nvSpPr>
        <p:spPr>
          <a:xfrm>
            <a:off x="1613401" y="1189043"/>
            <a:ext cx="3134249" cy="2037451"/>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200"/>
              </a:spcAft>
              <a:buNone/>
            </a:pPr>
            <a:r>
              <a:rPr lang="en-US" sz="1600">
                <a:solidFill>
                  <a:srgbClr val="595959"/>
                </a:solidFill>
                <a:latin typeface="Arial"/>
                <a:ea typeface="Arial"/>
                <a:cs typeface="Arial"/>
                <a:sym typeface="Arial"/>
              </a:rPr>
              <a:t>Facebook invested $10m on deepfake detection technology in order to remove any media generated with artificial technology that represent misleading information. [</a:t>
            </a:r>
            <a:r>
              <a:rPr lang="en-US" sz="1600" u="sng">
                <a:solidFill>
                  <a:srgbClr val="0097A7"/>
                </a:solidFill>
                <a:latin typeface="Arial"/>
                <a:ea typeface="Arial"/>
                <a:cs typeface="Arial"/>
                <a:sym typeface="Arial"/>
                <a:hlinkClick r:id="rId3">
                  <a:extLst>
                    <a:ext uri="{A12FA001-AC4F-418D-AE19-62706E023703}">
                      <ahyp:hlinkClr xmlns:ahyp="http://schemas.microsoft.com/office/drawing/2018/hyperlinkcolor" val="tx"/>
                    </a:ext>
                  </a:extLst>
                </a:hlinkClick>
              </a:rPr>
              <a:t>source</a:t>
            </a:r>
            <a:r>
              <a:rPr lang="en-US" sz="1600">
                <a:solidFill>
                  <a:srgbClr val="595959"/>
                </a:solidFill>
                <a:latin typeface="Arial"/>
                <a:ea typeface="Arial"/>
                <a:cs typeface="Arial"/>
                <a:sym typeface="Arial"/>
              </a:rPr>
              <a:t>]</a:t>
            </a:r>
            <a:endParaRPr sz="1600">
              <a:solidFill>
                <a:srgbClr val="000000"/>
              </a:solidFill>
              <a:latin typeface="Arial"/>
              <a:ea typeface="Arial"/>
              <a:cs typeface="Arial"/>
              <a:sym typeface="Arial"/>
            </a:endParaRPr>
          </a:p>
        </p:txBody>
      </p:sp>
      <p:pic>
        <p:nvPicPr>
          <p:cNvPr id="2169" name="Google Shape;2169;p107"/>
          <p:cNvPicPr preferRelativeResize="0"/>
          <p:nvPr/>
        </p:nvPicPr>
        <p:blipFill rotWithShape="1">
          <a:blip r:embed="rId4">
            <a:alphaModFix/>
          </a:blip>
          <a:srcRect/>
          <a:stretch/>
        </p:blipFill>
        <p:spPr>
          <a:xfrm>
            <a:off x="7090034" y="1669981"/>
            <a:ext cx="1623975" cy="445275"/>
          </a:xfrm>
          <a:prstGeom prst="rect">
            <a:avLst/>
          </a:prstGeom>
          <a:noFill/>
          <a:ln>
            <a:noFill/>
          </a:ln>
        </p:spPr>
      </p:pic>
      <p:pic>
        <p:nvPicPr>
          <p:cNvPr id="2170" name="Google Shape;2170;p107"/>
          <p:cNvPicPr preferRelativeResize="0"/>
          <p:nvPr/>
        </p:nvPicPr>
        <p:blipFill rotWithShape="1">
          <a:blip r:embed="rId5">
            <a:alphaModFix/>
          </a:blip>
          <a:srcRect/>
          <a:stretch/>
        </p:blipFill>
        <p:spPr>
          <a:xfrm>
            <a:off x="4957219" y="2316006"/>
            <a:ext cx="5576400" cy="3174275"/>
          </a:xfrm>
          <a:prstGeom prst="rect">
            <a:avLst/>
          </a:prstGeom>
          <a:noFill/>
          <a:ln>
            <a:noFill/>
          </a:ln>
        </p:spPr>
      </p:pic>
      <p:sp>
        <p:nvSpPr>
          <p:cNvPr id="2171" name="Google Shape;2171;p107"/>
          <p:cNvSpPr txBox="1"/>
          <p:nvPr/>
        </p:nvSpPr>
        <p:spPr>
          <a:xfrm>
            <a:off x="4747650" y="5611440"/>
            <a:ext cx="5762927" cy="1341876"/>
          </a:xfrm>
          <a:prstGeom prst="rect">
            <a:avLst/>
          </a:prstGeom>
          <a:noFill/>
          <a:ln>
            <a:noFill/>
          </a:ln>
        </p:spPr>
        <p:txBody>
          <a:bodyPr spcFirstLastPara="1" wrap="square" lIns="91425" tIns="91425" rIns="91425" bIns="91425" anchor="t" anchorCtr="0">
            <a:spAutoFit/>
          </a:bodyPr>
          <a:lstStyle/>
          <a:p>
            <a:pPr marL="457189" marR="0" lvl="0" indent="0" algn="l" rtl="0">
              <a:lnSpc>
                <a:spcPct val="115000"/>
              </a:lnSpc>
              <a:spcBef>
                <a:spcPts val="0"/>
              </a:spcBef>
              <a:spcAft>
                <a:spcPts val="0"/>
              </a:spcAft>
              <a:buNone/>
            </a:pPr>
            <a:r>
              <a:rPr lang="en-US" sz="1600">
                <a:solidFill>
                  <a:srgbClr val="595959"/>
                </a:solidFill>
                <a:latin typeface="Arial"/>
                <a:ea typeface="Arial"/>
                <a:cs typeface="Arial"/>
                <a:sym typeface="Arial"/>
              </a:rPr>
              <a:t>2,000 deepfake detection models submitted </a:t>
            </a:r>
            <a:endParaRPr sz="1600">
              <a:solidFill>
                <a:srgbClr val="595959"/>
              </a:solidFill>
              <a:latin typeface="Arial"/>
              <a:ea typeface="Arial"/>
              <a:cs typeface="Arial"/>
              <a:sym typeface="Arial"/>
            </a:endParaRPr>
          </a:p>
          <a:p>
            <a:pPr marL="457189" marR="0" lvl="0" indent="0" algn="l" rtl="0">
              <a:lnSpc>
                <a:spcPct val="115000"/>
              </a:lnSpc>
              <a:spcBef>
                <a:spcPts val="1200"/>
              </a:spcBef>
              <a:spcAft>
                <a:spcPts val="1200"/>
              </a:spcAft>
              <a:buNone/>
            </a:pPr>
            <a:r>
              <a:rPr lang="en-US" sz="1600">
                <a:solidFill>
                  <a:srgbClr val="595959"/>
                </a:solidFill>
                <a:latin typeface="Arial"/>
                <a:ea typeface="Arial"/>
                <a:cs typeface="Arial"/>
                <a:sym typeface="Arial"/>
              </a:rPr>
              <a:t>Top model achieved 65.18% accuracy on dataset with real life examples.</a:t>
            </a:r>
            <a:endParaRPr sz="1600">
              <a:solidFill>
                <a:srgbClr val="000000"/>
              </a:solidFill>
              <a:latin typeface="Arial"/>
              <a:ea typeface="Arial"/>
              <a:cs typeface="Arial"/>
              <a:sym typeface="Arial"/>
            </a:endParaRPr>
          </a:p>
        </p:txBody>
      </p:sp>
      <p:sp>
        <p:nvSpPr>
          <p:cNvPr id="2172" name="Google Shape;2172;p107"/>
          <p:cNvSpPr txBox="1"/>
          <p:nvPr/>
        </p:nvSpPr>
        <p:spPr>
          <a:xfrm>
            <a:off x="1521073" y="77816"/>
            <a:ext cx="3384000" cy="615523"/>
          </a:xfrm>
          <a:prstGeom prst="rect">
            <a:avLst/>
          </a:prstGeom>
          <a:noFill/>
          <a:ln>
            <a:noFill/>
          </a:ln>
        </p:spPr>
        <p:txBody>
          <a:bodyPr spcFirstLastPara="1" wrap="square" lIns="91425" tIns="91425" rIns="91425" bIns="91425" anchor="t" anchorCtr="0">
            <a:spAutoFit/>
          </a:bodyPr>
          <a:lstStyle/>
          <a:p>
            <a:pPr marL="0" marR="0" lvl="0" indent="0" algn="ctr" rtl="0">
              <a:spcBef>
                <a:spcPts val="0"/>
              </a:spcBef>
              <a:spcAft>
                <a:spcPts val="0"/>
              </a:spcAft>
              <a:buNone/>
            </a:pPr>
            <a:r>
              <a:rPr lang="en-US" sz="2800">
                <a:solidFill>
                  <a:srgbClr val="000000"/>
                </a:solidFill>
                <a:latin typeface="Arial"/>
                <a:ea typeface="Arial"/>
                <a:cs typeface="Arial"/>
                <a:sym typeface="Arial"/>
              </a:rPr>
              <a:t>Technical Solutions</a:t>
            </a:r>
            <a:endParaRPr sz="2800">
              <a:solidFill>
                <a:srgbClr val="000000"/>
              </a:solidFill>
              <a:latin typeface="Arial"/>
              <a:ea typeface="Arial"/>
              <a:cs typeface="Arial"/>
              <a:sym typeface="Arial"/>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Shape 2176"/>
        <p:cNvGrpSpPr/>
        <p:nvPr/>
      </p:nvGrpSpPr>
      <p:grpSpPr>
        <a:xfrm>
          <a:off x="0" y="0"/>
          <a:ext cx="0" cy="0"/>
          <a:chOff x="0" y="0"/>
          <a:chExt cx="0" cy="0"/>
        </a:xfrm>
      </p:grpSpPr>
      <p:sp>
        <p:nvSpPr>
          <p:cNvPr id="2177" name="Google Shape;2177;p108"/>
          <p:cNvSpPr txBox="1">
            <a:spLocks noGrp="1"/>
          </p:cNvSpPr>
          <p:nvPr>
            <p:ph type="title"/>
          </p:nvPr>
        </p:nvSpPr>
        <p:spPr>
          <a:xfrm>
            <a:off x="1835700" y="1147825"/>
            <a:ext cx="8520600" cy="619800"/>
          </a:xfrm>
          <a:prstGeom prst="rect">
            <a:avLst/>
          </a:prstGeom>
          <a:noFill/>
          <a:ln>
            <a:noFill/>
          </a:ln>
        </p:spPr>
        <p:txBody>
          <a:bodyPr spcFirstLastPara="1" wrap="square" lIns="91425" tIns="91425" rIns="91425" bIns="91425" anchor="t" anchorCtr="0">
            <a:normAutofit fontScale="90000"/>
          </a:bodyPr>
          <a:lstStyle/>
          <a:p>
            <a:pPr marL="0" lvl="0" indent="0" algn="l" rtl="0">
              <a:lnSpc>
                <a:spcPct val="100000"/>
              </a:lnSpc>
              <a:spcBef>
                <a:spcPts val="0"/>
              </a:spcBef>
              <a:spcAft>
                <a:spcPts val="0"/>
              </a:spcAft>
              <a:buSzPct val="39285"/>
              <a:buNone/>
            </a:pPr>
            <a:r>
              <a:rPr lang="en-US"/>
              <a:t>Monopolies of Knowledge / Technology </a:t>
            </a:r>
            <a:endParaRPr/>
          </a:p>
          <a:p>
            <a:pPr marL="0" lvl="0" indent="0" algn="l" rtl="0">
              <a:lnSpc>
                <a:spcPct val="100000"/>
              </a:lnSpc>
              <a:spcBef>
                <a:spcPts val="0"/>
              </a:spcBef>
              <a:spcAft>
                <a:spcPts val="0"/>
              </a:spcAft>
              <a:buSzPct val="39285"/>
              <a:buNone/>
            </a:pPr>
            <a:endParaRPr/>
          </a:p>
          <a:p>
            <a:pPr marL="0" lvl="0" indent="0" algn="ctr" rtl="0">
              <a:lnSpc>
                <a:spcPct val="100000"/>
              </a:lnSpc>
              <a:spcBef>
                <a:spcPts val="0"/>
              </a:spcBef>
              <a:spcAft>
                <a:spcPts val="0"/>
              </a:spcAft>
              <a:buSzPct val="39285"/>
              <a:buNone/>
            </a:pPr>
            <a:r>
              <a:rPr lang="en-US"/>
              <a:t> </a:t>
            </a:r>
            <a:endParaRPr/>
          </a:p>
          <a:p>
            <a:pPr marL="0" lvl="0" indent="0" algn="l" rtl="0">
              <a:lnSpc>
                <a:spcPct val="100000"/>
              </a:lnSpc>
              <a:spcBef>
                <a:spcPts val="0"/>
              </a:spcBef>
              <a:spcAft>
                <a:spcPts val="0"/>
              </a:spcAft>
              <a:buSzPct val="111111"/>
              <a:buNone/>
            </a:pPr>
            <a:endParaRPr/>
          </a:p>
        </p:txBody>
      </p:sp>
      <p:sp>
        <p:nvSpPr>
          <p:cNvPr id="2178" name="Google Shape;2178;p108"/>
          <p:cNvSpPr txBox="1">
            <a:spLocks noGrp="1"/>
          </p:cNvSpPr>
          <p:nvPr>
            <p:ph type="body" idx="1"/>
          </p:nvPr>
        </p:nvSpPr>
        <p:spPr>
          <a:xfrm>
            <a:off x="1835700" y="2937001"/>
            <a:ext cx="5223000" cy="2362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US" sz="1867">
                <a:solidFill>
                  <a:srgbClr val="202122"/>
                </a:solidFill>
              </a:rPr>
              <a:t>“</a:t>
            </a:r>
            <a:r>
              <a:rPr lang="en-US" sz="1867" b="1">
                <a:solidFill>
                  <a:srgbClr val="202122"/>
                </a:solidFill>
              </a:rPr>
              <a:t>Monopolies of knowledge</a:t>
            </a:r>
            <a:r>
              <a:rPr lang="en-US" sz="1867">
                <a:solidFill>
                  <a:srgbClr val="202122"/>
                </a:solidFill>
                <a:highlight>
                  <a:srgbClr val="FFFFFF"/>
                </a:highlight>
              </a:rPr>
              <a:t> arise when the </a:t>
            </a:r>
            <a:r>
              <a:rPr lang="en-US" sz="1867">
                <a:solidFill>
                  <a:srgbClr val="202122"/>
                </a:solidFill>
              </a:rPr>
              <a:t>ruling class </a:t>
            </a:r>
            <a:r>
              <a:rPr lang="en-US" sz="1867">
                <a:solidFill>
                  <a:srgbClr val="202122"/>
                </a:solidFill>
                <a:highlight>
                  <a:srgbClr val="FFFFFF"/>
                </a:highlight>
              </a:rPr>
              <a:t>maintains political power through control of key communications technologies.” [</a:t>
            </a:r>
            <a:r>
              <a:rPr lang="en-US" sz="1867" u="sng">
                <a:solidFill>
                  <a:schemeClr val="hlink"/>
                </a:solidFill>
                <a:highlight>
                  <a:srgbClr val="FFFFFF"/>
                </a:highlight>
                <a:hlinkClick r:id="rId3"/>
              </a:rPr>
              <a:t>source</a:t>
            </a:r>
            <a:r>
              <a:rPr lang="en-US" sz="1867">
                <a:solidFill>
                  <a:srgbClr val="202122"/>
                </a:solidFill>
                <a:highlight>
                  <a:srgbClr val="FFFFFF"/>
                </a:highlight>
              </a:rPr>
              <a:t>]</a:t>
            </a:r>
            <a:endParaRPr/>
          </a:p>
          <a:p>
            <a:pPr marL="0" lvl="0" indent="0" algn="l" rtl="0">
              <a:lnSpc>
                <a:spcPct val="115000"/>
              </a:lnSpc>
              <a:spcBef>
                <a:spcPts val="0"/>
              </a:spcBef>
              <a:spcAft>
                <a:spcPts val="0"/>
              </a:spcAft>
              <a:buSzPts val="1800"/>
              <a:buNone/>
            </a:pPr>
            <a:endParaRPr sz="1867">
              <a:solidFill>
                <a:srgbClr val="202122"/>
              </a:solidFill>
              <a:highlight>
                <a:srgbClr val="FFFFFF"/>
              </a:highlight>
            </a:endParaRPr>
          </a:p>
          <a:p>
            <a:pPr marL="0" lvl="0" indent="0" algn="l" rtl="0">
              <a:lnSpc>
                <a:spcPct val="115000"/>
              </a:lnSpc>
              <a:spcBef>
                <a:spcPts val="0"/>
              </a:spcBef>
              <a:spcAft>
                <a:spcPts val="0"/>
              </a:spcAft>
              <a:buSzPts val="1800"/>
              <a:buNone/>
            </a:pPr>
            <a:r>
              <a:rPr lang="en-US" sz="1867">
                <a:solidFill>
                  <a:srgbClr val="202122"/>
                </a:solidFill>
                <a:highlight>
                  <a:srgbClr val="FFFFFF"/>
                </a:highlight>
              </a:rPr>
              <a:t>Ensuring image truth through technology that only works when verified by large trusted parties (commercial or political) can consolidate power.</a:t>
            </a:r>
            <a:endParaRPr sz="1867">
              <a:solidFill>
                <a:srgbClr val="202122"/>
              </a:solidFill>
              <a:highlight>
                <a:srgbClr val="FFFFFF"/>
              </a:highlight>
            </a:endParaRPr>
          </a:p>
        </p:txBody>
      </p:sp>
      <p:pic>
        <p:nvPicPr>
          <p:cNvPr id="2179" name="Google Shape;2179;p108"/>
          <p:cNvPicPr preferRelativeResize="0"/>
          <p:nvPr/>
        </p:nvPicPr>
        <p:blipFill rotWithShape="1">
          <a:blip r:embed="rId4">
            <a:alphaModFix/>
          </a:blip>
          <a:srcRect/>
          <a:stretch/>
        </p:blipFill>
        <p:spPr>
          <a:xfrm>
            <a:off x="7058701" y="2937001"/>
            <a:ext cx="3751413" cy="2604931"/>
          </a:xfrm>
          <a:prstGeom prst="rect">
            <a:avLst/>
          </a:prstGeom>
          <a:noFill/>
          <a:ln>
            <a:noFill/>
          </a:ln>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Shape 2183"/>
        <p:cNvGrpSpPr/>
        <p:nvPr/>
      </p:nvGrpSpPr>
      <p:grpSpPr>
        <a:xfrm>
          <a:off x="0" y="0"/>
          <a:ext cx="0" cy="0"/>
          <a:chOff x="0" y="0"/>
          <a:chExt cx="0" cy="0"/>
        </a:xfrm>
      </p:grpSpPr>
      <p:sp>
        <p:nvSpPr>
          <p:cNvPr id="2184" name="Google Shape;2184;p109"/>
          <p:cNvSpPr txBox="1">
            <a:spLocks noGrp="1"/>
          </p:cNvSpPr>
          <p:nvPr>
            <p:ph type="title"/>
          </p:nvPr>
        </p:nvSpPr>
        <p:spPr>
          <a:xfrm>
            <a:off x="1835700" y="907365"/>
            <a:ext cx="8520600" cy="572700"/>
          </a:xfrm>
          <a:prstGeom prst="rect">
            <a:avLst/>
          </a:prstGeom>
          <a:noFill/>
          <a:ln>
            <a:noFill/>
          </a:ln>
        </p:spPr>
        <p:txBody>
          <a:bodyPr spcFirstLastPara="1" wrap="square" lIns="91425" tIns="91425" rIns="91425" bIns="91425" anchor="t" anchorCtr="0">
            <a:normAutofit fontScale="90000"/>
          </a:bodyPr>
          <a:lstStyle/>
          <a:p>
            <a:pPr marL="0" lvl="0" indent="0" algn="ctr" rtl="0">
              <a:lnSpc>
                <a:spcPct val="100000"/>
              </a:lnSpc>
              <a:spcBef>
                <a:spcPts val="0"/>
              </a:spcBef>
              <a:spcAft>
                <a:spcPts val="0"/>
              </a:spcAft>
              <a:buSzPct val="39285"/>
              <a:buNone/>
            </a:pPr>
            <a:r>
              <a:rPr lang="en-US"/>
              <a:t>Legal Solutions: Individualist and Collectivist</a:t>
            </a:r>
            <a:endParaRPr/>
          </a:p>
          <a:p>
            <a:pPr marL="0" lvl="0" indent="0" algn="l" rtl="0">
              <a:lnSpc>
                <a:spcPct val="100000"/>
              </a:lnSpc>
              <a:spcBef>
                <a:spcPts val="0"/>
              </a:spcBef>
              <a:spcAft>
                <a:spcPts val="0"/>
              </a:spcAft>
              <a:buSzPct val="111111"/>
              <a:buNone/>
            </a:pPr>
            <a:endParaRPr/>
          </a:p>
        </p:txBody>
      </p:sp>
      <p:sp>
        <p:nvSpPr>
          <p:cNvPr id="2185" name="Google Shape;2185;p109"/>
          <p:cNvSpPr txBox="1">
            <a:spLocks noGrp="1"/>
          </p:cNvSpPr>
          <p:nvPr>
            <p:ph type="body" idx="1"/>
          </p:nvPr>
        </p:nvSpPr>
        <p:spPr>
          <a:xfrm>
            <a:off x="1835700" y="2047054"/>
            <a:ext cx="4414200" cy="3635495"/>
          </a:xfrm>
          <a:prstGeom prst="rect">
            <a:avLst/>
          </a:prstGeom>
          <a:noFill/>
          <a:ln>
            <a:noFill/>
          </a:ln>
        </p:spPr>
        <p:txBody>
          <a:bodyPr spcFirstLastPara="1" wrap="square" lIns="91425" tIns="91425" rIns="91425" bIns="91425" anchor="t" anchorCtr="0">
            <a:normAutofit/>
          </a:bodyPr>
          <a:lstStyle/>
          <a:p>
            <a:pPr marL="114297" lvl="0" indent="0" algn="l" rtl="0">
              <a:lnSpc>
                <a:spcPct val="115000"/>
              </a:lnSpc>
              <a:spcBef>
                <a:spcPts val="1200"/>
              </a:spcBef>
              <a:spcAft>
                <a:spcPts val="0"/>
              </a:spcAft>
              <a:buSzPts val="1800"/>
              <a:buNone/>
            </a:pPr>
            <a:r>
              <a:rPr lang="en-US" sz="2000"/>
              <a:t>An individual could:</a:t>
            </a:r>
            <a:endParaRPr sz="2000"/>
          </a:p>
          <a:p>
            <a:pPr marL="599002" lvl="1" indent="-237061" algn="l" rtl="0">
              <a:lnSpc>
                <a:spcPct val="115000"/>
              </a:lnSpc>
              <a:spcBef>
                <a:spcPts val="0"/>
              </a:spcBef>
              <a:spcAft>
                <a:spcPts val="0"/>
              </a:spcAft>
              <a:buSzPts val="1400"/>
              <a:buChar char="-"/>
            </a:pPr>
            <a:r>
              <a:rPr lang="en-US" sz="1600"/>
              <a:t>Sue under defamation if reputation is tarnished due to image manipulation.</a:t>
            </a:r>
            <a:endParaRPr sz="1600"/>
          </a:p>
          <a:p>
            <a:pPr marL="599002" lvl="1" indent="-237061" algn="l" rtl="0">
              <a:lnSpc>
                <a:spcPct val="115000"/>
              </a:lnSpc>
              <a:spcBef>
                <a:spcPts val="0"/>
              </a:spcBef>
              <a:spcAft>
                <a:spcPts val="0"/>
              </a:spcAft>
              <a:buSzPts val="1400"/>
              <a:buChar char="-"/>
            </a:pPr>
            <a:r>
              <a:rPr lang="en-US" sz="1600"/>
              <a:t>Sue under false light accusation if depicted in a misleading manner.</a:t>
            </a:r>
            <a:endParaRPr sz="1600"/>
          </a:p>
          <a:p>
            <a:pPr marL="599002" lvl="1" indent="-237061" algn="l" rtl="0">
              <a:lnSpc>
                <a:spcPct val="115000"/>
              </a:lnSpc>
              <a:spcBef>
                <a:spcPts val="0"/>
              </a:spcBef>
              <a:spcAft>
                <a:spcPts val="0"/>
              </a:spcAft>
              <a:buSzPts val="1400"/>
              <a:buChar char="-"/>
            </a:pPr>
            <a:r>
              <a:rPr lang="en-US" sz="1600"/>
              <a:t>Sue under the The Trademark Act if there is a case of infringement. </a:t>
            </a:r>
            <a:br>
              <a:rPr lang="en-US" sz="1333"/>
            </a:br>
            <a:endParaRPr sz="1333"/>
          </a:p>
          <a:p>
            <a:pPr marL="114297" lvl="0" indent="0" algn="l" rtl="0">
              <a:lnSpc>
                <a:spcPct val="115000"/>
              </a:lnSpc>
              <a:spcBef>
                <a:spcPts val="0"/>
              </a:spcBef>
              <a:spcAft>
                <a:spcPts val="0"/>
              </a:spcAft>
              <a:buSzPts val="1800"/>
              <a:buNone/>
            </a:pPr>
            <a:r>
              <a:rPr lang="en-US" sz="1867"/>
              <a:t>Legislation against deepfakes is challenged by freedom of speech. </a:t>
            </a:r>
            <a:endParaRPr sz="1867"/>
          </a:p>
        </p:txBody>
      </p:sp>
      <p:pic>
        <p:nvPicPr>
          <p:cNvPr id="2186" name="Google Shape;2186;p109"/>
          <p:cNvPicPr preferRelativeResize="0"/>
          <p:nvPr/>
        </p:nvPicPr>
        <p:blipFill rotWithShape="1">
          <a:blip r:embed="rId3">
            <a:alphaModFix/>
          </a:blip>
          <a:srcRect/>
          <a:stretch/>
        </p:blipFill>
        <p:spPr>
          <a:xfrm>
            <a:off x="9419415" y="5682549"/>
            <a:ext cx="811864" cy="756817"/>
          </a:xfrm>
          <a:prstGeom prst="rect">
            <a:avLst/>
          </a:prstGeom>
          <a:noFill/>
          <a:ln>
            <a:noFill/>
          </a:ln>
        </p:spPr>
      </p:pic>
      <p:pic>
        <p:nvPicPr>
          <p:cNvPr id="2187" name="Google Shape;2187;p109"/>
          <p:cNvPicPr preferRelativeResize="0"/>
          <p:nvPr/>
        </p:nvPicPr>
        <p:blipFill rotWithShape="1">
          <a:blip r:embed="rId4">
            <a:alphaModFix/>
          </a:blip>
          <a:srcRect/>
          <a:stretch/>
        </p:blipFill>
        <p:spPr>
          <a:xfrm>
            <a:off x="5026229" y="5631489"/>
            <a:ext cx="518787" cy="547611"/>
          </a:xfrm>
          <a:prstGeom prst="rect">
            <a:avLst/>
          </a:prstGeom>
          <a:noFill/>
          <a:ln>
            <a:noFill/>
          </a:ln>
        </p:spPr>
      </p:pic>
      <p:sp>
        <p:nvSpPr>
          <p:cNvPr id="2188" name="Google Shape;2188;p109"/>
          <p:cNvSpPr txBox="1"/>
          <p:nvPr/>
        </p:nvSpPr>
        <p:spPr>
          <a:xfrm>
            <a:off x="6428700" y="2042566"/>
            <a:ext cx="3927600" cy="3056576"/>
          </a:xfrm>
          <a:prstGeom prst="rect">
            <a:avLst/>
          </a:prstGeom>
          <a:noFill/>
          <a:ln>
            <a:noFill/>
          </a:ln>
        </p:spPr>
        <p:txBody>
          <a:bodyPr spcFirstLastPara="1" wrap="square" lIns="91425" tIns="91425" rIns="91425" bIns="91425" anchor="t" anchorCtr="0">
            <a:spAutoFit/>
          </a:bodyPr>
          <a:lstStyle/>
          <a:p>
            <a:pPr marL="114297" marR="0" lvl="0" indent="0" algn="l" rtl="0">
              <a:lnSpc>
                <a:spcPct val="115000"/>
              </a:lnSpc>
              <a:spcBef>
                <a:spcPts val="1200"/>
              </a:spcBef>
              <a:spcAft>
                <a:spcPts val="0"/>
              </a:spcAft>
              <a:buNone/>
            </a:pPr>
            <a:r>
              <a:rPr lang="en-US" sz="1800">
                <a:solidFill>
                  <a:srgbClr val="595959"/>
                </a:solidFill>
                <a:latin typeface="Arial"/>
                <a:ea typeface="Arial"/>
                <a:cs typeface="Arial"/>
                <a:sym typeface="Arial"/>
              </a:rPr>
              <a:t>Act according to an assumed collective interest:</a:t>
            </a:r>
            <a:endParaRPr/>
          </a:p>
          <a:p>
            <a:pPr marL="114297" marR="0" lvl="0" indent="0" algn="l" rtl="0">
              <a:lnSpc>
                <a:spcPct val="115000"/>
              </a:lnSpc>
              <a:spcBef>
                <a:spcPts val="1200"/>
              </a:spcBef>
              <a:spcAft>
                <a:spcPts val="0"/>
              </a:spcAft>
              <a:buNone/>
            </a:pPr>
            <a:r>
              <a:rPr lang="en-US" sz="1467">
                <a:solidFill>
                  <a:srgbClr val="595959"/>
                </a:solidFill>
                <a:latin typeface="Arial"/>
                <a:ea typeface="Arial"/>
                <a:cs typeface="Arial"/>
                <a:sym typeface="Arial"/>
              </a:rPr>
              <a:t>Pass legislation against deepfakes because they could be used to “disrupt social order and violate people’s interests, creating political risks and bringing a negative impact to national security and social stability.” [</a:t>
            </a:r>
            <a:r>
              <a:rPr lang="en-US" sz="1467" u="sng">
                <a:solidFill>
                  <a:srgbClr val="0097A7"/>
                </a:solidFill>
                <a:latin typeface="Arial"/>
                <a:ea typeface="Arial"/>
                <a:cs typeface="Arial"/>
                <a:sym typeface="Arial"/>
                <a:hlinkClick r:id="rId5">
                  <a:extLst>
                    <a:ext uri="{A12FA001-AC4F-418D-AE19-62706E023703}">
                      <ahyp:hlinkClr xmlns:ahyp="http://schemas.microsoft.com/office/drawing/2018/hyperlinkcolor" val="tx"/>
                    </a:ext>
                  </a:extLst>
                </a:hlinkClick>
              </a:rPr>
              <a:t>source</a:t>
            </a:r>
            <a:r>
              <a:rPr lang="en-US" sz="1467">
                <a:solidFill>
                  <a:srgbClr val="595959"/>
                </a:solidFill>
                <a:latin typeface="Arial"/>
                <a:ea typeface="Arial"/>
                <a:cs typeface="Arial"/>
                <a:sym typeface="Arial"/>
              </a:rPr>
              <a:t>]</a:t>
            </a:r>
            <a:endParaRPr sz="1467">
              <a:solidFill>
                <a:srgbClr val="595959"/>
              </a:solidFill>
              <a:latin typeface="Arial"/>
              <a:ea typeface="Arial"/>
              <a:cs typeface="Arial"/>
              <a:sym typeface="Arial"/>
            </a:endParaRPr>
          </a:p>
          <a:p>
            <a:pPr marL="0" marR="0" lvl="0" indent="0" algn="l" rtl="0">
              <a:spcBef>
                <a:spcPts val="1200"/>
              </a:spcBef>
              <a:spcAft>
                <a:spcPts val="0"/>
              </a:spcAft>
              <a:buNone/>
            </a:pPr>
            <a:endParaRPr sz="1400">
              <a:solidFill>
                <a:srgbClr val="000000"/>
              </a:solidFill>
              <a:latin typeface="Arial"/>
              <a:ea typeface="Arial"/>
              <a:cs typeface="Arial"/>
              <a:sym typeface="Arial"/>
            </a:endParaRPr>
          </a:p>
        </p:txBody>
      </p:sp>
      <p:sp>
        <p:nvSpPr>
          <p:cNvPr id="2189" name="Google Shape;2189;p109"/>
          <p:cNvSpPr txBox="1"/>
          <p:nvPr/>
        </p:nvSpPr>
        <p:spPr>
          <a:xfrm>
            <a:off x="1312984" y="5707731"/>
            <a:ext cx="4232031" cy="379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67">
                <a:solidFill>
                  <a:srgbClr val="000000"/>
                </a:solidFill>
                <a:latin typeface="Arial"/>
                <a:ea typeface="Arial"/>
                <a:cs typeface="Arial"/>
                <a:sym typeface="Arial"/>
              </a:rPr>
              <a:t>e.g., U.S. Legal System </a:t>
            </a:r>
            <a:endParaRPr/>
          </a:p>
        </p:txBody>
      </p:sp>
      <p:sp>
        <p:nvSpPr>
          <p:cNvPr id="2190" name="Google Shape;2190;p109"/>
          <p:cNvSpPr txBox="1"/>
          <p:nvPr/>
        </p:nvSpPr>
        <p:spPr>
          <a:xfrm>
            <a:off x="6518034" y="5631489"/>
            <a:ext cx="2740227" cy="979820"/>
          </a:xfrm>
          <a:prstGeom prst="rect">
            <a:avLst/>
          </a:prstGeom>
          <a:noFill/>
          <a:ln>
            <a:noFill/>
          </a:ln>
        </p:spPr>
        <p:txBody>
          <a:bodyPr spcFirstLastPara="1" wrap="square" lIns="91425" tIns="45700" rIns="91425" bIns="45700" anchor="t" anchorCtr="0">
            <a:spAutoFit/>
          </a:bodyPr>
          <a:lstStyle/>
          <a:p>
            <a:pPr marL="0" marR="0" lvl="0" indent="0" algn="l" rtl="0">
              <a:lnSpc>
                <a:spcPct val="115000"/>
              </a:lnSpc>
              <a:spcBef>
                <a:spcPts val="0"/>
              </a:spcBef>
              <a:spcAft>
                <a:spcPts val="0"/>
              </a:spcAft>
              <a:buNone/>
            </a:pPr>
            <a:r>
              <a:rPr lang="en-US" sz="1867">
                <a:solidFill>
                  <a:srgbClr val="595959"/>
                </a:solidFill>
                <a:latin typeface="Arial"/>
                <a:ea typeface="Arial"/>
                <a:cs typeface="Arial"/>
                <a:sym typeface="Arial"/>
              </a:rPr>
              <a:t>e.g., Cyberspace </a:t>
            </a:r>
            <a:br>
              <a:rPr lang="en-US" sz="1867">
                <a:solidFill>
                  <a:srgbClr val="595959"/>
                </a:solidFill>
                <a:latin typeface="Arial"/>
                <a:ea typeface="Arial"/>
                <a:cs typeface="Arial"/>
                <a:sym typeface="Arial"/>
              </a:rPr>
            </a:br>
            <a:r>
              <a:rPr lang="en-US" sz="1867">
                <a:solidFill>
                  <a:srgbClr val="595959"/>
                </a:solidFill>
                <a:latin typeface="Arial"/>
                <a:ea typeface="Arial"/>
                <a:cs typeface="Arial"/>
                <a:sym typeface="Arial"/>
              </a:rPr>
              <a:t>Administration of China</a:t>
            </a:r>
            <a:br>
              <a:rPr lang="en-US" sz="1867">
                <a:solidFill>
                  <a:srgbClr val="595959"/>
                </a:solidFill>
                <a:latin typeface="Arial"/>
                <a:ea typeface="Arial"/>
                <a:cs typeface="Arial"/>
                <a:sym typeface="Arial"/>
              </a:rPr>
            </a:br>
            <a:r>
              <a:rPr lang="en-US" sz="1400">
                <a:solidFill>
                  <a:srgbClr val="595959"/>
                </a:solidFill>
                <a:latin typeface="Arial"/>
                <a:ea typeface="Arial"/>
                <a:cs typeface="Arial"/>
                <a:sym typeface="Arial"/>
              </a:rPr>
              <a:t>November 2019 legislation</a:t>
            </a:r>
            <a:endParaRPr sz="1867">
              <a:solidFill>
                <a:srgbClr val="595959"/>
              </a:solidFill>
              <a:latin typeface="Arial"/>
              <a:ea typeface="Arial"/>
              <a:cs typeface="Arial"/>
              <a:sym typeface="Arial"/>
            </a:endParaRP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show="0">
  <p:cSld>
    <p:spTree>
      <p:nvGrpSpPr>
        <p:cNvPr id="1" name="Shape 2194"/>
        <p:cNvGrpSpPr/>
        <p:nvPr/>
      </p:nvGrpSpPr>
      <p:grpSpPr>
        <a:xfrm>
          <a:off x="0" y="0"/>
          <a:ext cx="0" cy="0"/>
          <a:chOff x="0" y="0"/>
          <a:chExt cx="0" cy="0"/>
        </a:xfrm>
      </p:grpSpPr>
      <p:sp>
        <p:nvSpPr>
          <p:cNvPr id="2195" name="Google Shape;2195;p110"/>
          <p:cNvSpPr txBox="1">
            <a:spLocks noGrp="1"/>
          </p:cNvSpPr>
          <p:nvPr>
            <p:ph type="title"/>
          </p:nvPr>
        </p:nvSpPr>
        <p:spPr>
          <a:xfrm>
            <a:off x="1775551" y="4726050"/>
            <a:ext cx="8520600" cy="1542300"/>
          </a:xfrm>
          <a:prstGeom prst="rect">
            <a:avLst/>
          </a:prstGeom>
          <a:noFill/>
          <a:ln>
            <a:noFill/>
          </a:ln>
        </p:spPr>
        <p:txBody>
          <a:bodyPr spcFirstLastPara="1" wrap="square" lIns="91425" tIns="91425" rIns="91425" bIns="91425" anchor="t" anchorCtr="0">
            <a:normAutofit/>
          </a:bodyPr>
          <a:lstStyle/>
          <a:p>
            <a:pPr marL="0" lvl="0" indent="0" algn="l" rtl="0">
              <a:lnSpc>
                <a:spcPct val="100000"/>
              </a:lnSpc>
              <a:spcBef>
                <a:spcPts val="0"/>
              </a:spcBef>
              <a:spcAft>
                <a:spcPts val="0"/>
              </a:spcAft>
              <a:buSzPts val="2800"/>
              <a:buNone/>
            </a:pPr>
            <a:r>
              <a:rPr lang="en-US" sz="2000"/>
              <a:t>Civil Trust • Image Manipulation</a:t>
            </a:r>
            <a:endParaRPr sz="2000"/>
          </a:p>
          <a:p>
            <a:pPr marL="0" lvl="0" indent="0" algn="l" rtl="0">
              <a:lnSpc>
                <a:spcPct val="100000"/>
              </a:lnSpc>
              <a:spcBef>
                <a:spcPts val="0"/>
              </a:spcBef>
              <a:spcAft>
                <a:spcPts val="0"/>
              </a:spcAft>
              <a:buSzPts val="2800"/>
              <a:buNone/>
            </a:pPr>
            <a:r>
              <a:rPr lang="en-US" sz="2000"/>
              <a:t>Individualist • Collectivist  </a:t>
            </a:r>
            <a:endParaRPr sz="2000"/>
          </a:p>
          <a:p>
            <a:pPr marL="0" lvl="0" indent="0" algn="l" rtl="0">
              <a:lnSpc>
                <a:spcPct val="100000"/>
              </a:lnSpc>
              <a:spcBef>
                <a:spcPts val="0"/>
              </a:spcBef>
              <a:spcAft>
                <a:spcPts val="0"/>
              </a:spcAft>
              <a:buSzPts val="2800"/>
              <a:buNone/>
            </a:pPr>
            <a:r>
              <a:rPr lang="en-US" sz="2000"/>
              <a:t>Monopoly of Knowledge</a:t>
            </a:r>
            <a:endParaRPr sz="2000"/>
          </a:p>
          <a:p>
            <a:pPr marL="0" lvl="0" indent="0" algn="l" rtl="0">
              <a:lnSpc>
                <a:spcPct val="100000"/>
              </a:lnSpc>
              <a:spcBef>
                <a:spcPts val="0"/>
              </a:spcBef>
              <a:spcAft>
                <a:spcPts val="0"/>
              </a:spcAft>
              <a:buSzPts val="2800"/>
              <a:buNone/>
            </a:pPr>
            <a:r>
              <a:rPr lang="en-US" sz="2000"/>
              <a:t> </a:t>
            </a:r>
            <a:endParaRPr sz="2000"/>
          </a:p>
        </p:txBody>
      </p:sp>
      <p:sp>
        <p:nvSpPr>
          <p:cNvPr id="2196" name="Google Shape;2196;p110"/>
          <p:cNvSpPr txBox="1"/>
          <p:nvPr/>
        </p:nvSpPr>
        <p:spPr>
          <a:xfrm>
            <a:off x="1835701" y="1360800"/>
            <a:ext cx="6935700" cy="569356"/>
          </a:xfrm>
          <a:prstGeom prst="rect">
            <a:avLst/>
          </a:prstGeom>
          <a:noFill/>
          <a:ln>
            <a:noFill/>
          </a:ln>
        </p:spPr>
        <p:txBody>
          <a:bodyPr spcFirstLastPara="1" wrap="square" lIns="91425" tIns="91425" rIns="91425" bIns="91425" anchor="t" anchorCtr="0">
            <a:spAutoFit/>
          </a:bodyPr>
          <a:lstStyle/>
          <a:p>
            <a:pPr marL="0" marR="0" lvl="0" indent="0" algn="l" rtl="0">
              <a:spcBef>
                <a:spcPts val="0"/>
              </a:spcBef>
              <a:spcAft>
                <a:spcPts val="0"/>
              </a:spcAft>
              <a:buNone/>
            </a:pPr>
            <a:r>
              <a:rPr lang="en-US" sz="2500">
                <a:solidFill>
                  <a:srgbClr val="000000"/>
                </a:solidFill>
                <a:latin typeface="Arial"/>
                <a:ea typeface="Arial"/>
                <a:cs typeface="Arial"/>
                <a:sym typeface="Arial"/>
              </a:rPr>
              <a:t> Questions and Key Concepts</a:t>
            </a:r>
            <a:endParaRPr sz="2500">
              <a:solidFill>
                <a:srgbClr val="000000"/>
              </a:solidFill>
              <a:latin typeface="Arial"/>
              <a:ea typeface="Arial"/>
              <a:cs typeface="Arial"/>
              <a:sym typeface="Arial"/>
            </a:endParaRPr>
          </a:p>
        </p:txBody>
      </p:sp>
      <p:sp>
        <p:nvSpPr>
          <p:cNvPr id="2197" name="Google Shape;2197;p110"/>
          <p:cNvSpPr txBox="1"/>
          <p:nvPr/>
        </p:nvSpPr>
        <p:spPr>
          <a:xfrm>
            <a:off x="1895851" y="2217177"/>
            <a:ext cx="8400300" cy="2196725"/>
          </a:xfrm>
          <a:prstGeom prst="rect">
            <a:avLst/>
          </a:prstGeom>
          <a:noFill/>
          <a:ln>
            <a:noFill/>
          </a:ln>
        </p:spPr>
        <p:txBody>
          <a:bodyPr spcFirstLastPara="1" wrap="square" lIns="91425" tIns="91425" rIns="91425" bIns="91425" anchor="t" anchorCtr="0">
            <a:spAutoFit/>
          </a:bodyPr>
          <a:lstStyle/>
          <a:p>
            <a:pPr marL="457189" marR="0" lvl="0" indent="-323843" algn="l" rtl="0">
              <a:lnSpc>
                <a:spcPct val="115000"/>
              </a:lnSpc>
              <a:spcBef>
                <a:spcPts val="1200"/>
              </a:spcBef>
              <a:spcAft>
                <a:spcPts val="0"/>
              </a:spcAft>
              <a:buClr>
                <a:srgbClr val="000000"/>
              </a:buClr>
              <a:buSzPts val="1500"/>
              <a:buFont typeface="Arial"/>
              <a:buChar char="-"/>
            </a:pPr>
            <a:r>
              <a:rPr lang="en-US" sz="1500">
                <a:solidFill>
                  <a:srgbClr val="000000"/>
                </a:solidFill>
                <a:latin typeface="Arial"/>
                <a:ea typeface="Arial"/>
                <a:cs typeface="Arial"/>
                <a:sym typeface="Arial"/>
              </a:rPr>
              <a:t>Does the development of C2PA and DFDC shift the control of key communications technologies from the current ruling class to anyone else? </a:t>
            </a:r>
            <a:endParaRPr sz="1500">
              <a:solidFill>
                <a:srgbClr val="000000"/>
              </a:solidFill>
              <a:latin typeface="Arial"/>
              <a:ea typeface="Arial"/>
              <a:cs typeface="Arial"/>
              <a:sym typeface="Arial"/>
            </a:endParaRPr>
          </a:p>
          <a:p>
            <a:pPr marL="457189" marR="0" lvl="0" indent="-323843" algn="l" rtl="0">
              <a:lnSpc>
                <a:spcPct val="115000"/>
              </a:lnSpc>
              <a:spcBef>
                <a:spcPts val="0"/>
              </a:spcBef>
              <a:spcAft>
                <a:spcPts val="0"/>
              </a:spcAft>
              <a:buClr>
                <a:srgbClr val="000000"/>
              </a:buClr>
              <a:buSzPts val="1500"/>
              <a:buFont typeface="Arial"/>
              <a:buChar char="-"/>
            </a:pPr>
            <a:r>
              <a:rPr lang="en-US" sz="1500">
                <a:solidFill>
                  <a:srgbClr val="000000"/>
                </a:solidFill>
                <a:latin typeface="Arial"/>
                <a:ea typeface="Arial"/>
                <a:cs typeface="Arial"/>
                <a:sym typeface="Arial"/>
              </a:rPr>
              <a:t>How do these technical solutions disrupt of preserve the </a:t>
            </a:r>
            <a:r>
              <a:rPr lang="en-US" sz="1500" b="1">
                <a:solidFill>
                  <a:srgbClr val="000000"/>
                </a:solidFill>
                <a:latin typeface="Arial"/>
                <a:ea typeface="Arial"/>
                <a:cs typeface="Arial"/>
                <a:sym typeface="Arial"/>
              </a:rPr>
              <a:t>knowledge monopolies</a:t>
            </a:r>
            <a:r>
              <a:rPr lang="en-US" sz="1500">
                <a:solidFill>
                  <a:srgbClr val="000000"/>
                </a:solidFill>
                <a:latin typeface="Arial"/>
                <a:ea typeface="Arial"/>
                <a:cs typeface="Arial"/>
                <a:sym typeface="Arial"/>
              </a:rPr>
              <a:t> that exist today? </a:t>
            </a:r>
            <a:endParaRPr sz="1500">
              <a:solidFill>
                <a:srgbClr val="202122"/>
              </a:solidFill>
              <a:highlight>
                <a:srgbClr val="FFFFFF"/>
              </a:highlight>
              <a:latin typeface="Arial"/>
              <a:ea typeface="Arial"/>
              <a:cs typeface="Arial"/>
              <a:sym typeface="Arial"/>
            </a:endParaRPr>
          </a:p>
          <a:p>
            <a:pPr marL="457189" marR="0" lvl="0" indent="-323843" algn="l" rtl="0">
              <a:lnSpc>
                <a:spcPct val="115000"/>
              </a:lnSpc>
              <a:spcBef>
                <a:spcPts val="0"/>
              </a:spcBef>
              <a:spcAft>
                <a:spcPts val="0"/>
              </a:spcAft>
              <a:buClr>
                <a:srgbClr val="000000"/>
              </a:buClr>
              <a:buSzPts val="1500"/>
              <a:buFont typeface="Arial"/>
              <a:buChar char="-"/>
            </a:pPr>
            <a:r>
              <a:rPr lang="en-US" sz="1500">
                <a:solidFill>
                  <a:srgbClr val="000000"/>
                </a:solidFill>
                <a:latin typeface="Arial"/>
                <a:ea typeface="Arial"/>
                <a:cs typeface="Arial"/>
                <a:sym typeface="Arial"/>
              </a:rPr>
              <a:t>How can the CV specialist play an informed and intentional role in developing technology that is not just a </a:t>
            </a:r>
            <a:r>
              <a:rPr lang="en-US" sz="1500" b="1">
                <a:solidFill>
                  <a:srgbClr val="000000"/>
                </a:solidFill>
                <a:latin typeface="Arial"/>
                <a:ea typeface="Arial"/>
                <a:cs typeface="Arial"/>
                <a:sym typeface="Arial"/>
              </a:rPr>
              <a:t>means towards profit</a:t>
            </a:r>
            <a:r>
              <a:rPr lang="en-US" sz="1500">
                <a:solidFill>
                  <a:srgbClr val="000000"/>
                </a:solidFill>
                <a:latin typeface="Arial"/>
                <a:ea typeface="Arial"/>
                <a:cs typeface="Arial"/>
                <a:sym typeface="Arial"/>
              </a:rPr>
              <a:t> for the ruling class, but responds to </a:t>
            </a:r>
            <a:r>
              <a:rPr lang="en-US" sz="1500" b="1">
                <a:solidFill>
                  <a:srgbClr val="000000"/>
                </a:solidFill>
                <a:latin typeface="Arial"/>
                <a:ea typeface="Arial"/>
                <a:cs typeface="Arial"/>
                <a:sym typeface="Arial"/>
              </a:rPr>
              <a:t>human needs and demands</a:t>
            </a:r>
            <a:r>
              <a:rPr lang="en-US" sz="1500">
                <a:solidFill>
                  <a:srgbClr val="000000"/>
                </a:solidFill>
                <a:latin typeface="Arial"/>
                <a:ea typeface="Arial"/>
                <a:cs typeface="Arial"/>
                <a:sym typeface="Arial"/>
              </a:rPr>
              <a:t>? </a:t>
            </a:r>
            <a:endParaRPr sz="1500">
              <a:solidFill>
                <a:srgbClr val="000000"/>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Shape 2202"/>
        <p:cNvGrpSpPr/>
        <p:nvPr/>
      </p:nvGrpSpPr>
      <p:grpSpPr>
        <a:xfrm>
          <a:off x="0" y="0"/>
          <a:ext cx="0" cy="0"/>
          <a:chOff x="0" y="0"/>
          <a:chExt cx="0" cy="0"/>
        </a:xfrm>
      </p:grpSpPr>
      <p:sp>
        <p:nvSpPr>
          <p:cNvPr id="2203" name="Google Shape;2203;p11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Sobel Filter</a:t>
            </a:r>
            <a:endParaRPr/>
          </a:p>
        </p:txBody>
      </p:sp>
      <p:sp>
        <p:nvSpPr>
          <p:cNvPr id="2204" name="Google Shape;2204;p111"/>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a:t>What is the 1 2 1 pattern?</a:t>
            </a:r>
            <a:endParaRPr/>
          </a:p>
          <a:p>
            <a:pPr marL="685800" lvl="1" indent="-228600" algn="l" rtl="0">
              <a:lnSpc>
                <a:spcPct val="90000"/>
              </a:lnSpc>
              <a:spcBef>
                <a:spcPts val="500"/>
              </a:spcBef>
              <a:spcAft>
                <a:spcPts val="0"/>
              </a:spcAft>
              <a:buClr>
                <a:schemeClr val="dk1"/>
              </a:buClr>
              <a:buSzPts val="2800"/>
              <a:buChar char="•"/>
            </a:pPr>
            <a:r>
              <a:rPr lang="en-US"/>
              <a:t>Binomial distribution or “triangle filter”</a:t>
            </a:r>
            <a:endParaRPr/>
          </a:p>
          <a:p>
            <a:pPr marL="685800" lvl="1" indent="-228600" algn="l" rtl="0">
              <a:lnSpc>
                <a:spcPct val="90000"/>
              </a:lnSpc>
              <a:spcBef>
                <a:spcPts val="500"/>
              </a:spcBef>
              <a:spcAft>
                <a:spcPts val="0"/>
              </a:spcAft>
              <a:buClr>
                <a:schemeClr val="dk1"/>
              </a:buClr>
              <a:buSzPts val="2800"/>
              <a:buChar char="•"/>
            </a:pPr>
            <a:r>
              <a:rPr lang="en-US"/>
              <a:t>Discrete approximate to Gaussian; fast for integer mathematics</a:t>
            </a:r>
            <a:endParaRPr/>
          </a:p>
          <a:p>
            <a:pPr marL="685800" lvl="1" indent="-228600" algn="l" rtl="0">
              <a:lnSpc>
                <a:spcPct val="90000"/>
              </a:lnSpc>
              <a:spcBef>
                <a:spcPts val="500"/>
              </a:spcBef>
              <a:spcAft>
                <a:spcPts val="0"/>
              </a:spcAft>
              <a:buClr>
                <a:schemeClr val="dk1"/>
              </a:buClr>
              <a:buSzPts val="2800"/>
              <a:buChar char="•"/>
            </a:pPr>
            <a:r>
              <a:rPr lang="en-US"/>
              <a:t>Smooths along edge</a:t>
            </a:r>
            <a:endParaRPr/>
          </a:p>
        </p:txBody>
      </p:sp>
      <p:sp>
        <p:nvSpPr>
          <p:cNvPr id="2205" name="Google Shape;2205;p11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grpSp>
        <p:nvGrpSpPr>
          <p:cNvPr id="2206" name="Google Shape;2206;p111"/>
          <p:cNvGrpSpPr/>
          <p:nvPr/>
        </p:nvGrpSpPr>
        <p:grpSpPr>
          <a:xfrm>
            <a:off x="9119868" y="87867"/>
            <a:ext cx="1390650" cy="1371600"/>
            <a:chOff x="144" y="144"/>
            <a:chExt cx="1152" cy="1136"/>
          </a:xfrm>
        </p:grpSpPr>
        <p:sp>
          <p:nvSpPr>
            <p:cNvPr id="2207" name="Google Shape;2207;p111"/>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08" name="Google Shape;2208;p111"/>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09" name="Google Shape;2209;p111"/>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10" name="Google Shape;2210;p111"/>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11" name="Google Shape;2211;p111"/>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12" name="Google Shape;2212;p111"/>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13" name="Google Shape;2213;p111"/>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14" name="Google Shape;2214;p111"/>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15" name="Google Shape;2215;p111"/>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2216" name="Google Shape;2216;p111"/>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2217" name="Google Shape;2217;p111"/>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18" name="Google Shape;2218;p111"/>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19" name="Google Shape;2219;p111"/>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2220" name="Google Shape;2220;p111"/>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2221" name="Google Shape;2221;p111"/>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22" name="Google Shape;2222;p111"/>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23" name="Google Shape;2223;p111"/>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2224" name="Google Shape;2224;p111"/>
          <p:cNvSpPr txBox="1"/>
          <p:nvPr/>
        </p:nvSpPr>
        <p:spPr>
          <a:xfrm>
            <a:off x="9454547" y="1515718"/>
            <a:ext cx="7747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Shape 2229"/>
        <p:cNvGrpSpPr/>
        <p:nvPr/>
      </p:nvGrpSpPr>
      <p:grpSpPr>
        <a:xfrm>
          <a:off x="0" y="0"/>
          <a:ext cx="0" cy="0"/>
          <a:chOff x="0" y="0"/>
          <a:chExt cx="0" cy="0"/>
        </a:xfrm>
      </p:grpSpPr>
      <p:sp>
        <p:nvSpPr>
          <p:cNvPr id="2230" name="Google Shape;2230;p11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Sobel Filter</a:t>
            </a:r>
            <a:endParaRPr/>
          </a:p>
        </p:txBody>
      </p:sp>
      <p:sp>
        <p:nvSpPr>
          <p:cNvPr id="2231" name="Google Shape;2231;p112"/>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a:t>What is the 1 2 1 pattern?</a:t>
            </a:r>
            <a:endParaRPr/>
          </a:p>
          <a:p>
            <a:pPr marL="685800" lvl="1" indent="-228600" algn="l" rtl="0">
              <a:lnSpc>
                <a:spcPct val="90000"/>
              </a:lnSpc>
              <a:spcBef>
                <a:spcPts val="500"/>
              </a:spcBef>
              <a:spcAft>
                <a:spcPts val="0"/>
              </a:spcAft>
              <a:buClr>
                <a:schemeClr val="dk1"/>
              </a:buClr>
              <a:buSzPts val="2800"/>
              <a:buChar char="•"/>
            </a:pPr>
            <a:r>
              <a:rPr lang="en-US"/>
              <a:t>Binomial distribution or “triangle filter”</a:t>
            </a:r>
            <a:endParaRPr/>
          </a:p>
          <a:p>
            <a:pPr marL="685800" lvl="1" indent="-228600" algn="l" rtl="0">
              <a:lnSpc>
                <a:spcPct val="90000"/>
              </a:lnSpc>
              <a:spcBef>
                <a:spcPts val="500"/>
              </a:spcBef>
              <a:spcAft>
                <a:spcPts val="0"/>
              </a:spcAft>
              <a:buClr>
                <a:schemeClr val="dk1"/>
              </a:buClr>
              <a:buSzPts val="2800"/>
              <a:buChar char="•"/>
            </a:pPr>
            <a:r>
              <a:rPr lang="en-US"/>
              <a:t>Discrete approximate to Gaussian; fast for integer mathematics</a:t>
            </a:r>
            <a:endParaRPr/>
          </a:p>
          <a:p>
            <a:pPr marL="685800" lvl="1" indent="-228600" algn="l" rtl="0">
              <a:lnSpc>
                <a:spcPct val="90000"/>
              </a:lnSpc>
              <a:spcBef>
                <a:spcPts val="500"/>
              </a:spcBef>
              <a:spcAft>
                <a:spcPts val="0"/>
              </a:spcAft>
              <a:buClr>
                <a:schemeClr val="dk1"/>
              </a:buClr>
              <a:buSzPts val="2800"/>
              <a:buChar char="•"/>
            </a:pPr>
            <a:r>
              <a:rPr lang="en-US"/>
              <a:t>Smooths along edge</a:t>
            </a:r>
            <a:endParaRPr/>
          </a:p>
          <a:p>
            <a:pPr marL="228600" lvl="0" indent="-25400" algn="l" rtl="0">
              <a:lnSpc>
                <a:spcPct val="90000"/>
              </a:lnSpc>
              <a:spcBef>
                <a:spcPts val="1000"/>
              </a:spcBef>
              <a:spcAft>
                <a:spcPts val="0"/>
              </a:spcAft>
              <a:buClr>
                <a:schemeClr val="dk1"/>
              </a:buClr>
              <a:buSzPts val="3200"/>
              <a:buNone/>
            </a:pPr>
            <a:endParaRPr/>
          </a:p>
          <a:p>
            <a:pPr marL="228600" lvl="0" indent="-228600" algn="l" rtl="0">
              <a:lnSpc>
                <a:spcPct val="90000"/>
              </a:lnSpc>
              <a:spcBef>
                <a:spcPts val="1000"/>
              </a:spcBef>
              <a:spcAft>
                <a:spcPts val="0"/>
              </a:spcAft>
              <a:buClr>
                <a:schemeClr val="dk1"/>
              </a:buClr>
              <a:buSzPts val="3200"/>
              <a:buChar char="•"/>
            </a:pPr>
            <a:r>
              <a:rPr lang="en-US"/>
              <a:t>What happens to negative numbers?</a:t>
            </a:r>
            <a:endParaRPr/>
          </a:p>
          <a:p>
            <a:pPr marL="228600" lvl="0" indent="-25400" algn="l" rtl="0">
              <a:lnSpc>
                <a:spcPct val="90000"/>
              </a:lnSpc>
              <a:spcBef>
                <a:spcPts val="1000"/>
              </a:spcBef>
              <a:spcAft>
                <a:spcPts val="0"/>
              </a:spcAft>
              <a:buClr>
                <a:schemeClr val="dk1"/>
              </a:buClr>
              <a:buSzPts val="3200"/>
              <a:buNone/>
            </a:pPr>
            <a:endParaRPr/>
          </a:p>
          <a:p>
            <a:pPr marL="228600" lvl="0" indent="-228600" algn="l" rtl="0">
              <a:lnSpc>
                <a:spcPct val="90000"/>
              </a:lnSpc>
              <a:spcBef>
                <a:spcPts val="1000"/>
              </a:spcBef>
              <a:spcAft>
                <a:spcPts val="0"/>
              </a:spcAft>
              <a:buClr>
                <a:schemeClr val="dk1"/>
              </a:buClr>
              <a:buSzPts val="3200"/>
              <a:buChar char="•"/>
            </a:pPr>
            <a:r>
              <a:rPr lang="en-US"/>
              <a:t>For visualization:</a:t>
            </a:r>
            <a:endParaRPr/>
          </a:p>
          <a:p>
            <a:pPr marL="685800" lvl="1" indent="-228600" algn="l" rtl="0">
              <a:lnSpc>
                <a:spcPct val="90000"/>
              </a:lnSpc>
              <a:spcBef>
                <a:spcPts val="500"/>
              </a:spcBef>
              <a:spcAft>
                <a:spcPts val="0"/>
              </a:spcAft>
              <a:buClr>
                <a:schemeClr val="dk1"/>
              </a:buClr>
              <a:buSzPts val="2800"/>
              <a:buChar char="•"/>
            </a:pPr>
            <a:r>
              <a:rPr lang="en-US"/>
              <a:t>Shift image + 0.5</a:t>
            </a:r>
            <a:endParaRPr/>
          </a:p>
          <a:p>
            <a:pPr marL="685800" lvl="1" indent="-228600" algn="l" rtl="0">
              <a:lnSpc>
                <a:spcPct val="90000"/>
              </a:lnSpc>
              <a:spcBef>
                <a:spcPts val="500"/>
              </a:spcBef>
              <a:spcAft>
                <a:spcPts val="0"/>
              </a:spcAft>
              <a:buClr>
                <a:schemeClr val="dk1"/>
              </a:buClr>
              <a:buSzPts val="2800"/>
              <a:buChar char="•"/>
            </a:pPr>
            <a:r>
              <a:rPr lang="en-US"/>
              <a:t>If gradients are small, scale edge response</a:t>
            </a:r>
            <a:endParaRPr/>
          </a:p>
          <a:p>
            <a:pPr marL="228600" lvl="0" indent="-25400" algn="l" rtl="0">
              <a:lnSpc>
                <a:spcPct val="90000"/>
              </a:lnSpc>
              <a:spcBef>
                <a:spcPts val="1000"/>
              </a:spcBef>
              <a:spcAft>
                <a:spcPts val="0"/>
              </a:spcAft>
              <a:buClr>
                <a:schemeClr val="dk1"/>
              </a:buClr>
              <a:buSzPts val="3200"/>
              <a:buNone/>
            </a:pPr>
            <a:endParaRPr/>
          </a:p>
        </p:txBody>
      </p:sp>
      <p:sp>
        <p:nvSpPr>
          <p:cNvPr id="2232" name="Google Shape;2232;p11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grpSp>
        <p:nvGrpSpPr>
          <p:cNvPr id="2233" name="Google Shape;2233;p112"/>
          <p:cNvGrpSpPr/>
          <p:nvPr/>
        </p:nvGrpSpPr>
        <p:grpSpPr>
          <a:xfrm>
            <a:off x="9119868" y="87867"/>
            <a:ext cx="1390650" cy="1371600"/>
            <a:chOff x="144" y="144"/>
            <a:chExt cx="1152" cy="1136"/>
          </a:xfrm>
        </p:grpSpPr>
        <p:sp>
          <p:nvSpPr>
            <p:cNvPr id="2234" name="Google Shape;2234;p112"/>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35" name="Google Shape;2235;p112"/>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36" name="Google Shape;2236;p112"/>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37" name="Google Shape;2237;p112"/>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38" name="Google Shape;2238;p112"/>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39" name="Google Shape;2239;p112"/>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40" name="Google Shape;2240;p112"/>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41" name="Google Shape;2241;p112"/>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42" name="Google Shape;2242;p112"/>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2243" name="Google Shape;2243;p112"/>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2244" name="Google Shape;2244;p112"/>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45" name="Google Shape;2245;p112"/>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46" name="Google Shape;2246;p112"/>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2247" name="Google Shape;2247;p112"/>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2248" name="Google Shape;2248;p112"/>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49" name="Google Shape;2249;p112"/>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50" name="Google Shape;2250;p112"/>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2251" name="Google Shape;2251;p112"/>
          <p:cNvSpPr txBox="1"/>
          <p:nvPr/>
        </p:nvSpPr>
        <p:spPr>
          <a:xfrm>
            <a:off x="9454547" y="1515718"/>
            <a:ext cx="7747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Shape 2256"/>
        <p:cNvGrpSpPr/>
        <p:nvPr/>
      </p:nvGrpSpPr>
      <p:grpSpPr>
        <a:xfrm>
          <a:off x="0" y="0"/>
          <a:ext cx="0" cy="0"/>
          <a:chOff x="0" y="0"/>
          <a:chExt cx="0" cy="0"/>
        </a:xfrm>
      </p:grpSpPr>
      <p:pic>
        <p:nvPicPr>
          <p:cNvPr id="2257" name="Google Shape;2257;p113"/>
          <p:cNvPicPr preferRelativeResize="0"/>
          <p:nvPr/>
        </p:nvPicPr>
        <p:blipFill rotWithShape="1">
          <a:blip r:embed="rId3">
            <a:alphaModFix/>
          </a:blip>
          <a:srcRect/>
          <a:stretch/>
        </p:blipFill>
        <p:spPr>
          <a:xfrm>
            <a:off x="4869124" y="2736692"/>
            <a:ext cx="2533911" cy="3359308"/>
          </a:xfrm>
          <a:prstGeom prst="rect">
            <a:avLst/>
          </a:prstGeom>
          <a:noFill/>
          <a:ln>
            <a:noFill/>
          </a:ln>
        </p:spPr>
      </p:pic>
      <p:pic>
        <p:nvPicPr>
          <p:cNvPr id="2258" name="Google Shape;2258;p113"/>
          <p:cNvPicPr preferRelativeResize="0"/>
          <p:nvPr/>
        </p:nvPicPr>
        <p:blipFill rotWithShape="1">
          <a:blip r:embed="rId4">
            <a:alphaModFix/>
          </a:blip>
          <a:srcRect/>
          <a:stretch/>
        </p:blipFill>
        <p:spPr>
          <a:xfrm>
            <a:off x="2057401" y="2736692"/>
            <a:ext cx="2522367" cy="3359308"/>
          </a:xfrm>
          <a:prstGeom prst="rect">
            <a:avLst/>
          </a:prstGeom>
          <a:noFill/>
          <a:ln>
            <a:noFill/>
          </a:ln>
        </p:spPr>
      </p:pic>
      <p:sp>
        <p:nvSpPr>
          <p:cNvPr id="2259" name="Google Shape;2259;p113"/>
          <p:cNvSpPr/>
          <p:nvPr/>
        </p:nvSpPr>
        <p:spPr>
          <a:xfrm>
            <a:off x="1681481" y="1694533"/>
            <a:ext cx="26661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plt.imshow( h )</a:t>
            </a:r>
            <a:endParaRPr/>
          </a:p>
        </p:txBody>
      </p:sp>
      <p:sp>
        <p:nvSpPr>
          <p:cNvPr id="2260" name="Google Shape;2260;p113"/>
          <p:cNvSpPr/>
          <p:nvPr/>
        </p:nvSpPr>
        <p:spPr>
          <a:xfrm>
            <a:off x="1681481" y="1020906"/>
            <a:ext cx="868171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I = img_to_float32( io.imread( ‘luke.jpg’ ) )</a:t>
            </a:r>
            <a:endParaRPr/>
          </a:p>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h = convolve2d( I, sobelKernel )</a:t>
            </a:r>
            <a:endParaRPr/>
          </a:p>
        </p:txBody>
      </p:sp>
      <p:grpSp>
        <p:nvGrpSpPr>
          <p:cNvPr id="2261" name="Google Shape;2261;p113"/>
          <p:cNvGrpSpPr/>
          <p:nvPr/>
        </p:nvGrpSpPr>
        <p:grpSpPr>
          <a:xfrm>
            <a:off x="9119868" y="87867"/>
            <a:ext cx="1390650" cy="1371600"/>
            <a:chOff x="144" y="144"/>
            <a:chExt cx="1152" cy="1136"/>
          </a:xfrm>
        </p:grpSpPr>
        <p:sp>
          <p:nvSpPr>
            <p:cNvPr id="2262" name="Google Shape;2262;p113"/>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63" name="Google Shape;2263;p113"/>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64" name="Google Shape;2264;p113"/>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65" name="Google Shape;2265;p113"/>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66" name="Google Shape;2266;p113"/>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67" name="Google Shape;2267;p113"/>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68" name="Google Shape;2268;p113"/>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69" name="Google Shape;2269;p113"/>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70" name="Google Shape;2270;p113"/>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2271" name="Google Shape;2271;p113"/>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2272" name="Google Shape;2272;p113"/>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73" name="Google Shape;2273;p113"/>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2274" name="Google Shape;2274;p113"/>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2275" name="Google Shape;2275;p113"/>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2276" name="Google Shape;2276;p113"/>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77" name="Google Shape;2277;p113"/>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278" name="Google Shape;2278;p113"/>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2279" name="Google Shape;2279;p113"/>
          <p:cNvSpPr txBox="1"/>
          <p:nvPr/>
        </p:nvSpPr>
        <p:spPr>
          <a:xfrm>
            <a:off x="9454547" y="1515718"/>
            <a:ext cx="7747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Shape 2284"/>
        <p:cNvGrpSpPr/>
        <p:nvPr/>
      </p:nvGrpSpPr>
      <p:grpSpPr>
        <a:xfrm>
          <a:off x="0" y="0"/>
          <a:ext cx="0" cy="0"/>
          <a:chOff x="0" y="0"/>
          <a:chExt cx="0" cy="0"/>
        </a:xfrm>
      </p:grpSpPr>
      <p:pic>
        <p:nvPicPr>
          <p:cNvPr id="2285" name="Google Shape;2285;p114"/>
          <p:cNvPicPr preferRelativeResize="0"/>
          <p:nvPr/>
        </p:nvPicPr>
        <p:blipFill rotWithShape="1">
          <a:blip r:embed="rId3">
            <a:alphaModFix/>
          </a:blip>
          <a:srcRect/>
          <a:stretch/>
        </p:blipFill>
        <p:spPr>
          <a:xfrm>
            <a:off x="4869124" y="2736692"/>
            <a:ext cx="2533911" cy="3359308"/>
          </a:xfrm>
          <a:prstGeom prst="rect">
            <a:avLst/>
          </a:prstGeom>
          <a:noFill/>
          <a:ln>
            <a:noFill/>
          </a:ln>
        </p:spPr>
      </p:pic>
      <p:pic>
        <p:nvPicPr>
          <p:cNvPr id="2286" name="Google Shape;2286;p114"/>
          <p:cNvPicPr preferRelativeResize="0"/>
          <p:nvPr/>
        </p:nvPicPr>
        <p:blipFill rotWithShape="1">
          <a:blip r:embed="rId4">
            <a:alphaModFix/>
          </a:blip>
          <a:srcRect/>
          <a:stretch/>
        </p:blipFill>
        <p:spPr>
          <a:xfrm>
            <a:off x="2057401" y="2736692"/>
            <a:ext cx="2522367" cy="3359308"/>
          </a:xfrm>
          <a:prstGeom prst="rect">
            <a:avLst/>
          </a:prstGeom>
          <a:noFill/>
          <a:ln>
            <a:noFill/>
          </a:ln>
        </p:spPr>
      </p:pic>
      <p:pic>
        <p:nvPicPr>
          <p:cNvPr id="2287" name="Google Shape;2287;p114"/>
          <p:cNvPicPr preferRelativeResize="0"/>
          <p:nvPr/>
        </p:nvPicPr>
        <p:blipFill rotWithShape="1">
          <a:blip r:embed="rId5">
            <a:alphaModFix/>
          </a:blip>
          <a:srcRect/>
          <a:stretch/>
        </p:blipFill>
        <p:spPr>
          <a:xfrm>
            <a:off x="7692391" y="2736692"/>
            <a:ext cx="2536856" cy="3359308"/>
          </a:xfrm>
          <a:prstGeom prst="rect">
            <a:avLst/>
          </a:prstGeom>
          <a:noFill/>
          <a:ln>
            <a:noFill/>
          </a:ln>
        </p:spPr>
      </p:pic>
      <p:sp>
        <p:nvSpPr>
          <p:cNvPr id="2288" name="Google Shape;2288;p114"/>
          <p:cNvSpPr/>
          <p:nvPr/>
        </p:nvSpPr>
        <p:spPr>
          <a:xfrm>
            <a:off x="1681481" y="2077456"/>
            <a:ext cx="363112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plt.imshow( h + 0.5 )</a:t>
            </a:r>
            <a:endParaRPr/>
          </a:p>
        </p:txBody>
      </p:sp>
      <p:sp>
        <p:nvSpPr>
          <p:cNvPr id="2289" name="Google Shape;2289;p114"/>
          <p:cNvSpPr/>
          <p:nvPr/>
        </p:nvSpPr>
        <p:spPr>
          <a:xfrm>
            <a:off x="1681481" y="1700939"/>
            <a:ext cx="2666114"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plt.imshow( h )</a:t>
            </a:r>
            <a:endParaRPr/>
          </a:p>
        </p:txBody>
      </p:sp>
      <p:sp>
        <p:nvSpPr>
          <p:cNvPr id="2290" name="Google Shape;2290;p114"/>
          <p:cNvSpPr/>
          <p:nvPr/>
        </p:nvSpPr>
        <p:spPr>
          <a:xfrm>
            <a:off x="1681481" y="1029561"/>
            <a:ext cx="868171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I = img_to_float32( io.imread( ‘luke.jpg’ ) )</a:t>
            </a:r>
            <a:endParaRPr/>
          </a:p>
          <a:p>
            <a:pPr marL="0" marR="0" lvl="0" indent="0" algn="l" rtl="0">
              <a:spcBef>
                <a:spcPts val="0"/>
              </a:spcBef>
              <a:spcAft>
                <a:spcPts val="0"/>
              </a:spcAft>
              <a:buNone/>
            </a:pPr>
            <a:r>
              <a:rPr lang="en-US" sz="1800">
                <a:solidFill>
                  <a:srgbClr val="000000"/>
                </a:solidFill>
                <a:latin typeface="Courier New"/>
                <a:ea typeface="Courier New"/>
                <a:cs typeface="Courier New"/>
                <a:sym typeface="Courier New"/>
              </a:rPr>
              <a:t>&gt;&gt; h = convolve2d( I, sobelKernel )</a:t>
            </a:r>
            <a:endParaRPr/>
          </a:p>
        </p:txBody>
      </p:sp>
      <p:grpSp>
        <p:nvGrpSpPr>
          <p:cNvPr id="2291" name="Google Shape;2291;p114"/>
          <p:cNvGrpSpPr/>
          <p:nvPr/>
        </p:nvGrpSpPr>
        <p:grpSpPr>
          <a:xfrm>
            <a:off x="9119868" y="87867"/>
            <a:ext cx="1390650" cy="1371600"/>
            <a:chOff x="144" y="144"/>
            <a:chExt cx="1152" cy="1136"/>
          </a:xfrm>
        </p:grpSpPr>
        <p:sp>
          <p:nvSpPr>
            <p:cNvPr id="2292" name="Google Shape;2292;p114"/>
            <p:cNvSpPr/>
            <p:nvPr/>
          </p:nvSpPr>
          <p:spPr>
            <a:xfrm>
              <a:off x="912"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93" name="Google Shape;2293;p114"/>
            <p:cNvSpPr/>
            <p:nvPr/>
          </p:nvSpPr>
          <p:spPr>
            <a:xfrm>
              <a:off x="528"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294" name="Google Shape;2294;p114"/>
            <p:cNvSpPr/>
            <p:nvPr/>
          </p:nvSpPr>
          <p:spPr>
            <a:xfrm>
              <a:off x="144" y="901"/>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95" name="Google Shape;2295;p114"/>
            <p:cNvSpPr/>
            <p:nvPr/>
          </p:nvSpPr>
          <p:spPr>
            <a:xfrm>
              <a:off x="912"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96" name="Google Shape;2296;p114"/>
            <p:cNvSpPr/>
            <p:nvPr/>
          </p:nvSpPr>
          <p:spPr>
            <a:xfrm>
              <a:off x="528"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97" name="Google Shape;2297;p114"/>
            <p:cNvSpPr/>
            <p:nvPr/>
          </p:nvSpPr>
          <p:spPr>
            <a:xfrm>
              <a:off x="144" y="523"/>
              <a:ext cx="384" cy="378"/>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0</a:t>
              </a:r>
              <a:endParaRPr/>
            </a:p>
          </p:txBody>
        </p:sp>
        <p:sp>
          <p:nvSpPr>
            <p:cNvPr id="2298" name="Google Shape;2298;p114"/>
            <p:cNvSpPr/>
            <p:nvPr/>
          </p:nvSpPr>
          <p:spPr>
            <a:xfrm>
              <a:off x="912"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sp>
          <p:nvSpPr>
            <p:cNvPr id="2299" name="Google Shape;2299;p114"/>
            <p:cNvSpPr/>
            <p:nvPr/>
          </p:nvSpPr>
          <p:spPr>
            <a:xfrm>
              <a:off x="528"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2</a:t>
              </a:r>
              <a:endParaRPr/>
            </a:p>
          </p:txBody>
        </p:sp>
        <p:sp>
          <p:nvSpPr>
            <p:cNvPr id="2300" name="Google Shape;2300;p114"/>
            <p:cNvSpPr/>
            <p:nvPr/>
          </p:nvSpPr>
          <p:spPr>
            <a:xfrm>
              <a:off x="144" y="144"/>
              <a:ext cx="384" cy="379"/>
            </a:xfrm>
            <a:prstGeom prst="rect">
              <a:avLst/>
            </a:prstGeom>
            <a:solidFill>
              <a:srgbClr val="FFCC99"/>
            </a:solidFill>
            <a:ln>
              <a:noFill/>
            </a:ln>
          </p:spPr>
          <p:txBody>
            <a:bodyPr spcFirstLastPara="1" wrap="square" lIns="0" tIns="0" rIns="0" bIns="0" anchor="ctr" anchorCtr="1">
              <a:noAutofit/>
            </a:bodyPr>
            <a:lstStyle/>
            <a:p>
              <a:pPr marL="0" marR="0" lvl="0" indent="0" algn="l" rtl="0">
                <a:spcBef>
                  <a:spcPts val="0"/>
                </a:spcBef>
                <a:spcAft>
                  <a:spcPts val="0"/>
                </a:spcAft>
                <a:buNone/>
              </a:pPr>
              <a:r>
                <a:rPr lang="en-US" sz="2000">
                  <a:solidFill>
                    <a:srgbClr val="000000"/>
                  </a:solidFill>
                  <a:latin typeface="Arial"/>
                  <a:ea typeface="Arial"/>
                  <a:cs typeface="Arial"/>
                  <a:sym typeface="Arial"/>
                </a:rPr>
                <a:t>1</a:t>
              </a:r>
              <a:endParaRPr/>
            </a:p>
          </p:txBody>
        </p:sp>
        <p:cxnSp>
          <p:nvCxnSpPr>
            <p:cNvPr id="2301" name="Google Shape;2301;p114"/>
            <p:cNvCxnSpPr/>
            <p:nvPr/>
          </p:nvCxnSpPr>
          <p:spPr>
            <a:xfrm>
              <a:off x="144" y="144"/>
              <a:ext cx="1152" cy="0"/>
            </a:xfrm>
            <a:prstGeom prst="straightConnector1">
              <a:avLst/>
            </a:prstGeom>
            <a:noFill/>
            <a:ln w="28575" cap="sq" cmpd="sng">
              <a:solidFill>
                <a:schemeClr val="dk1"/>
              </a:solidFill>
              <a:prstDash val="solid"/>
              <a:round/>
              <a:headEnd type="none" w="med" len="med"/>
              <a:tailEnd type="none" w="med" len="med"/>
            </a:ln>
          </p:spPr>
        </p:cxnSp>
        <p:cxnSp>
          <p:nvCxnSpPr>
            <p:cNvPr id="2302" name="Google Shape;2302;p114"/>
            <p:cNvCxnSpPr/>
            <p:nvPr/>
          </p:nvCxnSpPr>
          <p:spPr>
            <a:xfrm>
              <a:off x="144" y="523"/>
              <a:ext cx="1152" cy="0"/>
            </a:xfrm>
            <a:prstGeom prst="straightConnector1">
              <a:avLst/>
            </a:prstGeom>
            <a:noFill/>
            <a:ln w="12700" cap="flat" cmpd="sng">
              <a:solidFill>
                <a:schemeClr val="dk1"/>
              </a:solidFill>
              <a:prstDash val="solid"/>
              <a:round/>
              <a:headEnd type="none" w="med" len="med"/>
              <a:tailEnd type="none" w="med" len="med"/>
            </a:ln>
          </p:spPr>
        </p:cxnSp>
        <p:cxnSp>
          <p:nvCxnSpPr>
            <p:cNvPr id="2303" name="Google Shape;2303;p114"/>
            <p:cNvCxnSpPr/>
            <p:nvPr/>
          </p:nvCxnSpPr>
          <p:spPr>
            <a:xfrm>
              <a:off x="144" y="901"/>
              <a:ext cx="1152" cy="0"/>
            </a:xfrm>
            <a:prstGeom prst="straightConnector1">
              <a:avLst/>
            </a:prstGeom>
            <a:noFill/>
            <a:ln w="12700" cap="flat" cmpd="sng">
              <a:solidFill>
                <a:schemeClr val="dk1"/>
              </a:solidFill>
              <a:prstDash val="solid"/>
              <a:round/>
              <a:headEnd type="none" w="med" len="med"/>
              <a:tailEnd type="none" w="med" len="med"/>
            </a:ln>
          </p:spPr>
        </p:cxnSp>
        <p:cxnSp>
          <p:nvCxnSpPr>
            <p:cNvPr id="2304" name="Google Shape;2304;p114"/>
            <p:cNvCxnSpPr/>
            <p:nvPr/>
          </p:nvCxnSpPr>
          <p:spPr>
            <a:xfrm>
              <a:off x="144" y="1280"/>
              <a:ext cx="1152" cy="0"/>
            </a:xfrm>
            <a:prstGeom prst="straightConnector1">
              <a:avLst/>
            </a:prstGeom>
            <a:noFill/>
            <a:ln w="28575" cap="sq" cmpd="sng">
              <a:solidFill>
                <a:schemeClr val="dk1"/>
              </a:solidFill>
              <a:prstDash val="solid"/>
              <a:round/>
              <a:headEnd type="none" w="med" len="med"/>
              <a:tailEnd type="none" w="med" len="med"/>
            </a:ln>
          </p:spPr>
        </p:cxnSp>
        <p:cxnSp>
          <p:nvCxnSpPr>
            <p:cNvPr id="2305" name="Google Shape;2305;p114"/>
            <p:cNvCxnSpPr/>
            <p:nvPr/>
          </p:nvCxnSpPr>
          <p:spPr>
            <a:xfrm>
              <a:off x="144" y="144"/>
              <a:ext cx="0" cy="1136"/>
            </a:xfrm>
            <a:prstGeom prst="straightConnector1">
              <a:avLst/>
            </a:prstGeom>
            <a:noFill/>
            <a:ln w="28575" cap="sq" cmpd="sng">
              <a:solidFill>
                <a:schemeClr val="dk1"/>
              </a:solidFill>
              <a:prstDash val="solid"/>
              <a:round/>
              <a:headEnd type="none" w="med" len="med"/>
              <a:tailEnd type="none" w="med" len="med"/>
            </a:ln>
          </p:spPr>
        </p:cxnSp>
        <p:cxnSp>
          <p:nvCxnSpPr>
            <p:cNvPr id="2306" name="Google Shape;2306;p114"/>
            <p:cNvCxnSpPr/>
            <p:nvPr/>
          </p:nvCxnSpPr>
          <p:spPr>
            <a:xfrm>
              <a:off x="528"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307" name="Google Shape;2307;p114"/>
            <p:cNvCxnSpPr/>
            <p:nvPr/>
          </p:nvCxnSpPr>
          <p:spPr>
            <a:xfrm>
              <a:off x="912" y="144"/>
              <a:ext cx="0" cy="1136"/>
            </a:xfrm>
            <a:prstGeom prst="straightConnector1">
              <a:avLst/>
            </a:prstGeom>
            <a:noFill/>
            <a:ln w="12700" cap="flat" cmpd="sng">
              <a:solidFill>
                <a:schemeClr val="dk1"/>
              </a:solidFill>
              <a:prstDash val="solid"/>
              <a:round/>
              <a:headEnd type="none" w="med" len="med"/>
              <a:tailEnd type="none" w="med" len="med"/>
            </a:ln>
          </p:spPr>
        </p:cxnSp>
        <p:cxnSp>
          <p:nvCxnSpPr>
            <p:cNvPr id="2308" name="Google Shape;2308;p114"/>
            <p:cNvCxnSpPr/>
            <p:nvPr/>
          </p:nvCxnSpPr>
          <p:spPr>
            <a:xfrm>
              <a:off x="1296" y="144"/>
              <a:ext cx="0" cy="1136"/>
            </a:xfrm>
            <a:prstGeom prst="straightConnector1">
              <a:avLst/>
            </a:prstGeom>
            <a:noFill/>
            <a:ln w="28575" cap="sq" cmpd="sng">
              <a:solidFill>
                <a:schemeClr val="dk1"/>
              </a:solidFill>
              <a:prstDash val="solid"/>
              <a:round/>
              <a:headEnd type="none" w="med" len="med"/>
              <a:tailEnd type="none" w="med" len="med"/>
            </a:ln>
          </p:spPr>
        </p:cxnSp>
      </p:grpSp>
      <p:sp>
        <p:nvSpPr>
          <p:cNvPr id="2309" name="Google Shape;2309;p114"/>
          <p:cNvSpPr txBox="1"/>
          <p:nvPr/>
        </p:nvSpPr>
        <p:spPr>
          <a:xfrm>
            <a:off x="9454547" y="1515718"/>
            <a:ext cx="774700" cy="369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Arial"/>
                <a:ea typeface="Arial"/>
                <a:cs typeface="Arial"/>
                <a:sym typeface="Arial"/>
              </a:rPr>
              <a:t>Sobel</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Shape 2314"/>
        <p:cNvGrpSpPr/>
        <p:nvPr/>
      </p:nvGrpSpPr>
      <p:grpSpPr>
        <a:xfrm>
          <a:off x="0" y="0"/>
          <a:ext cx="0" cy="0"/>
          <a:chOff x="0" y="0"/>
          <a:chExt cx="0" cy="0"/>
        </a:xfrm>
      </p:grpSpPr>
      <p:sp>
        <p:nvSpPr>
          <p:cNvPr id="2315" name="Google Shape;2315;p115"/>
          <p:cNvSpPr txBox="1">
            <a:spLocks noGrp="1"/>
          </p:cNvSpPr>
          <p:nvPr>
            <p:ph type="title"/>
          </p:nvPr>
        </p:nvSpPr>
        <p:spPr>
          <a:xfrm>
            <a:off x="3124200" y="914400"/>
            <a:ext cx="3543300" cy="9144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Font typeface="Courier New"/>
              <a:buNone/>
            </a:pPr>
            <a:r>
              <a:rPr lang="en-US" sz="2400" b="0">
                <a:latin typeface="Courier New"/>
                <a:ea typeface="Courier New"/>
                <a:cs typeface="Courier New"/>
                <a:sym typeface="Courier New"/>
              </a:rPr>
              <a:t>h(:,:,1) &lt; 0                 </a:t>
            </a:r>
            <a:endParaRPr/>
          </a:p>
        </p:txBody>
      </p:sp>
      <p:pic>
        <p:nvPicPr>
          <p:cNvPr id="2316" name="Google Shape;2316;p115"/>
          <p:cNvPicPr preferRelativeResize="0"/>
          <p:nvPr/>
        </p:nvPicPr>
        <p:blipFill rotWithShape="1">
          <a:blip r:embed="rId3">
            <a:alphaModFix/>
          </a:blip>
          <a:srcRect/>
          <a:stretch/>
        </p:blipFill>
        <p:spPr>
          <a:xfrm>
            <a:off x="2819401" y="1828800"/>
            <a:ext cx="2990491" cy="3962400"/>
          </a:xfrm>
          <a:prstGeom prst="rect">
            <a:avLst/>
          </a:prstGeom>
          <a:noFill/>
          <a:ln>
            <a:noFill/>
          </a:ln>
        </p:spPr>
      </p:pic>
      <p:pic>
        <p:nvPicPr>
          <p:cNvPr id="2317" name="Google Shape;2317;p115"/>
          <p:cNvPicPr preferRelativeResize="0"/>
          <p:nvPr/>
        </p:nvPicPr>
        <p:blipFill rotWithShape="1">
          <a:blip r:embed="rId4">
            <a:alphaModFix/>
          </a:blip>
          <a:srcRect/>
          <a:stretch/>
        </p:blipFill>
        <p:spPr>
          <a:xfrm>
            <a:off x="6400800" y="1828801"/>
            <a:ext cx="2971800" cy="3939835"/>
          </a:xfrm>
          <a:prstGeom prst="rect">
            <a:avLst/>
          </a:prstGeom>
          <a:noFill/>
          <a:ln>
            <a:noFill/>
          </a:ln>
        </p:spPr>
      </p:pic>
      <p:sp>
        <p:nvSpPr>
          <p:cNvPr id="2318" name="Google Shape;2318;p115"/>
          <p:cNvSpPr txBox="1"/>
          <p:nvPr/>
        </p:nvSpPr>
        <p:spPr>
          <a:xfrm>
            <a:off x="6701790" y="914400"/>
            <a:ext cx="2819400" cy="9144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r>
              <a:rPr lang="en-US" sz="2400">
                <a:solidFill>
                  <a:srgbClr val="000000"/>
                </a:solidFill>
                <a:latin typeface="Courier New"/>
                <a:ea typeface="Courier New"/>
                <a:cs typeface="Courier New"/>
                <a:sym typeface="Courier New"/>
              </a:rPr>
              <a:t>h(:,:,1) &gt; 0                 </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Shape 2323"/>
        <p:cNvGrpSpPr/>
        <p:nvPr/>
      </p:nvGrpSpPr>
      <p:grpSpPr>
        <a:xfrm>
          <a:off x="0" y="0"/>
          <a:ext cx="0" cy="0"/>
          <a:chOff x="0" y="0"/>
          <a:chExt cx="0" cy="0"/>
        </a:xfrm>
      </p:grpSpPr>
      <p:sp>
        <p:nvSpPr>
          <p:cNvPr id="2324" name="Google Shape;2324;p11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Think-Pair-Share</a:t>
            </a:r>
            <a:endParaRPr strike="sngStrike"/>
          </a:p>
        </p:txBody>
      </p:sp>
      <p:sp>
        <p:nvSpPr>
          <p:cNvPr id="2325" name="Google Shape;2325;p11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Derek Hoiem</a:t>
            </a:r>
            <a:endParaRPr/>
          </a:p>
        </p:txBody>
      </p:sp>
      <p:pic>
        <p:nvPicPr>
          <p:cNvPr id="2326" name="Google Shape;2326;p116"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1740961" y="3102557"/>
            <a:ext cx="1447800" cy="1447800"/>
          </a:xfrm>
          <a:prstGeom prst="rect">
            <a:avLst/>
          </a:prstGeom>
          <a:noFill/>
          <a:ln>
            <a:noFill/>
          </a:ln>
        </p:spPr>
      </p:pic>
      <p:pic>
        <p:nvPicPr>
          <p:cNvPr id="2327" name="Google Shape;2327;p116"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3327145" y="3097487"/>
            <a:ext cx="1437905" cy="1418580"/>
          </a:xfrm>
          <a:prstGeom prst="rect">
            <a:avLst/>
          </a:prstGeom>
          <a:noFill/>
          <a:ln>
            <a:noFill/>
          </a:ln>
        </p:spPr>
      </p:pic>
      <p:pic>
        <p:nvPicPr>
          <p:cNvPr id="2328" name="Google Shape;2328;p116"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1799032" y="4686300"/>
            <a:ext cx="1359458" cy="1359458"/>
          </a:xfrm>
          <a:prstGeom prst="rect">
            <a:avLst/>
          </a:prstGeom>
          <a:noFill/>
          <a:ln>
            <a:noFill/>
          </a:ln>
        </p:spPr>
      </p:pic>
      <p:pic>
        <p:nvPicPr>
          <p:cNvPr id="2329" name="Google Shape;2329;p116" descr="C:\Users\Hoiem\Documents\Classes\Computational Photography - Fall 2010\lectures\figs\filters\fil_pairs\im_shift.jpg"/>
          <p:cNvPicPr preferRelativeResize="0"/>
          <p:nvPr/>
        </p:nvPicPr>
        <p:blipFill rotWithShape="1">
          <a:blip r:embed="rId6">
            <a:alphaModFix/>
          </a:blip>
          <a:srcRect/>
          <a:stretch/>
        </p:blipFill>
        <p:spPr>
          <a:xfrm>
            <a:off x="5018638" y="2895796"/>
            <a:ext cx="2663637" cy="1699064"/>
          </a:xfrm>
          <a:prstGeom prst="rect">
            <a:avLst/>
          </a:prstGeom>
          <a:noFill/>
          <a:ln>
            <a:noFill/>
          </a:ln>
        </p:spPr>
      </p:pic>
      <p:pic>
        <p:nvPicPr>
          <p:cNvPr id="2330" name="Google Shape;2330;p116" descr="C:\Users\Hoiem\Documents\Classes\Computational Photography - Fall 2010\lectures\figs\filters\fil_pairs\im_orig.jpg"/>
          <p:cNvPicPr preferRelativeResize="0"/>
          <p:nvPr/>
        </p:nvPicPr>
        <p:blipFill rotWithShape="1">
          <a:blip r:embed="rId7">
            <a:alphaModFix/>
          </a:blip>
          <a:srcRect/>
          <a:stretch/>
        </p:blipFill>
        <p:spPr>
          <a:xfrm>
            <a:off x="5040611" y="923558"/>
            <a:ext cx="2613283" cy="1666358"/>
          </a:xfrm>
          <a:prstGeom prst="rect">
            <a:avLst/>
          </a:prstGeom>
          <a:noFill/>
          <a:ln>
            <a:noFill/>
          </a:ln>
        </p:spPr>
      </p:pic>
      <p:sp>
        <p:nvSpPr>
          <p:cNvPr id="2331" name="Google Shape;2331;p116"/>
          <p:cNvSpPr txBox="1"/>
          <p:nvPr/>
        </p:nvSpPr>
        <p:spPr>
          <a:xfrm>
            <a:off x="1809542" y="893673"/>
            <a:ext cx="2581275" cy="20002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1) _ = D * B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2) A = _ * _</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3) F = D * _</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4) _ = D * D</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Arial"/>
              <a:ea typeface="Arial"/>
              <a:cs typeface="Arial"/>
              <a:sym typeface="Arial"/>
            </a:endParaRPr>
          </a:p>
        </p:txBody>
      </p:sp>
      <p:sp>
        <p:nvSpPr>
          <p:cNvPr id="2332" name="Google Shape;2332;p116"/>
          <p:cNvSpPr txBox="1"/>
          <p:nvPr/>
        </p:nvSpPr>
        <p:spPr>
          <a:xfrm>
            <a:off x="1500931" y="3094937"/>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333" name="Google Shape;2333;p116"/>
          <p:cNvSpPr txBox="1"/>
          <p:nvPr/>
        </p:nvSpPr>
        <p:spPr>
          <a:xfrm>
            <a:off x="3073556" y="3047856"/>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334" name="Google Shape;2334;p116"/>
          <p:cNvSpPr txBox="1"/>
          <p:nvPr/>
        </p:nvSpPr>
        <p:spPr>
          <a:xfrm>
            <a:off x="1471372" y="4594860"/>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335" name="Google Shape;2335;p116"/>
          <p:cNvSpPr txBox="1"/>
          <p:nvPr/>
        </p:nvSpPr>
        <p:spPr>
          <a:xfrm>
            <a:off x="4693920"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D</a:t>
            </a:r>
            <a:endParaRPr/>
          </a:p>
        </p:txBody>
      </p:sp>
      <p:pic>
        <p:nvPicPr>
          <p:cNvPr id="2336" name="Google Shape;2336;p116" descr="C:\Users\Hoiem\Documents\Classes\Computational Photography - Fall 2010\lectures\figs\filters\fil_pairs\fil_shift.png"/>
          <p:cNvPicPr preferRelativeResize="0"/>
          <p:nvPr/>
        </p:nvPicPr>
        <p:blipFill rotWithShape="1">
          <a:blip r:embed="rId8">
            <a:alphaModFix/>
          </a:blip>
          <a:srcRect l="9375" t="41667" r="7292" b="41666"/>
          <a:stretch/>
        </p:blipFill>
        <p:spPr>
          <a:xfrm>
            <a:off x="1779585" y="6194573"/>
            <a:ext cx="2438400" cy="365125"/>
          </a:xfrm>
          <a:prstGeom prst="rect">
            <a:avLst/>
          </a:prstGeom>
          <a:noFill/>
          <a:ln>
            <a:noFill/>
          </a:ln>
        </p:spPr>
      </p:pic>
      <p:sp>
        <p:nvSpPr>
          <p:cNvPr id="2337" name="Google Shape;2337;p116"/>
          <p:cNvSpPr txBox="1"/>
          <p:nvPr/>
        </p:nvSpPr>
        <p:spPr>
          <a:xfrm>
            <a:off x="1474785" y="6150122"/>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a:t>
            </a:r>
            <a:endParaRPr/>
          </a:p>
        </p:txBody>
      </p:sp>
      <p:pic>
        <p:nvPicPr>
          <p:cNvPr id="2338" name="Google Shape;2338;p116" descr="C:\Users\Hoiem\Documents\Classes\Computational Photography - Fall 2010\lectures\figs\filters\fil_pairs\im_gaus.jpg"/>
          <p:cNvPicPr preferRelativeResize="0"/>
          <p:nvPr/>
        </p:nvPicPr>
        <p:blipFill rotWithShape="1">
          <a:blip r:embed="rId9">
            <a:alphaModFix/>
          </a:blip>
          <a:srcRect/>
          <a:stretch/>
        </p:blipFill>
        <p:spPr>
          <a:xfrm>
            <a:off x="8027147" y="906463"/>
            <a:ext cx="2632227" cy="1679029"/>
          </a:xfrm>
          <a:prstGeom prst="rect">
            <a:avLst/>
          </a:prstGeom>
          <a:noFill/>
          <a:ln>
            <a:noFill/>
          </a:ln>
        </p:spPr>
      </p:pic>
      <p:sp>
        <p:nvSpPr>
          <p:cNvPr id="2339" name="Google Shape;2339;p116"/>
          <p:cNvSpPr txBox="1"/>
          <p:nvPr/>
        </p:nvSpPr>
        <p:spPr>
          <a:xfrm>
            <a:off x="4672672" y="2873394"/>
            <a:ext cx="3747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F</a:t>
            </a:r>
            <a:endParaRPr/>
          </a:p>
        </p:txBody>
      </p:sp>
      <p:pic>
        <p:nvPicPr>
          <p:cNvPr id="2340" name="Google Shape;2340;p116" descr="C:\Users\Hoiem\Documents\Classes\Computational Photography - Fall 2010\lectures\figs\filters\fil_pairs\im_sobel.png"/>
          <p:cNvPicPr preferRelativeResize="0"/>
          <p:nvPr/>
        </p:nvPicPr>
        <p:blipFill rotWithShape="1">
          <a:blip r:embed="rId10">
            <a:alphaModFix/>
          </a:blip>
          <a:srcRect l="9375" t="13889" r="8333" b="13889"/>
          <a:stretch/>
        </p:blipFill>
        <p:spPr>
          <a:xfrm>
            <a:off x="6400800" y="4788495"/>
            <a:ext cx="2786132" cy="1834204"/>
          </a:xfrm>
          <a:prstGeom prst="rect">
            <a:avLst/>
          </a:prstGeom>
          <a:noFill/>
          <a:ln>
            <a:noFill/>
          </a:ln>
        </p:spPr>
      </p:pic>
      <p:sp>
        <p:nvSpPr>
          <p:cNvPr id="2341" name="Google Shape;2341;p116"/>
          <p:cNvSpPr txBox="1"/>
          <p:nvPr/>
        </p:nvSpPr>
        <p:spPr>
          <a:xfrm>
            <a:off x="6133334" y="4729905"/>
            <a:ext cx="3635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G</a:t>
            </a:r>
            <a:endParaRPr/>
          </a:p>
        </p:txBody>
      </p:sp>
      <p:sp>
        <p:nvSpPr>
          <p:cNvPr id="2342" name="Google Shape;2342;p116"/>
          <p:cNvSpPr txBox="1"/>
          <p:nvPr/>
        </p:nvSpPr>
        <p:spPr>
          <a:xfrm>
            <a:off x="7703549"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a:t>
            </a:r>
            <a:endParaRPr/>
          </a:p>
        </p:txBody>
      </p:sp>
      <p:sp>
        <p:nvSpPr>
          <p:cNvPr id="2343" name="Google Shape;2343;p116"/>
          <p:cNvSpPr txBox="1"/>
          <p:nvPr/>
        </p:nvSpPr>
        <p:spPr>
          <a:xfrm>
            <a:off x="7729826" y="2827513"/>
            <a:ext cx="2492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I</a:t>
            </a:r>
            <a:endParaRPr/>
          </a:p>
        </p:txBody>
      </p:sp>
      <p:sp>
        <p:nvSpPr>
          <p:cNvPr id="2344" name="Google Shape;2344;p116"/>
          <p:cNvSpPr txBox="1"/>
          <p:nvPr/>
        </p:nvSpPr>
        <p:spPr>
          <a:xfrm>
            <a:off x="1818136" y="2419104"/>
            <a:ext cx="28279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 = Convolution operator</a:t>
            </a:r>
            <a:endParaRPr/>
          </a:p>
        </p:txBody>
      </p:sp>
      <p:pic>
        <p:nvPicPr>
          <p:cNvPr id="2345" name="Google Shape;2345;p116"/>
          <p:cNvPicPr preferRelativeResize="0"/>
          <p:nvPr/>
        </p:nvPicPr>
        <p:blipFill rotWithShape="1">
          <a:blip r:embed="rId11">
            <a:alphaModFix/>
          </a:blip>
          <a:srcRect/>
          <a:stretch/>
        </p:blipFill>
        <p:spPr>
          <a:xfrm>
            <a:off x="8020901" y="2909028"/>
            <a:ext cx="2632227" cy="1688058"/>
          </a:xfrm>
          <a:prstGeom prst="rect">
            <a:avLst/>
          </a:prstGeom>
          <a:noFill/>
          <a:ln>
            <a:noFill/>
          </a:ln>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Shape 2350"/>
        <p:cNvGrpSpPr/>
        <p:nvPr/>
      </p:nvGrpSpPr>
      <p:grpSpPr>
        <a:xfrm>
          <a:off x="0" y="0"/>
          <a:ext cx="0" cy="0"/>
          <a:chOff x="0" y="0"/>
          <a:chExt cx="0" cy="0"/>
        </a:xfrm>
      </p:grpSpPr>
      <p:sp>
        <p:nvSpPr>
          <p:cNvPr id="2351" name="Google Shape;2351;p11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Think-Pair-Share</a:t>
            </a:r>
            <a:endParaRPr strike="sngStrike"/>
          </a:p>
        </p:txBody>
      </p:sp>
      <p:sp>
        <p:nvSpPr>
          <p:cNvPr id="2352" name="Google Shape;2352;p11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Derek Hoiem</a:t>
            </a:r>
            <a:endParaRPr/>
          </a:p>
          <a:p>
            <a:pPr marL="0" lvl="0" indent="0" algn="ctr" rtl="0">
              <a:lnSpc>
                <a:spcPct val="90000"/>
              </a:lnSpc>
              <a:spcBef>
                <a:spcPts val="1000"/>
              </a:spcBef>
              <a:spcAft>
                <a:spcPts val="0"/>
              </a:spcAft>
              <a:buClr>
                <a:srgbClr val="888888"/>
              </a:buClr>
              <a:buSzPts val="1200"/>
              <a:buNone/>
            </a:pPr>
            <a:endParaRPr/>
          </a:p>
        </p:txBody>
      </p:sp>
      <p:pic>
        <p:nvPicPr>
          <p:cNvPr id="2353" name="Google Shape;2353;p117"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1740961" y="3102557"/>
            <a:ext cx="1447800" cy="1447800"/>
          </a:xfrm>
          <a:prstGeom prst="rect">
            <a:avLst/>
          </a:prstGeom>
          <a:noFill/>
          <a:ln>
            <a:noFill/>
          </a:ln>
        </p:spPr>
      </p:pic>
      <p:pic>
        <p:nvPicPr>
          <p:cNvPr id="2354" name="Google Shape;2354;p117"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3327145" y="3097487"/>
            <a:ext cx="1437905" cy="1418580"/>
          </a:xfrm>
          <a:prstGeom prst="rect">
            <a:avLst/>
          </a:prstGeom>
          <a:noFill/>
          <a:ln>
            <a:noFill/>
          </a:ln>
        </p:spPr>
      </p:pic>
      <p:pic>
        <p:nvPicPr>
          <p:cNvPr id="2355" name="Google Shape;2355;p117"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1799032" y="4686300"/>
            <a:ext cx="1359458" cy="1359458"/>
          </a:xfrm>
          <a:prstGeom prst="rect">
            <a:avLst/>
          </a:prstGeom>
          <a:noFill/>
          <a:ln>
            <a:noFill/>
          </a:ln>
        </p:spPr>
      </p:pic>
      <p:pic>
        <p:nvPicPr>
          <p:cNvPr id="2356" name="Google Shape;2356;p117" descr="C:\Users\Hoiem\Documents\Classes\Computational Photography - Fall 2010\lectures\figs\filters\fil_pairs\im_shift.jpg"/>
          <p:cNvPicPr preferRelativeResize="0"/>
          <p:nvPr/>
        </p:nvPicPr>
        <p:blipFill rotWithShape="1">
          <a:blip r:embed="rId6">
            <a:alphaModFix/>
          </a:blip>
          <a:srcRect/>
          <a:stretch/>
        </p:blipFill>
        <p:spPr>
          <a:xfrm>
            <a:off x="5018638" y="2895796"/>
            <a:ext cx="2663637" cy="1699064"/>
          </a:xfrm>
          <a:prstGeom prst="rect">
            <a:avLst/>
          </a:prstGeom>
          <a:noFill/>
          <a:ln>
            <a:noFill/>
          </a:ln>
        </p:spPr>
      </p:pic>
      <p:pic>
        <p:nvPicPr>
          <p:cNvPr id="2357" name="Google Shape;2357;p117" descr="C:\Users\Hoiem\Documents\Classes\Computational Photography - Fall 2010\lectures\figs\filters\fil_pairs\im_orig.jpg"/>
          <p:cNvPicPr preferRelativeResize="0"/>
          <p:nvPr/>
        </p:nvPicPr>
        <p:blipFill rotWithShape="1">
          <a:blip r:embed="rId7">
            <a:alphaModFix/>
          </a:blip>
          <a:srcRect/>
          <a:stretch/>
        </p:blipFill>
        <p:spPr>
          <a:xfrm>
            <a:off x="5040611" y="923558"/>
            <a:ext cx="2613283" cy="1666358"/>
          </a:xfrm>
          <a:prstGeom prst="rect">
            <a:avLst/>
          </a:prstGeom>
          <a:noFill/>
          <a:ln>
            <a:noFill/>
          </a:ln>
        </p:spPr>
      </p:pic>
      <p:sp>
        <p:nvSpPr>
          <p:cNvPr id="2358" name="Google Shape;2358;p117"/>
          <p:cNvSpPr txBox="1"/>
          <p:nvPr/>
        </p:nvSpPr>
        <p:spPr>
          <a:xfrm>
            <a:off x="1809541" y="893673"/>
            <a:ext cx="2581156"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1) G = D * B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2) A = _ * _</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3) F = D * _</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4) _ = D * D</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Arial"/>
              <a:ea typeface="Arial"/>
              <a:cs typeface="Arial"/>
              <a:sym typeface="Arial"/>
            </a:endParaRPr>
          </a:p>
        </p:txBody>
      </p:sp>
      <p:sp>
        <p:nvSpPr>
          <p:cNvPr id="2359" name="Google Shape;2359;p117"/>
          <p:cNvSpPr txBox="1"/>
          <p:nvPr/>
        </p:nvSpPr>
        <p:spPr>
          <a:xfrm>
            <a:off x="1500931" y="3094937"/>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360" name="Google Shape;2360;p117"/>
          <p:cNvSpPr txBox="1"/>
          <p:nvPr/>
        </p:nvSpPr>
        <p:spPr>
          <a:xfrm>
            <a:off x="3073556" y="3047856"/>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361" name="Google Shape;2361;p117"/>
          <p:cNvSpPr txBox="1"/>
          <p:nvPr/>
        </p:nvSpPr>
        <p:spPr>
          <a:xfrm>
            <a:off x="1471372" y="4594860"/>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362" name="Google Shape;2362;p117"/>
          <p:cNvSpPr txBox="1"/>
          <p:nvPr/>
        </p:nvSpPr>
        <p:spPr>
          <a:xfrm>
            <a:off x="4693920"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D</a:t>
            </a:r>
            <a:endParaRPr/>
          </a:p>
        </p:txBody>
      </p:sp>
      <p:pic>
        <p:nvPicPr>
          <p:cNvPr id="2363" name="Google Shape;2363;p117" descr="C:\Users\Hoiem\Documents\Classes\Computational Photography - Fall 2010\lectures\figs\filters\fil_pairs\fil_shift.png"/>
          <p:cNvPicPr preferRelativeResize="0"/>
          <p:nvPr/>
        </p:nvPicPr>
        <p:blipFill rotWithShape="1">
          <a:blip r:embed="rId8">
            <a:alphaModFix/>
          </a:blip>
          <a:srcRect l="9375" t="41667" r="7292" b="41666"/>
          <a:stretch/>
        </p:blipFill>
        <p:spPr>
          <a:xfrm>
            <a:off x="1779585" y="6194573"/>
            <a:ext cx="2438400" cy="365125"/>
          </a:xfrm>
          <a:prstGeom prst="rect">
            <a:avLst/>
          </a:prstGeom>
          <a:noFill/>
          <a:ln>
            <a:noFill/>
          </a:ln>
        </p:spPr>
      </p:pic>
      <p:sp>
        <p:nvSpPr>
          <p:cNvPr id="2364" name="Google Shape;2364;p117"/>
          <p:cNvSpPr txBox="1"/>
          <p:nvPr/>
        </p:nvSpPr>
        <p:spPr>
          <a:xfrm>
            <a:off x="1474785" y="6150122"/>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a:t>
            </a:r>
            <a:endParaRPr/>
          </a:p>
        </p:txBody>
      </p:sp>
      <p:pic>
        <p:nvPicPr>
          <p:cNvPr id="2365" name="Google Shape;2365;p117" descr="C:\Users\Hoiem\Documents\Classes\Computational Photography - Fall 2010\lectures\figs\filters\fil_pairs\im_gaus.jpg"/>
          <p:cNvPicPr preferRelativeResize="0"/>
          <p:nvPr/>
        </p:nvPicPr>
        <p:blipFill rotWithShape="1">
          <a:blip r:embed="rId9">
            <a:alphaModFix/>
          </a:blip>
          <a:srcRect/>
          <a:stretch/>
        </p:blipFill>
        <p:spPr>
          <a:xfrm>
            <a:off x="8027147" y="906463"/>
            <a:ext cx="2632227" cy="1679029"/>
          </a:xfrm>
          <a:prstGeom prst="rect">
            <a:avLst/>
          </a:prstGeom>
          <a:noFill/>
          <a:ln>
            <a:noFill/>
          </a:ln>
        </p:spPr>
      </p:pic>
      <p:sp>
        <p:nvSpPr>
          <p:cNvPr id="2366" name="Google Shape;2366;p117"/>
          <p:cNvSpPr txBox="1"/>
          <p:nvPr/>
        </p:nvSpPr>
        <p:spPr>
          <a:xfrm>
            <a:off x="4672672" y="2873394"/>
            <a:ext cx="3747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F</a:t>
            </a:r>
            <a:endParaRPr/>
          </a:p>
        </p:txBody>
      </p:sp>
      <p:pic>
        <p:nvPicPr>
          <p:cNvPr id="2367" name="Google Shape;2367;p117" descr="C:\Users\Hoiem\Documents\Classes\Computational Photography - Fall 2010\lectures\figs\filters\fil_pairs\im_sobel.png"/>
          <p:cNvPicPr preferRelativeResize="0"/>
          <p:nvPr/>
        </p:nvPicPr>
        <p:blipFill rotWithShape="1">
          <a:blip r:embed="rId10">
            <a:alphaModFix/>
          </a:blip>
          <a:srcRect l="9375" t="13889" r="8333" b="13889"/>
          <a:stretch/>
        </p:blipFill>
        <p:spPr>
          <a:xfrm>
            <a:off x="6400800" y="4788495"/>
            <a:ext cx="2786132" cy="1834204"/>
          </a:xfrm>
          <a:prstGeom prst="rect">
            <a:avLst/>
          </a:prstGeom>
          <a:noFill/>
          <a:ln>
            <a:noFill/>
          </a:ln>
        </p:spPr>
      </p:pic>
      <p:sp>
        <p:nvSpPr>
          <p:cNvPr id="2368" name="Google Shape;2368;p117"/>
          <p:cNvSpPr txBox="1"/>
          <p:nvPr/>
        </p:nvSpPr>
        <p:spPr>
          <a:xfrm>
            <a:off x="6133334" y="4729905"/>
            <a:ext cx="3635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G</a:t>
            </a:r>
            <a:endParaRPr/>
          </a:p>
        </p:txBody>
      </p:sp>
      <p:sp>
        <p:nvSpPr>
          <p:cNvPr id="2369" name="Google Shape;2369;p117"/>
          <p:cNvSpPr txBox="1"/>
          <p:nvPr/>
        </p:nvSpPr>
        <p:spPr>
          <a:xfrm>
            <a:off x="7703549"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a:t>
            </a:r>
            <a:endParaRPr/>
          </a:p>
        </p:txBody>
      </p:sp>
      <p:sp>
        <p:nvSpPr>
          <p:cNvPr id="2370" name="Google Shape;2370;p117"/>
          <p:cNvSpPr txBox="1"/>
          <p:nvPr/>
        </p:nvSpPr>
        <p:spPr>
          <a:xfrm>
            <a:off x="7729826" y="2827513"/>
            <a:ext cx="2492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I</a:t>
            </a:r>
            <a:endParaRPr/>
          </a:p>
        </p:txBody>
      </p:sp>
      <p:sp>
        <p:nvSpPr>
          <p:cNvPr id="2371" name="Google Shape;2371;p117"/>
          <p:cNvSpPr txBox="1"/>
          <p:nvPr/>
        </p:nvSpPr>
        <p:spPr>
          <a:xfrm>
            <a:off x="1818136" y="2419104"/>
            <a:ext cx="28279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 = Convolution operator</a:t>
            </a:r>
            <a:endParaRPr/>
          </a:p>
        </p:txBody>
      </p:sp>
      <p:pic>
        <p:nvPicPr>
          <p:cNvPr id="2372" name="Google Shape;2372;p117"/>
          <p:cNvPicPr preferRelativeResize="0"/>
          <p:nvPr/>
        </p:nvPicPr>
        <p:blipFill rotWithShape="1">
          <a:blip r:embed="rId11">
            <a:alphaModFix/>
          </a:blip>
          <a:srcRect/>
          <a:stretch/>
        </p:blipFill>
        <p:spPr>
          <a:xfrm>
            <a:off x="8020901" y="2909028"/>
            <a:ext cx="2632227" cy="1688058"/>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Shape 2377"/>
        <p:cNvGrpSpPr/>
        <p:nvPr/>
      </p:nvGrpSpPr>
      <p:grpSpPr>
        <a:xfrm>
          <a:off x="0" y="0"/>
          <a:ext cx="0" cy="0"/>
          <a:chOff x="0" y="0"/>
          <a:chExt cx="0" cy="0"/>
        </a:xfrm>
      </p:grpSpPr>
      <p:sp>
        <p:nvSpPr>
          <p:cNvPr id="2378" name="Google Shape;2378;p11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Think-Pair-Share</a:t>
            </a:r>
            <a:endParaRPr strike="sngStrike"/>
          </a:p>
        </p:txBody>
      </p:sp>
      <p:sp>
        <p:nvSpPr>
          <p:cNvPr id="2379" name="Google Shape;2379;p11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Derek Hoiem</a:t>
            </a:r>
            <a:endParaRPr/>
          </a:p>
          <a:p>
            <a:pPr marL="0" lvl="0" indent="0" algn="ctr" rtl="0">
              <a:lnSpc>
                <a:spcPct val="90000"/>
              </a:lnSpc>
              <a:spcBef>
                <a:spcPts val="1000"/>
              </a:spcBef>
              <a:spcAft>
                <a:spcPts val="0"/>
              </a:spcAft>
              <a:buClr>
                <a:srgbClr val="888888"/>
              </a:buClr>
              <a:buSzPts val="1200"/>
              <a:buNone/>
            </a:pPr>
            <a:endParaRPr/>
          </a:p>
        </p:txBody>
      </p:sp>
      <p:pic>
        <p:nvPicPr>
          <p:cNvPr id="2380" name="Google Shape;2380;p118"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1740961" y="3102557"/>
            <a:ext cx="1447800" cy="1447800"/>
          </a:xfrm>
          <a:prstGeom prst="rect">
            <a:avLst/>
          </a:prstGeom>
          <a:noFill/>
          <a:ln>
            <a:noFill/>
          </a:ln>
        </p:spPr>
      </p:pic>
      <p:pic>
        <p:nvPicPr>
          <p:cNvPr id="2381" name="Google Shape;2381;p118"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3327145" y="3097487"/>
            <a:ext cx="1437905" cy="1418580"/>
          </a:xfrm>
          <a:prstGeom prst="rect">
            <a:avLst/>
          </a:prstGeom>
          <a:noFill/>
          <a:ln>
            <a:noFill/>
          </a:ln>
        </p:spPr>
      </p:pic>
      <p:pic>
        <p:nvPicPr>
          <p:cNvPr id="2382" name="Google Shape;2382;p118"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1799032" y="4686300"/>
            <a:ext cx="1359458" cy="1359458"/>
          </a:xfrm>
          <a:prstGeom prst="rect">
            <a:avLst/>
          </a:prstGeom>
          <a:noFill/>
          <a:ln>
            <a:noFill/>
          </a:ln>
        </p:spPr>
      </p:pic>
      <p:pic>
        <p:nvPicPr>
          <p:cNvPr id="2383" name="Google Shape;2383;p118" descr="C:\Users\Hoiem\Documents\Classes\Computational Photography - Fall 2010\lectures\figs\filters\fil_pairs\im_shift.jpg"/>
          <p:cNvPicPr preferRelativeResize="0"/>
          <p:nvPr/>
        </p:nvPicPr>
        <p:blipFill rotWithShape="1">
          <a:blip r:embed="rId6">
            <a:alphaModFix/>
          </a:blip>
          <a:srcRect/>
          <a:stretch/>
        </p:blipFill>
        <p:spPr>
          <a:xfrm>
            <a:off x="5018638" y="2895796"/>
            <a:ext cx="2663637" cy="1699064"/>
          </a:xfrm>
          <a:prstGeom prst="rect">
            <a:avLst/>
          </a:prstGeom>
          <a:noFill/>
          <a:ln>
            <a:noFill/>
          </a:ln>
        </p:spPr>
      </p:pic>
      <p:pic>
        <p:nvPicPr>
          <p:cNvPr id="2384" name="Google Shape;2384;p118" descr="C:\Users\Hoiem\Documents\Classes\Computational Photography - Fall 2010\lectures\figs\filters\fil_pairs\im_orig.jpg"/>
          <p:cNvPicPr preferRelativeResize="0"/>
          <p:nvPr/>
        </p:nvPicPr>
        <p:blipFill rotWithShape="1">
          <a:blip r:embed="rId7">
            <a:alphaModFix/>
          </a:blip>
          <a:srcRect/>
          <a:stretch/>
        </p:blipFill>
        <p:spPr>
          <a:xfrm>
            <a:off x="5040611" y="923558"/>
            <a:ext cx="2613283" cy="1666358"/>
          </a:xfrm>
          <a:prstGeom prst="rect">
            <a:avLst/>
          </a:prstGeom>
          <a:noFill/>
          <a:ln>
            <a:noFill/>
          </a:ln>
        </p:spPr>
      </p:pic>
      <p:sp>
        <p:nvSpPr>
          <p:cNvPr id="2385" name="Google Shape;2385;p118"/>
          <p:cNvSpPr txBox="1"/>
          <p:nvPr/>
        </p:nvSpPr>
        <p:spPr>
          <a:xfrm>
            <a:off x="1809541" y="893673"/>
            <a:ext cx="2581156"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1) G = D * B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2) A = B * C</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3) F = D * _</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4) _ = D * D</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Arial"/>
              <a:ea typeface="Arial"/>
              <a:cs typeface="Arial"/>
              <a:sym typeface="Arial"/>
            </a:endParaRPr>
          </a:p>
        </p:txBody>
      </p:sp>
      <p:sp>
        <p:nvSpPr>
          <p:cNvPr id="2386" name="Google Shape;2386;p118"/>
          <p:cNvSpPr txBox="1"/>
          <p:nvPr/>
        </p:nvSpPr>
        <p:spPr>
          <a:xfrm>
            <a:off x="1500931" y="3094937"/>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387" name="Google Shape;2387;p118"/>
          <p:cNvSpPr txBox="1"/>
          <p:nvPr/>
        </p:nvSpPr>
        <p:spPr>
          <a:xfrm>
            <a:off x="3073556" y="3047856"/>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388" name="Google Shape;2388;p118"/>
          <p:cNvSpPr txBox="1"/>
          <p:nvPr/>
        </p:nvSpPr>
        <p:spPr>
          <a:xfrm>
            <a:off x="1471372" y="4594860"/>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389" name="Google Shape;2389;p118"/>
          <p:cNvSpPr txBox="1"/>
          <p:nvPr/>
        </p:nvSpPr>
        <p:spPr>
          <a:xfrm>
            <a:off x="4693920"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D</a:t>
            </a:r>
            <a:endParaRPr/>
          </a:p>
        </p:txBody>
      </p:sp>
      <p:pic>
        <p:nvPicPr>
          <p:cNvPr id="2390" name="Google Shape;2390;p118" descr="C:\Users\Hoiem\Documents\Classes\Computational Photography - Fall 2010\lectures\figs\filters\fil_pairs\fil_shift.png"/>
          <p:cNvPicPr preferRelativeResize="0"/>
          <p:nvPr/>
        </p:nvPicPr>
        <p:blipFill rotWithShape="1">
          <a:blip r:embed="rId8">
            <a:alphaModFix/>
          </a:blip>
          <a:srcRect l="9375" t="41667" r="7292" b="41666"/>
          <a:stretch/>
        </p:blipFill>
        <p:spPr>
          <a:xfrm>
            <a:off x="1779585" y="6194573"/>
            <a:ext cx="2438400" cy="365125"/>
          </a:xfrm>
          <a:prstGeom prst="rect">
            <a:avLst/>
          </a:prstGeom>
          <a:noFill/>
          <a:ln>
            <a:noFill/>
          </a:ln>
        </p:spPr>
      </p:pic>
      <p:sp>
        <p:nvSpPr>
          <p:cNvPr id="2391" name="Google Shape;2391;p118"/>
          <p:cNvSpPr txBox="1"/>
          <p:nvPr/>
        </p:nvSpPr>
        <p:spPr>
          <a:xfrm>
            <a:off x="1474785" y="6150122"/>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a:t>
            </a:r>
            <a:endParaRPr/>
          </a:p>
        </p:txBody>
      </p:sp>
      <p:pic>
        <p:nvPicPr>
          <p:cNvPr id="2392" name="Google Shape;2392;p118" descr="C:\Users\Hoiem\Documents\Classes\Computational Photography - Fall 2010\lectures\figs\filters\fil_pairs\im_gaus.jpg"/>
          <p:cNvPicPr preferRelativeResize="0"/>
          <p:nvPr/>
        </p:nvPicPr>
        <p:blipFill rotWithShape="1">
          <a:blip r:embed="rId9">
            <a:alphaModFix/>
          </a:blip>
          <a:srcRect/>
          <a:stretch/>
        </p:blipFill>
        <p:spPr>
          <a:xfrm>
            <a:off x="8027147" y="906463"/>
            <a:ext cx="2632227" cy="1679029"/>
          </a:xfrm>
          <a:prstGeom prst="rect">
            <a:avLst/>
          </a:prstGeom>
          <a:noFill/>
          <a:ln>
            <a:noFill/>
          </a:ln>
        </p:spPr>
      </p:pic>
      <p:sp>
        <p:nvSpPr>
          <p:cNvPr id="2393" name="Google Shape;2393;p118"/>
          <p:cNvSpPr txBox="1"/>
          <p:nvPr/>
        </p:nvSpPr>
        <p:spPr>
          <a:xfrm>
            <a:off x="4672672" y="2873394"/>
            <a:ext cx="3747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F</a:t>
            </a:r>
            <a:endParaRPr/>
          </a:p>
        </p:txBody>
      </p:sp>
      <p:pic>
        <p:nvPicPr>
          <p:cNvPr id="2394" name="Google Shape;2394;p118" descr="C:\Users\Hoiem\Documents\Classes\Computational Photography - Fall 2010\lectures\figs\filters\fil_pairs\im_sobel.png"/>
          <p:cNvPicPr preferRelativeResize="0"/>
          <p:nvPr/>
        </p:nvPicPr>
        <p:blipFill rotWithShape="1">
          <a:blip r:embed="rId10">
            <a:alphaModFix/>
          </a:blip>
          <a:srcRect l="9375" t="13889" r="8333" b="13889"/>
          <a:stretch/>
        </p:blipFill>
        <p:spPr>
          <a:xfrm>
            <a:off x="6400800" y="4788495"/>
            <a:ext cx="2786132" cy="1834204"/>
          </a:xfrm>
          <a:prstGeom prst="rect">
            <a:avLst/>
          </a:prstGeom>
          <a:noFill/>
          <a:ln>
            <a:noFill/>
          </a:ln>
        </p:spPr>
      </p:pic>
      <p:sp>
        <p:nvSpPr>
          <p:cNvPr id="2395" name="Google Shape;2395;p118"/>
          <p:cNvSpPr txBox="1"/>
          <p:nvPr/>
        </p:nvSpPr>
        <p:spPr>
          <a:xfrm>
            <a:off x="6133334" y="4729905"/>
            <a:ext cx="3635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G</a:t>
            </a:r>
            <a:endParaRPr/>
          </a:p>
        </p:txBody>
      </p:sp>
      <p:sp>
        <p:nvSpPr>
          <p:cNvPr id="2396" name="Google Shape;2396;p118"/>
          <p:cNvSpPr txBox="1"/>
          <p:nvPr/>
        </p:nvSpPr>
        <p:spPr>
          <a:xfrm>
            <a:off x="7703549"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a:t>
            </a:r>
            <a:endParaRPr/>
          </a:p>
        </p:txBody>
      </p:sp>
      <p:sp>
        <p:nvSpPr>
          <p:cNvPr id="2397" name="Google Shape;2397;p118"/>
          <p:cNvSpPr txBox="1"/>
          <p:nvPr/>
        </p:nvSpPr>
        <p:spPr>
          <a:xfrm>
            <a:off x="7729826" y="2827513"/>
            <a:ext cx="2492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I</a:t>
            </a:r>
            <a:endParaRPr/>
          </a:p>
        </p:txBody>
      </p:sp>
      <p:sp>
        <p:nvSpPr>
          <p:cNvPr id="2398" name="Google Shape;2398;p118"/>
          <p:cNvSpPr txBox="1"/>
          <p:nvPr/>
        </p:nvSpPr>
        <p:spPr>
          <a:xfrm>
            <a:off x="1818136" y="2419104"/>
            <a:ext cx="28279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 = Convolution operator</a:t>
            </a:r>
            <a:endParaRPr/>
          </a:p>
        </p:txBody>
      </p:sp>
      <p:pic>
        <p:nvPicPr>
          <p:cNvPr id="2399" name="Google Shape;2399;p118"/>
          <p:cNvPicPr preferRelativeResize="0"/>
          <p:nvPr/>
        </p:nvPicPr>
        <p:blipFill rotWithShape="1">
          <a:blip r:embed="rId11">
            <a:alphaModFix/>
          </a:blip>
          <a:srcRect/>
          <a:stretch/>
        </p:blipFill>
        <p:spPr>
          <a:xfrm>
            <a:off x="8020901" y="2909028"/>
            <a:ext cx="2632227" cy="1688058"/>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Shape 2404"/>
        <p:cNvGrpSpPr/>
        <p:nvPr/>
      </p:nvGrpSpPr>
      <p:grpSpPr>
        <a:xfrm>
          <a:off x="0" y="0"/>
          <a:ext cx="0" cy="0"/>
          <a:chOff x="0" y="0"/>
          <a:chExt cx="0" cy="0"/>
        </a:xfrm>
      </p:grpSpPr>
      <p:sp>
        <p:nvSpPr>
          <p:cNvPr id="2405" name="Google Shape;2405;p11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Think-Pair-Share</a:t>
            </a:r>
            <a:endParaRPr strike="sngStrike"/>
          </a:p>
        </p:txBody>
      </p:sp>
      <p:sp>
        <p:nvSpPr>
          <p:cNvPr id="2406" name="Google Shape;2406;p11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Derek Hoiem</a:t>
            </a:r>
            <a:endParaRPr/>
          </a:p>
          <a:p>
            <a:pPr marL="0" lvl="0" indent="0" algn="ctr" rtl="0">
              <a:lnSpc>
                <a:spcPct val="90000"/>
              </a:lnSpc>
              <a:spcBef>
                <a:spcPts val="1000"/>
              </a:spcBef>
              <a:spcAft>
                <a:spcPts val="0"/>
              </a:spcAft>
              <a:buClr>
                <a:srgbClr val="888888"/>
              </a:buClr>
              <a:buSzPts val="1200"/>
              <a:buNone/>
            </a:pPr>
            <a:endParaRPr/>
          </a:p>
        </p:txBody>
      </p:sp>
      <p:pic>
        <p:nvPicPr>
          <p:cNvPr id="2407" name="Google Shape;2407;p119"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1740961" y="3102557"/>
            <a:ext cx="1447800" cy="1447800"/>
          </a:xfrm>
          <a:prstGeom prst="rect">
            <a:avLst/>
          </a:prstGeom>
          <a:noFill/>
          <a:ln>
            <a:noFill/>
          </a:ln>
        </p:spPr>
      </p:pic>
      <p:pic>
        <p:nvPicPr>
          <p:cNvPr id="2408" name="Google Shape;2408;p119"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3327145" y="3097487"/>
            <a:ext cx="1437905" cy="1418580"/>
          </a:xfrm>
          <a:prstGeom prst="rect">
            <a:avLst/>
          </a:prstGeom>
          <a:noFill/>
          <a:ln>
            <a:noFill/>
          </a:ln>
        </p:spPr>
      </p:pic>
      <p:pic>
        <p:nvPicPr>
          <p:cNvPr id="2409" name="Google Shape;2409;p119"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1799032" y="4686300"/>
            <a:ext cx="1359458" cy="1359458"/>
          </a:xfrm>
          <a:prstGeom prst="rect">
            <a:avLst/>
          </a:prstGeom>
          <a:noFill/>
          <a:ln>
            <a:noFill/>
          </a:ln>
        </p:spPr>
      </p:pic>
      <p:pic>
        <p:nvPicPr>
          <p:cNvPr id="2410" name="Google Shape;2410;p119" descr="C:\Users\Hoiem\Documents\Classes\Computational Photography - Fall 2010\lectures\figs\filters\fil_pairs\im_shift.jpg"/>
          <p:cNvPicPr preferRelativeResize="0"/>
          <p:nvPr/>
        </p:nvPicPr>
        <p:blipFill rotWithShape="1">
          <a:blip r:embed="rId6">
            <a:alphaModFix/>
          </a:blip>
          <a:srcRect/>
          <a:stretch/>
        </p:blipFill>
        <p:spPr>
          <a:xfrm>
            <a:off x="5018638" y="2895796"/>
            <a:ext cx="2663637" cy="1699064"/>
          </a:xfrm>
          <a:prstGeom prst="rect">
            <a:avLst/>
          </a:prstGeom>
          <a:noFill/>
          <a:ln>
            <a:noFill/>
          </a:ln>
        </p:spPr>
      </p:pic>
      <p:pic>
        <p:nvPicPr>
          <p:cNvPr id="2411" name="Google Shape;2411;p119" descr="C:\Users\Hoiem\Documents\Classes\Computational Photography - Fall 2010\lectures\figs\filters\fil_pairs\im_orig.jpg"/>
          <p:cNvPicPr preferRelativeResize="0"/>
          <p:nvPr/>
        </p:nvPicPr>
        <p:blipFill rotWithShape="1">
          <a:blip r:embed="rId7">
            <a:alphaModFix/>
          </a:blip>
          <a:srcRect/>
          <a:stretch/>
        </p:blipFill>
        <p:spPr>
          <a:xfrm>
            <a:off x="5040611" y="923558"/>
            <a:ext cx="2613283" cy="1666358"/>
          </a:xfrm>
          <a:prstGeom prst="rect">
            <a:avLst/>
          </a:prstGeom>
          <a:noFill/>
          <a:ln>
            <a:noFill/>
          </a:ln>
        </p:spPr>
      </p:pic>
      <p:sp>
        <p:nvSpPr>
          <p:cNvPr id="2412" name="Google Shape;2412;p119"/>
          <p:cNvSpPr txBox="1"/>
          <p:nvPr/>
        </p:nvSpPr>
        <p:spPr>
          <a:xfrm>
            <a:off x="1809541" y="893673"/>
            <a:ext cx="2581156"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1) G = D * B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2) A = B * C</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3) F = D * E</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4) _ = D * D</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Arial"/>
              <a:ea typeface="Arial"/>
              <a:cs typeface="Arial"/>
              <a:sym typeface="Arial"/>
            </a:endParaRPr>
          </a:p>
        </p:txBody>
      </p:sp>
      <p:sp>
        <p:nvSpPr>
          <p:cNvPr id="2413" name="Google Shape;2413;p119"/>
          <p:cNvSpPr txBox="1"/>
          <p:nvPr/>
        </p:nvSpPr>
        <p:spPr>
          <a:xfrm>
            <a:off x="1500931" y="3094937"/>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414" name="Google Shape;2414;p119"/>
          <p:cNvSpPr txBox="1"/>
          <p:nvPr/>
        </p:nvSpPr>
        <p:spPr>
          <a:xfrm>
            <a:off x="3073556" y="3047856"/>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415" name="Google Shape;2415;p119"/>
          <p:cNvSpPr txBox="1"/>
          <p:nvPr/>
        </p:nvSpPr>
        <p:spPr>
          <a:xfrm>
            <a:off x="1471372" y="4594860"/>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416" name="Google Shape;2416;p119"/>
          <p:cNvSpPr txBox="1"/>
          <p:nvPr/>
        </p:nvSpPr>
        <p:spPr>
          <a:xfrm>
            <a:off x="4693920"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D</a:t>
            </a:r>
            <a:endParaRPr/>
          </a:p>
        </p:txBody>
      </p:sp>
      <p:pic>
        <p:nvPicPr>
          <p:cNvPr id="2417" name="Google Shape;2417;p119" descr="C:\Users\Hoiem\Documents\Classes\Computational Photography - Fall 2010\lectures\figs\filters\fil_pairs\fil_shift.png"/>
          <p:cNvPicPr preferRelativeResize="0"/>
          <p:nvPr/>
        </p:nvPicPr>
        <p:blipFill rotWithShape="1">
          <a:blip r:embed="rId8">
            <a:alphaModFix/>
          </a:blip>
          <a:srcRect l="9375" t="41667" r="7292" b="41666"/>
          <a:stretch/>
        </p:blipFill>
        <p:spPr>
          <a:xfrm>
            <a:off x="1779585" y="6194573"/>
            <a:ext cx="2438400" cy="365125"/>
          </a:xfrm>
          <a:prstGeom prst="rect">
            <a:avLst/>
          </a:prstGeom>
          <a:noFill/>
          <a:ln>
            <a:noFill/>
          </a:ln>
        </p:spPr>
      </p:pic>
      <p:sp>
        <p:nvSpPr>
          <p:cNvPr id="2418" name="Google Shape;2418;p119"/>
          <p:cNvSpPr txBox="1"/>
          <p:nvPr/>
        </p:nvSpPr>
        <p:spPr>
          <a:xfrm>
            <a:off x="1474785" y="6150122"/>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a:t>
            </a:r>
            <a:endParaRPr/>
          </a:p>
        </p:txBody>
      </p:sp>
      <p:pic>
        <p:nvPicPr>
          <p:cNvPr id="2419" name="Google Shape;2419;p119" descr="C:\Users\Hoiem\Documents\Classes\Computational Photography - Fall 2010\lectures\figs\filters\fil_pairs\im_gaus.jpg"/>
          <p:cNvPicPr preferRelativeResize="0"/>
          <p:nvPr/>
        </p:nvPicPr>
        <p:blipFill rotWithShape="1">
          <a:blip r:embed="rId9">
            <a:alphaModFix/>
          </a:blip>
          <a:srcRect/>
          <a:stretch/>
        </p:blipFill>
        <p:spPr>
          <a:xfrm>
            <a:off x="8027147" y="906463"/>
            <a:ext cx="2632227" cy="1679029"/>
          </a:xfrm>
          <a:prstGeom prst="rect">
            <a:avLst/>
          </a:prstGeom>
          <a:noFill/>
          <a:ln>
            <a:noFill/>
          </a:ln>
        </p:spPr>
      </p:pic>
      <p:sp>
        <p:nvSpPr>
          <p:cNvPr id="2420" name="Google Shape;2420;p119"/>
          <p:cNvSpPr txBox="1"/>
          <p:nvPr/>
        </p:nvSpPr>
        <p:spPr>
          <a:xfrm>
            <a:off x="4672672" y="2873394"/>
            <a:ext cx="3747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F</a:t>
            </a:r>
            <a:endParaRPr/>
          </a:p>
        </p:txBody>
      </p:sp>
      <p:pic>
        <p:nvPicPr>
          <p:cNvPr id="2421" name="Google Shape;2421;p119" descr="C:\Users\Hoiem\Documents\Classes\Computational Photography - Fall 2010\lectures\figs\filters\fil_pairs\im_sobel.png"/>
          <p:cNvPicPr preferRelativeResize="0"/>
          <p:nvPr/>
        </p:nvPicPr>
        <p:blipFill rotWithShape="1">
          <a:blip r:embed="rId10">
            <a:alphaModFix/>
          </a:blip>
          <a:srcRect l="9375" t="13889" r="8333" b="13889"/>
          <a:stretch/>
        </p:blipFill>
        <p:spPr>
          <a:xfrm>
            <a:off x="6400800" y="4788495"/>
            <a:ext cx="2786132" cy="1834204"/>
          </a:xfrm>
          <a:prstGeom prst="rect">
            <a:avLst/>
          </a:prstGeom>
          <a:noFill/>
          <a:ln>
            <a:noFill/>
          </a:ln>
        </p:spPr>
      </p:pic>
      <p:sp>
        <p:nvSpPr>
          <p:cNvPr id="2422" name="Google Shape;2422;p119"/>
          <p:cNvSpPr txBox="1"/>
          <p:nvPr/>
        </p:nvSpPr>
        <p:spPr>
          <a:xfrm>
            <a:off x="6133334" y="4729905"/>
            <a:ext cx="3635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G</a:t>
            </a:r>
            <a:endParaRPr/>
          </a:p>
        </p:txBody>
      </p:sp>
      <p:sp>
        <p:nvSpPr>
          <p:cNvPr id="2423" name="Google Shape;2423;p119"/>
          <p:cNvSpPr txBox="1"/>
          <p:nvPr/>
        </p:nvSpPr>
        <p:spPr>
          <a:xfrm>
            <a:off x="7703549"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a:t>
            </a:r>
            <a:endParaRPr/>
          </a:p>
        </p:txBody>
      </p:sp>
      <p:sp>
        <p:nvSpPr>
          <p:cNvPr id="2424" name="Google Shape;2424;p119"/>
          <p:cNvSpPr txBox="1"/>
          <p:nvPr/>
        </p:nvSpPr>
        <p:spPr>
          <a:xfrm>
            <a:off x="7729826" y="2827513"/>
            <a:ext cx="2492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I</a:t>
            </a:r>
            <a:endParaRPr/>
          </a:p>
        </p:txBody>
      </p:sp>
      <p:sp>
        <p:nvSpPr>
          <p:cNvPr id="2425" name="Google Shape;2425;p119"/>
          <p:cNvSpPr txBox="1"/>
          <p:nvPr/>
        </p:nvSpPr>
        <p:spPr>
          <a:xfrm>
            <a:off x="1818136" y="2419104"/>
            <a:ext cx="28279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 = Convolution operator</a:t>
            </a:r>
            <a:endParaRPr/>
          </a:p>
        </p:txBody>
      </p:sp>
      <p:pic>
        <p:nvPicPr>
          <p:cNvPr id="2426" name="Google Shape;2426;p119"/>
          <p:cNvPicPr preferRelativeResize="0"/>
          <p:nvPr/>
        </p:nvPicPr>
        <p:blipFill rotWithShape="1">
          <a:blip r:embed="rId11">
            <a:alphaModFix/>
          </a:blip>
          <a:srcRect/>
          <a:stretch/>
        </p:blipFill>
        <p:spPr>
          <a:xfrm>
            <a:off x="8020901" y="2909028"/>
            <a:ext cx="2632227" cy="1688058"/>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Shape 2431"/>
        <p:cNvGrpSpPr/>
        <p:nvPr/>
      </p:nvGrpSpPr>
      <p:grpSpPr>
        <a:xfrm>
          <a:off x="0" y="0"/>
          <a:ext cx="0" cy="0"/>
          <a:chOff x="0" y="0"/>
          <a:chExt cx="0" cy="0"/>
        </a:xfrm>
      </p:grpSpPr>
      <p:pic>
        <p:nvPicPr>
          <p:cNvPr id="2432" name="Google Shape;2432;p120"/>
          <p:cNvPicPr preferRelativeResize="0"/>
          <p:nvPr/>
        </p:nvPicPr>
        <p:blipFill rotWithShape="1">
          <a:blip r:embed="rId3">
            <a:alphaModFix/>
          </a:blip>
          <a:srcRect/>
          <a:stretch/>
        </p:blipFill>
        <p:spPr>
          <a:xfrm>
            <a:off x="8020901" y="2909028"/>
            <a:ext cx="2632227" cy="1688058"/>
          </a:xfrm>
          <a:prstGeom prst="rect">
            <a:avLst/>
          </a:prstGeom>
          <a:noFill/>
          <a:ln>
            <a:noFill/>
          </a:ln>
        </p:spPr>
      </p:pic>
      <p:sp>
        <p:nvSpPr>
          <p:cNvPr id="2433" name="Google Shape;2433;p12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Think-Pair-Share</a:t>
            </a:r>
            <a:endParaRPr strike="sngStrike"/>
          </a:p>
        </p:txBody>
      </p:sp>
      <p:sp>
        <p:nvSpPr>
          <p:cNvPr id="2434" name="Google Shape;2434;p12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Derek Hoiem</a:t>
            </a:r>
            <a:endParaRPr/>
          </a:p>
          <a:p>
            <a:pPr marL="0" lvl="0" indent="0" algn="ctr" rtl="0">
              <a:lnSpc>
                <a:spcPct val="90000"/>
              </a:lnSpc>
              <a:spcBef>
                <a:spcPts val="1000"/>
              </a:spcBef>
              <a:spcAft>
                <a:spcPts val="0"/>
              </a:spcAft>
              <a:buClr>
                <a:srgbClr val="888888"/>
              </a:buClr>
              <a:buSzPts val="1200"/>
              <a:buNone/>
            </a:pPr>
            <a:endParaRPr/>
          </a:p>
        </p:txBody>
      </p:sp>
      <p:pic>
        <p:nvPicPr>
          <p:cNvPr id="2435" name="Google Shape;2435;p120" descr="C:\Users\Hoiem\Documents\Classes\Computational Photography - Fall 2010\lectures\figs\filters\fil_pairs\sobel_gaus.png"/>
          <p:cNvPicPr preferRelativeResize="0"/>
          <p:nvPr/>
        </p:nvPicPr>
        <p:blipFill rotWithShape="1">
          <a:blip r:embed="rId4">
            <a:alphaModFix/>
          </a:blip>
          <a:srcRect l="15788" t="3510" r="14474" b="3510"/>
          <a:stretch/>
        </p:blipFill>
        <p:spPr>
          <a:xfrm>
            <a:off x="1740961" y="3102557"/>
            <a:ext cx="1447800" cy="1447800"/>
          </a:xfrm>
          <a:prstGeom prst="rect">
            <a:avLst/>
          </a:prstGeom>
          <a:noFill/>
          <a:ln>
            <a:noFill/>
          </a:ln>
        </p:spPr>
      </p:pic>
      <p:pic>
        <p:nvPicPr>
          <p:cNvPr id="2436" name="Google Shape;2436;p120" descr="C:\Users\Hoiem\Documents\Classes\Computational Photography - Fall 2010\lectures\figs\filters\fil_pairs\fil_sobel.png"/>
          <p:cNvPicPr preferRelativeResize="0"/>
          <p:nvPr/>
        </p:nvPicPr>
        <p:blipFill rotWithShape="1">
          <a:blip r:embed="rId5">
            <a:alphaModFix/>
          </a:blip>
          <a:srcRect l="16667" t="4167" r="13542" b="4167"/>
          <a:stretch/>
        </p:blipFill>
        <p:spPr>
          <a:xfrm>
            <a:off x="3327145" y="3097487"/>
            <a:ext cx="1437905" cy="1418580"/>
          </a:xfrm>
          <a:prstGeom prst="rect">
            <a:avLst/>
          </a:prstGeom>
          <a:noFill/>
          <a:ln>
            <a:noFill/>
          </a:ln>
        </p:spPr>
      </p:pic>
      <p:pic>
        <p:nvPicPr>
          <p:cNvPr id="2437" name="Google Shape;2437;p120" descr="C:\Users\Hoiem\Documents\Classes\Computational Photography - Fall 2010\lectures\figs\filters\fil_pairs\fil_gaus.png"/>
          <p:cNvPicPr preferRelativeResize="0"/>
          <p:nvPr/>
        </p:nvPicPr>
        <p:blipFill rotWithShape="1">
          <a:blip r:embed="rId6">
            <a:alphaModFix/>
          </a:blip>
          <a:srcRect l="17708" t="5556" r="16667" b="6944"/>
          <a:stretch/>
        </p:blipFill>
        <p:spPr>
          <a:xfrm>
            <a:off x="1799032" y="4686300"/>
            <a:ext cx="1359458" cy="1359458"/>
          </a:xfrm>
          <a:prstGeom prst="rect">
            <a:avLst/>
          </a:prstGeom>
          <a:noFill/>
          <a:ln>
            <a:noFill/>
          </a:ln>
        </p:spPr>
      </p:pic>
      <p:pic>
        <p:nvPicPr>
          <p:cNvPr id="2438" name="Google Shape;2438;p120" descr="C:\Users\Hoiem\Documents\Classes\Computational Photography - Fall 2010\lectures\figs\filters\fil_pairs\im_shift.jpg"/>
          <p:cNvPicPr preferRelativeResize="0"/>
          <p:nvPr/>
        </p:nvPicPr>
        <p:blipFill rotWithShape="1">
          <a:blip r:embed="rId7">
            <a:alphaModFix/>
          </a:blip>
          <a:srcRect/>
          <a:stretch/>
        </p:blipFill>
        <p:spPr>
          <a:xfrm>
            <a:off x="5018638" y="2895796"/>
            <a:ext cx="2663637" cy="1699064"/>
          </a:xfrm>
          <a:prstGeom prst="rect">
            <a:avLst/>
          </a:prstGeom>
          <a:noFill/>
          <a:ln>
            <a:noFill/>
          </a:ln>
        </p:spPr>
      </p:pic>
      <p:pic>
        <p:nvPicPr>
          <p:cNvPr id="2439" name="Google Shape;2439;p120" descr="C:\Users\Hoiem\Documents\Classes\Computational Photography - Fall 2010\lectures\figs\filters\fil_pairs\im_orig.jpg"/>
          <p:cNvPicPr preferRelativeResize="0"/>
          <p:nvPr/>
        </p:nvPicPr>
        <p:blipFill rotWithShape="1">
          <a:blip r:embed="rId8">
            <a:alphaModFix/>
          </a:blip>
          <a:srcRect/>
          <a:stretch/>
        </p:blipFill>
        <p:spPr>
          <a:xfrm>
            <a:off x="5040611" y="923558"/>
            <a:ext cx="2613283" cy="1666358"/>
          </a:xfrm>
          <a:prstGeom prst="rect">
            <a:avLst/>
          </a:prstGeom>
          <a:noFill/>
          <a:ln>
            <a:noFill/>
          </a:ln>
        </p:spPr>
      </p:pic>
      <p:sp>
        <p:nvSpPr>
          <p:cNvPr id="2440" name="Google Shape;2440;p120"/>
          <p:cNvSpPr txBox="1"/>
          <p:nvPr/>
        </p:nvSpPr>
        <p:spPr>
          <a:xfrm>
            <a:off x="1809541" y="893673"/>
            <a:ext cx="2581156" cy="20005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1) G = D * B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2) A = B * C</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3) F = D * E</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urier New"/>
                <a:ea typeface="Courier New"/>
                <a:cs typeface="Courier New"/>
                <a:sym typeface="Courier New"/>
              </a:rPr>
              <a:t>4) I = D * D</a:t>
            </a:r>
            <a:endParaRPr/>
          </a:p>
          <a:p>
            <a:pPr marL="0" marR="0" lvl="0" indent="0" algn="l" rtl="0">
              <a:spcBef>
                <a:spcPts val="0"/>
              </a:spcBef>
              <a:spcAft>
                <a:spcPts val="0"/>
              </a:spcAft>
              <a:buClr>
                <a:schemeClr val="dk1"/>
              </a:buClr>
              <a:buSzPts val="2800"/>
              <a:buFont typeface="Arial"/>
              <a:buNone/>
            </a:pPr>
            <a:endParaRPr sz="2800">
              <a:solidFill>
                <a:srgbClr val="000000"/>
              </a:solidFill>
              <a:latin typeface="Arial"/>
              <a:ea typeface="Arial"/>
              <a:cs typeface="Arial"/>
              <a:sym typeface="Arial"/>
            </a:endParaRPr>
          </a:p>
        </p:txBody>
      </p:sp>
      <p:sp>
        <p:nvSpPr>
          <p:cNvPr id="2441" name="Google Shape;2441;p120"/>
          <p:cNvSpPr txBox="1"/>
          <p:nvPr/>
        </p:nvSpPr>
        <p:spPr>
          <a:xfrm>
            <a:off x="1500931" y="3094937"/>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442" name="Google Shape;2442;p120"/>
          <p:cNvSpPr txBox="1"/>
          <p:nvPr/>
        </p:nvSpPr>
        <p:spPr>
          <a:xfrm>
            <a:off x="3073556" y="3047856"/>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443" name="Google Shape;2443;p120"/>
          <p:cNvSpPr txBox="1"/>
          <p:nvPr/>
        </p:nvSpPr>
        <p:spPr>
          <a:xfrm>
            <a:off x="1471372" y="4594860"/>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444" name="Google Shape;2444;p120"/>
          <p:cNvSpPr txBox="1"/>
          <p:nvPr/>
        </p:nvSpPr>
        <p:spPr>
          <a:xfrm>
            <a:off x="4693920"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D</a:t>
            </a:r>
            <a:endParaRPr/>
          </a:p>
        </p:txBody>
      </p:sp>
      <p:pic>
        <p:nvPicPr>
          <p:cNvPr id="2445" name="Google Shape;2445;p120" descr="C:\Users\Hoiem\Documents\Classes\Computational Photography - Fall 2010\lectures\figs\filters\fil_pairs\fil_shift.png"/>
          <p:cNvPicPr preferRelativeResize="0"/>
          <p:nvPr/>
        </p:nvPicPr>
        <p:blipFill rotWithShape="1">
          <a:blip r:embed="rId9">
            <a:alphaModFix/>
          </a:blip>
          <a:srcRect l="9375" t="41667" r="7292" b="41666"/>
          <a:stretch/>
        </p:blipFill>
        <p:spPr>
          <a:xfrm>
            <a:off x="1779585" y="6194573"/>
            <a:ext cx="2438400" cy="365125"/>
          </a:xfrm>
          <a:prstGeom prst="rect">
            <a:avLst/>
          </a:prstGeom>
          <a:noFill/>
          <a:ln>
            <a:noFill/>
          </a:ln>
        </p:spPr>
      </p:pic>
      <p:sp>
        <p:nvSpPr>
          <p:cNvPr id="2446" name="Google Shape;2446;p120"/>
          <p:cNvSpPr txBox="1"/>
          <p:nvPr/>
        </p:nvSpPr>
        <p:spPr>
          <a:xfrm>
            <a:off x="1474785" y="6150122"/>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E</a:t>
            </a:r>
            <a:endParaRPr/>
          </a:p>
        </p:txBody>
      </p:sp>
      <p:pic>
        <p:nvPicPr>
          <p:cNvPr id="2447" name="Google Shape;2447;p120" descr="C:\Users\Hoiem\Documents\Classes\Computational Photography - Fall 2010\lectures\figs\filters\fil_pairs\im_gaus.jpg"/>
          <p:cNvPicPr preferRelativeResize="0"/>
          <p:nvPr/>
        </p:nvPicPr>
        <p:blipFill rotWithShape="1">
          <a:blip r:embed="rId10">
            <a:alphaModFix/>
          </a:blip>
          <a:srcRect/>
          <a:stretch/>
        </p:blipFill>
        <p:spPr>
          <a:xfrm>
            <a:off x="8027147" y="906463"/>
            <a:ext cx="2632227" cy="1679029"/>
          </a:xfrm>
          <a:prstGeom prst="rect">
            <a:avLst/>
          </a:prstGeom>
          <a:noFill/>
          <a:ln>
            <a:noFill/>
          </a:ln>
        </p:spPr>
      </p:pic>
      <p:sp>
        <p:nvSpPr>
          <p:cNvPr id="2448" name="Google Shape;2448;p120"/>
          <p:cNvSpPr txBox="1"/>
          <p:nvPr/>
        </p:nvSpPr>
        <p:spPr>
          <a:xfrm>
            <a:off x="4672672" y="2873394"/>
            <a:ext cx="37477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F</a:t>
            </a:r>
            <a:endParaRPr/>
          </a:p>
        </p:txBody>
      </p:sp>
      <p:pic>
        <p:nvPicPr>
          <p:cNvPr id="2449" name="Google Shape;2449;p120" descr="C:\Users\Hoiem\Documents\Classes\Computational Photography - Fall 2010\lectures\figs\filters\fil_pairs\im_sobel.png"/>
          <p:cNvPicPr preferRelativeResize="0"/>
          <p:nvPr/>
        </p:nvPicPr>
        <p:blipFill rotWithShape="1">
          <a:blip r:embed="rId11">
            <a:alphaModFix/>
          </a:blip>
          <a:srcRect l="9375" t="13889" r="8333" b="13889"/>
          <a:stretch/>
        </p:blipFill>
        <p:spPr>
          <a:xfrm>
            <a:off x="6400800" y="4788495"/>
            <a:ext cx="2786132" cy="1834204"/>
          </a:xfrm>
          <a:prstGeom prst="rect">
            <a:avLst/>
          </a:prstGeom>
          <a:noFill/>
          <a:ln>
            <a:noFill/>
          </a:ln>
        </p:spPr>
      </p:pic>
      <p:sp>
        <p:nvSpPr>
          <p:cNvPr id="2450" name="Google Shape;2450;p120"/>
          <p:cNvSpPr txBox="1"/>
          <p:nvPr/>
        </p:nvSpPr>
        <p:spPr>
          <a:xfrm>
            <a:off x="6133334" y="4729905"/>
            <a:ext cx="3635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G</a:t>
            </a:r>
            <a:endParaRPr/>
          </a:p>
        </p:txBody>
      </p:sp>
      <p:sp>
        <p:nvSpPr>
          <p:cNvPr id="2451" name="Google Shape;2451;p120"/>
          <p:cNvSpPr txBox="1"/>
          <p:nvPr/>
        </p:nvSpPr>
        <p:spPr>
          <a:xfrm>
            <a:off x="7703549" y="866531"/>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a:t>
            </a:r>
            <a:endParaRPr/>
          </a:p>
        </p:txBody>
      </p:sp>
      <p:sp>
        <p:nvSpPr>
          <p:cNvPr id="2452" name="Google Shape;2452;p120"/>
          <p:cNvSpPr txBox="1"/>
          <p:nvPr/>
        </p:nvSpPr>
        <p:spPr>
          <a:xfrm>
            <a:off x="7729826" y="2827513"/>
            <a:ext cx="2492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I</a:t>
            </a:r>
            <a:endParaRPr/>
          </a:p>
        </p:txBody>
      </p:sp>
      <p:sp>
        <p:nvSpPr>
          <p:cNvPr id="2453" name="Google Shape;2453;p120"/>
          <p:cNvSpPr txBox="1"/>
          <p:nvPr/>
        </p:nvSpPr>
        <p:spPr>
          <a:xfrm>
            <a:off x="1818136" y="2419104"/>
            <a:ext cx="282795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 = Convolution operator</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Shape 2458"/>
        <p:cNvGrpSpPr/>
        <p:nvPr/>
      </p:nvGrpSpPr>
      <p:grpSpPr>
        <a:xfrm>
          <a:off x="0" y="0"/>
          <a:ext cx="0" cy="0"/>
          <a:chOff x="0" y="0"/>
          <a:chExt cx="0" cy="0"/>
        </a:xfrm>
      </p:grpSpPr>
      <p:sp>
        <p:nvSpPr>
          <p:cNvPr id="2459" name="Google Shape;2459;p12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460" name="Google Shape;2460;p12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461" name="Google Shape;2461;p121"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462" name="Google Shape;2462;p121"/>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sp>
        <p:nvSpPr>
          <p:cNvPr id="2463" name="Google Shape;2463;p121"/>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pic>
        <p:nvPicPr>
          <p:cNvPr id="2464" name="Google Shape;2464;p121"/>
          <p:cNvPicPr preferRelativeResize="0"/>
          <p:nvPr/>
        </p:nvPicPr>
        <p:blipFill rotWithShape="1">
          <a:blip r:embed="rId4">
            <a:alphaModFix/>
          </a:blip>
          <a:srcRect/>
          <a:stretch/>
        </p:blipFill>
        <p:spPr>
          <a:xfrm>
            <a:off x="7883115" y="1123694"/>
            <a:ext cx="2017899" cy="1294087"/>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Shape 2469"/>
        <p:cNvGrpSpPr/>
        <p:nvPr/>
      </p:nvGrpSpPr>
      <p:grpSpPr>
        <a:xfrm>
          <a:off x="0" y="0"/>
          <a:ext cx="0" cy="0"/>
          <a:chOff x="0" y="0"/>
          <a:chExt cx="0" cy="0"/>
        </a:xfrm>
      </p:grpSpPr>
      <p:sp>
        <p:nvSpPr>
          <p:cNvPr id="2470" name="Google Shape;2470;p12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471" name="Google Shape;2471;p12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472" name="Google Shape;2472;p122"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473" name="Google Shape;2473;p122"/>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sp>
        <p:nvSpPr>
          <p:cNvPr id="2474" name="Google Shape;2474;p122"/>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475" name="Google Shape;2475;p122"/>
          <p:cNvSpPr txBox="1"/>
          <p:nvPr/>
        </p:nvSpPr>
        <p:spPr>
          <a:xfrm>
            <a:off x="2959894" y="3540092"/>
            <a:ext cx="627221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“…something to do with lack of content (black) at edges…”</a:t>
            </a:r>
            <a:endParaRPr/>
          </a:p>
        </p:txBody>
      </p:sp>
      <p:pic>
        <p:nvPicPr>
          <p:cNvPr id="2476" name="Google Shape;2476;p122"/>
          <p:cNvPicPr preferRelativeResize="0"/>
          <p:nvPr/>
        </p:nvPicPr>
        <p:blipFill rotWithShape="1">
          <a:blip r:embed="rId4">
            <a:alphaModFix/>
          </a:blip>
          <a:srcRect/>
          <a:stretch/>
        </p:blipFill>
        <p:spPr>
          <a:xfrm>
            <a:off x="7883115" y="1123694"/>
            <a:ext cx="2017899" cy="1294087"/>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Shape 2480"/>
        <p:cNvGrpSpPr/>
        <p:nvPr/>
      </p:nvGrpSpPr>
      <p:grpSpPr>
        <a:xfrm>
          <a:off x="0" y="0"/>
          <a:ext cx="0" cy="0"/>
          <a:chOff x="0" y="0"/>
          <a:chExt cx="0" cy="0"/>
        </a:xfrm>
      </p:grpSpPr>
      <p:sp>
        <p:nvSpPr>
          <p:cNvPr id="2481" name="Google Shape;2481;p12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482" name="Google Shape;2482;p12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lnSpc>
                <a:spcPct val="90000"/>
              </a:lnSpc>
              <a:spcBef>
                <a:spcPts val="0"/>
              </a:spcBef>
              <a:spcAft>
                <a:spcPts val="0"/>
              </a:spcAft>
              <a:buClr>
                <a:srgbClr val="888888"/>
              </a:buClr>
              <a:buSzPct val="100000"/>
              <a:buNone/>
            </a:pPr>
            <a:endParaRPr/>
          </a:p>
        </p:txBody>
      </p:sp>
      <p:pic>
        <p:nvPicPr>
          <p:cNvPr id="2483" name="Google Shape;2483;p123"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484" name="Google Shape;2484;p123"/>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sp>
        <p:nvSpPr>
          <p:cNvPr id="2485" name="Google Shape;2485;p123"/>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486" name="Google Shape;2486;p123"/>
          <p:cNvSpPr txBox="1"/>
          <p:nvPr/>
        </p:nvSpPr>
        <p:spPr>
          <a:xfrm>
            <a:off x="181978" y="2647990"/>
            <a:ext cx="8504822"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D = img_to_float32( io.imread( ‘convexample.png’ ) )</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I = convolve2d( D, D )</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np.max(I)</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1.1021e+04</a:t>
            </a:r>
            <a:endParaRPr/>
          </a:p>
          <a:p>
            <a:pPr marL="0" marR="0" lvl="0" indent="0" algn="l" rtl="0">
              <a:spcBef>
                <a:spcPts val="0"/>
              </a:spcBef>
              <a:spcAft>
                <a:spcPts val="0"/>
              </a:spcAft>
              <a:buClr>
                <a:schemeClr val="dk1"/>
              </a:buClr>
              <a:buSzPts val="1800"/>
              <a:buFont typeface="Gill Sans"/>
              <a:buNone/>
            </a:pPr>
            <a:endParaRPr sz="1800">
              <a:solidFill>
                <a:schemeClr val="dk1"/>
              </a:solidFill>
              <a:latin typeface="Consolas"/>
              <a:ea typeface="Consolas"/>
              <a:cs typeface="Consolas"/>
              <a:sym typeface="Consolas"/>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 Normalize for visualization</a:t>
            </a:r>
            <a:br>
              <a:rPr lang="en-US" sz="1800">
                <a:solidFill>
                  <a:schemeClr val="dk1"/>
                </a:solidFill>
                <a:latin typeface="Consolas"/>
                <a:ea typeface="Consolas"/>
                <a:cs typeface="Consolas"/>
                <a:sym typeface="Consolas"/>
              </a:rPr>
            </a:br>
            <a:r>
              <a:rPr lang="en-US" sz="1800">
                <a:solidFill>
                  <a:schemeClr val="dk1"/>
                </a:solidFill>
                <a:latin typeface="Consolas"/>
                <a:ea typeface="Consolas"/>
                <a:cs typeface="Consolas"/>
                <a:sym typeface="Consolas"/>
              </a:rPr>
              <a:t>&gt;&gt; I_norm = (I – np.min(I)) / (np.max(I) – np.min(I))</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plt.imshow( I_norm )</a:t>
            </a:r>
            <a:endParaRPr/>
          </a:p>
        </p:txBody>
      </p:sp>
      <p:pic>
        <p:nvPicPr>
          <p:cNvPr id="2487" name="Google Shape;2487;p123"/>
          <p:cNvPicPr preferRelativeResize="0"/>
          <p:nvPr/>
        </p:nvPicPr>
        <p:blipFill rotWithShape="1">
          <a:blip r:embed="rId4">
            <a:alphaModFix/>
          </a:blip>
          <a:srcRect/>
          <a:stretch/>
        </p:blipFill>
        <p:spPr>
          <a:xfrm>
            <a:off x="7883115" y="1123694"/>
            <a:ext cx="2017899" cy="1294087"/>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Shape 2491"/>
        <p:cNvGrpSpPr/>
        <p:nvPr/>
      </p:nvGrpSpPr>
      <p:grpSpPr>
        <a:xfrm>
          <a:off x="0" y="0"/>
          <a:ext cx="0" cy="0"/>
          <a:chOff x="0" y="0"/>
          <a:chExt cx="0" cy="0"/>
        </a:xfrm>
      </p:grpSpPr>
      <p:sp>
        <p:nvSpPr>
          <p:cNvPr id="2492" name="Google Shape;2492;p124"/>
          <p:cNvSpPr txBox="1"/>
          <p:nvPr/>
        </p:nvSpPr>
        <p:spPr>
          <a:xfrm>
            <a:off x="181978" y="2647990"/>
            <a:ext cx="8504822" cy="23083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D = img_to_float32( io.imread( ‘convexample.png’ ) )</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I = convolve2d( D, D )</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np.max(I)</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1.1021e+04</a:t>
            </a:r>
            <a:endParaRPr/>
          </a:p>
          <a:p>
            <a:pPr marL="0" marR="0" lvl="0" indent="0" algn="l" rtl="0">
              <a:spcBef>
                <a:spcPts val="0"/>
              </a:spcBef>
              <a:spcAft>
                <a:spcPts val="0"/>
              </a:spcAft>
              <a:buClr>
                <a:schemeClr val="dk1"/>
              </a:buClr>
              <a:buSzPts val="1800"/>
              <a:buFont typeface="Gill Sans"/>
              <a:buNone/>
            </a:pPr>
            <a:endParaRPr sz="1800">
              <a:solidFill>
                <a:schemeClr val="dk1"/>
              </a:solidFill>
              <a:latin typeface="Consolas"/>
              <a:ea typeface="Consolas"/>
              <a:cs typeface="Consolas"/>
              <a:sym typeface="Consolas"/>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 Normalize for visualization</a:t>
            </a:r>
            <a:br>
              <a:rPr lang="en-US" sz="1800">
                <a:solidFill>
                  <a:schemeClr val="dk1"/>
                </a:solidFill>
                <a:latin typeface="Consolas"/>
                <a:ea typeface="Consolas"/>
                <a:cs typeface="Consolas"/>
                <a:sym typeface="Consolas"/>
              </a:rPr>
            </a:br>
            <a:r>
              <a:rPr lang="en-US" sz="1800">
                <a:solidFill>
                  <a:schemeClr val="dk1"/>
                </a:solidFill>
                <a:latin typeface="Consolas"/>
                <a:ea typeface="Consolas"/>
                <a:cs typeface="Consolas"/>
                <a:sym typeface="Consolas"/>
              </a:rPr>
              <a:t>&gt;&gt; I_norm = (I – np.min(I)) / (np.max(I) – np.min(I))</a:t>
            </a:r>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plt.imshow( I_norm )</a:t>
            </a:r>
            <a:endParaRPr/>
          </a:p>
        </p:txBody>
      </p:sp>
      <p:sp>
        <p:nvSpPr>
          <p:cNvPr id="2493" name="Google Shape;2493;p12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494" name="Google Shape;2494;p12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lnSpc>
                <a:spcPct val="90000"/>
              </a:lnSpc>
              <a:spcBef>
                <a:spcPts val="0"/>
              </a:spcBef>
              <a:spcAft>
                <a:spcPts val="0"/>
              </a:spcAft>
              <a:buClr>
                <a:srgbClr val="888888"/>
              </a:buClr>
              <a:buSzPct val="100000"/>
              <a:buNone/>
            </a:pPr>
            <a:endParaRPr/>
          </a:p>
        </p:txBody>
      </p:sp>
      <p:pic>
        <p:nvPicPr>
          <p:cNvPr id="2495" name="Google Shape;2495;p124"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496" name="Google Shape;2496;p124"/>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sp>
        <p:nvSpPr>
          <p:cNvPr id="2497" name="Google Shape;2497;p124"/>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pic>
        <p:nvPicPr>
          <p:cNvPr id="2498" name="Google Shape;2498;p124"/>
          <p:cNvPicPr preferRelativeResize="0"/>
          <p:nvPr/>
        </p:nvPicPr>
        <p:blipFill rotWithShape="1">
          <a:blip r:embed="rId4">
            <a:alphaModFix/>
          </a:blip>
          <a:srcRect/>
          <a:stretch/>
        </p:blipFill>
        <p:spPr>
          <a:xfrm>
            <a:off x="7403921" y="3429000"/>
            <a:ext cx="3929063" cy="2500313"/>
          </a:xfrm>
          <a:prstGeom prst="rect">
            <a:avLst/>
          </a:prstGeom>
          <a:noFill/>
          <a:ln>
            <a:noFill/>
          </a:ln>
        </p:spPr>
      </p:pic>
      <p:sp>
        <p:nvSpPr>
          <p:cNvPr id="2499" name="Google Shape;2499;p124"/>
          <p:cNvSpPr txBox="1"/>
          <p:nvPr/>
        </p:nvSpPr>
        <p:spPr>
          <a:xfrm>
            <a:off x="7390175" y="3104056"/>
            <a:ext cx="255563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I_norm</a:t>
            </a:r>
            <a:endParaRPr sz="1350">
              <a:solidFill>
                <a:srgbClr val="000000"/>
              </a:solidFill>
              <a:latin typeface="Calibri"/>
              <a:ea typeface="Calibri"/>
              <a:cs typeface="Calibri"/>
              <a:sym typeface="Calibri"/>
            </a:endParaRPr>
          </a:p>
        </p:txBody>
      </p:sp>
      <p:pic>
        <p:nvPicPr>
          <p:cNvPr id="2500" name="Google Shape;2500;p124"/>
          <p:cNvPicPr preferRelativeResize="0"/>
          <p:nvPr/>
        </p:nvPicPr>
        <p:blipFill rotWithShape="1">
          <a:blip r:embed="rId5">
            <a:alphaModFix/>
          </a:blip>
          <a:srcRect/>
          <a:stretch/>
        </p:blipFill>
        <p:spPr>
          <a:xfrm>
            <a:off x="7883115" y="1123694"/>
            <a:ext cx="2017899" cy="1294087"/>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Shape 2504"/>
        <p:cNvGrpSpPr/>
        <p:nvPr/>
      </p:nvGrpSpPr>
      <p:grpSpPr>
        <a:xfrm>
          <a:off x="0" y="0"/>
          <a:ext cx="0" cy="0"/>
          <a:chOff x="0" y="0"/>
          <a:chExt cx="0" cy="0"/>
        </a:xfrm>
      </p:grpSpPr>
      <p:sp>
        <p:nvSpPr>
          <p:cNvPr id="2505" name="Google Shape;2505;p125"/>
          <p:cNvSpPr/>
          <p:nvPr/>
        </p:nvSpPr>
        <p:spPr>
          <a:xfrm>
            <a:off x="1722578" y="2664766"/>
            <a:ext cx="3996232" cy="2613273"/>
          </a:xfrm>
          <a:prstGeom prst="rect">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2506" name="Google Shape;2506;p12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507" name="Google Shape;2507;p12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508" name="Google Shape;2508;p125"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509" name="Google Shape;2509;p125"/>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pic>
        <p:nvPicPr>
          <p:cNvPr id="2510" name="Google Shape;2510;p125" descr="C:\Users\Hoiem\Documents\Classes\Computational Photography - Fall 2010\lectures\figs\filters\fil_pairs\im_orig.jpg"/>
          <p:cNvPicPr preferRelativeResize="0"/>
          <p:nvPr/>
        </p:nvPicPr>
        <p:blipFill rotWithShape="1">
          <a:blip r:embed="rId3">
            <a:alphaModFix/>
          </a:blip>
          <a:srcRect/>
          <a:stretch/>
        </p:blipFill>
        <p:spPr>
          <a:xfrm>
            <a:off x="2732229" y="3319372"/>
            <a:ext cx="2003142" cy="1277303"/>
          </a:xfrm>
          <a:prstGeom prst="rect">
            <a:avLst/>
          </a:prstGeom>
          <a:noFill/>
          <a:ln>
            <a:noFill/>
          </a:ln>
        </p:spPr>
      </p:pic>
      <p:pic>
        <p:nvPicPr>
          <p:cNvPr id="2511" name="Google Shape;2511;p125" descr="C:\Users\Hoiem\Documents\Classes\Computational Photography - Fall 2010\lectures\figs\filters\fil_pairs\im_orig.jpg"/>
          <p:cNvPicPr preferRelativeResize="0"/>
          <p:nvPr/>
        </p:nvPicPr>
        <p:blipFill rotWithShape="1">
          <a:blip r:embed="rId3">
            <a:alphaModFix/>
          </a:blip>
          <a:srcRect/>
          <a:stretch/>
        </p:blipFill>
        <p:spPr>
          <a:xfrm>
            <a:off x="1722579" y="2664766"/>
            <a:ext cx="2003142" cy="1277303"/>
          </a:xfrm>
          <a:prstGeom prst="rect">
            <a:avLst/>
          </a:prstGeom>
          <a:blipFill rotWithShape="1">
            <a:blip r:embed="rId4">
              <a:alphaModFix amt="50000"/>
            </a:blip>
            <a:tile tx="0" ty="0" sx="100000" sy="100000" flip="none" algn="tl"/>
          </a:blipFill>
          <a:ln>
            <a:noFill/>
          </a:ln>
        </p:spPr>
      </p:pic>
      <p:cxnSp>
        <p:nvCxnSpPr>
          <p:cNvPr id="2512" name="Google Shape;2512;p125"/>
          <p:cNvCxnSpPr/>
          <p:nvPr/>
        </p:nvCxnSpPr>
        <p:spPr>
          <a:xfrm>
            <a:off x="2732229" y="4735568"/>
            <a:ext cx="2003142"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13" name="Google Shape;2513;p125"/>
          <p:cNvSpPr txBox="1"/>
          <p:nvPr/>
        </p:nvSpPr>
        <p:spPr>
          <a:xfrm>
            <a:off x="3484931" y="4788292"/>
            <a:ext cx="63850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FFFFFF"/>
                </a:solidFill>
                <a:latin typeface="Calibri"/>
                <a:ea typeface="Calibri"/>
                <a:cs typeface="Calibri"/>
                <a:sym typeface="Calibri"/>
              </a:rPr>
              <a:t>275</a:t>
            </a:r>
            <a:endParaRPr/>
          </a:p>
        </p:txBody>
      </p:sp>
      <p:sp>
        <p:nvSpPr>
          <p:cNvPr id="2514" name="Google Shape;2514;p125"/>
          <p:cNvSpPr txBox="1"/>
          <p:nvPr/>
        </p:nvSpPr>
        <p:spPr>
          <a:xfrm>
            <a:off x="1874980" y="2244988"/>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15" name="Google Shape;2515;p125"/>
          <p:cNvCxnSpPr/>
          <p:nvPr/>
        </p:nvCxnSpPr>
        <p:spPr>
          <a:xfrm rot="10800000" flipH="1">
            <a:off x="1730923" y="2546128"/>
            <a:ext cx="1001306" cy="1974"/>
          </a:xfrm>
          <a:prstGeom prst="straightConnector1">
            <a:avLst/>
          </a:prstGeom>
          <a:noFill/>
          <a:ln w="9525" cap="flat" cmpd="sng">
            <a:solidFill>
              <a:schemeClr val="accent1"/>
            </a:solidFill>
            <a:prstDash val="solid"/>
            <a:miter lim="8000"/>
            <a:headEnd type="triangle" w="med" len="med"/>
            <a:tailEnd type="triangle" w="med" len="med"/>
          </a:ln>
        </p:spPr>
      </p:cxnSp>
      <p:sp>
        <p:nvSpPr>
          <p:cNvPr id="2516" name="Google Shape;2516;p125"/>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517" name="Google Shape;2517;p125"/>
          <p:cNvSpPr txBox="1"/>
          <p:nvPr/>
        </p:nvSpPr>
        <p:spPr>
          <a:xfrm>
            <a:off x="3062614" y="3134018"/>
            <a:ext cx="61252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US" sz="1800">
                <a:solidFill>
                  <a:schemeClr val="dk1"/>
                </a:solidFill>
                <a:latin typeface="Gill Sans"/>
                <a:ea typeface="Gill Sans"/>
                <a:cs typeface="Gill Sans"/>
                <a:sym typeface="Gill Sans"/>
              </a:rPr>
            </a:br>
            <a:endParaRPr sz="1800">
              <a:solidFill>
                <a:schemeClr val="dk1"/>
              </a:solidFill>
              <a:latin typeface="Gill Sans"/>
              <a:ea typeface="Gill Sans"/>
              <a:cs typeface="Gill Sans"/>
              <a:sym typeface="Gill Sans"/>
            </a:endParaRPr>
          </a:p>
        </p:txBody>
      </p:sp>
      <p:pic>
        <p:nvPicPr>
          <p:cNvPr id="2518" name="Google Shape;2518;p125"/>
          <p:cNvPicPr preferRelativeResize="0"/>
          <p:nvPr/>
        </p:nvPicPr>
        <p:blipFill rotWithShape="1">
          <a:blip r:embed="rId5">
            <a:alphaModFix/>
          </a:blip>
          <a:srcRect/>
          <a:stretch/>
        </p:blipFill>
        <p:spPr>
          <a:xfrm>
            <a:off x="7403921" y="3429000"/>
            <a:ext cx="3929063" cy="2500313"/>
          </a:xfrm>
          <a:prstGeom prst="rect">
            <a:avLst/>
          </a:prstGeom>
          <a:noFill/>
          <a:ln>
            <a:noFill/>
          </a:ln>
        </p:spPr>
      </p:pic>
      <p:sp>
        <p:nvSpPr>
          <p:cNvPr id="2519" name="Google Shape;2519;p125"/>
          <p:cNvSpPr txBox="1"/>
          <p:nvPr/>
        </p:nvSpPr>
        <p:spPr>
          <a:xfrm>
            <a:off x="7390175" y="3104056"/>
            <a:ext cx="255563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I_norm</a:t>
            </a:r>
            <a:endParaRPr sz="1350">
              <a:solidFill>
                <a:srgbClr val="000000"/>
              </a:solidFill>
              <a:latin typeface="Calibri"/>
              <a:ea typeface="Calibri"/>
              <a:cs typeface="Calibri"/>
              <a:sym typeface="Calibri"/>
            </a:endParaRPr>
          </a:p>
        </p:txBody>
      </p:sp>
      <p:pic>
        <p:nvPicPr>
          <p:cNvPr id="2520" name="Google Shape;2520;p125"/>
          <p:cNvPicPr preferRelativeResize="0"/>
          <p:nvPr/>
        </p:nvPicPr>
        <p:blipFill rotWithShape="1">
          <a:blip r:embed="rId6">
            <a:alphaModFix/>
          </a:blip>
          <a:srcRect/>
          <a:stretch/>
        </p:blipFill>
        <p:spPr>
          <a:xfrm>
            <a:off x="7883115" y="1123694"/>
            <a:ext cx="2017899" cy="1294087"/>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Shape 2524"/>
        <p:cNvGrpSpPr/>
        <p:nvPr/>
      </p:nvGrpSpPr>
      <p:grpSpPr>
        <a:xfrm>
          <a:off x="0" y="0"/>
          <a:ext cx="0" cy="0"/>
          <a:chOff x="0" y="0"/>
          <a:chExt cx="0" cy="0"/>
        </a:xfrm>
      </p:grpSpPr>
      <p:sp>
        <p:nvSpPr>
          <p:cNvPr id="2525" name="Google Shape;2525;p126"/>
          <p:cNvSpPr/>
          <p:nvPr/>
        </p:nvSpPr>
        <p:spPr>
          <a:xfrm>
            <a:off x="1722578" y="2664766"/>
            <a:ext cx="3996232" cy="2613273"/>
          </a:xfrm>
          <a:prstGeom prst="rect">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2526" name="Google Shape;2526;p12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527" name="Google Shape;2527;p12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528" name="Google Shape;2528;p126"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529" name="Google Shape;2529;p126"/>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pic>
        <p:nvPicPr>
          <p:cNvPr id="2530" name="Google Shape;2530;p126" descr="C:\Users\Hoiem\Documents\Classes\Computational Photography - Fall 2010\lectures\figs\filters\fil_pairs\im_orig.jpg"/>
          <p:cNvPicPr preferRelativeResize="0"/>
          <p:nvPr/>
        </p:nvPicPr>
        <p:blipFill rotWithShape="1">
          <a:blip r:embed="rId3">
            <a:alphaModFix/>
          </a:blip>
          <a:srcRect/>
          <a:stretch/>
        </p:blipFill>
        <p:spPr>
          <a:xfrm>
            <a:off x="2732229" y="3319372"/>
            <a:ext cx="2003142" cy="1277303"/>
          </a:xfrm>
          <a:prstGeom prst="rect">
            <a:avLst/>
          </a:prstGeom>
          <a:noFill/>
          <a:ln>
            <a:noFill/>
          </a:ln>
        </p:spPr>
      </p:pic>
      <p:pic>
        <p:nvPicPr>
          <p:cNvPr id="2531" name="Google Shape;2531;p126" descr="C:\Users\Hoiem\Documents\Classes\Computational Photography - Fall 2010\lectures\figs\filters\fil_pairs\im_orig.jpg"/>
          <p:cNvPicPr preferRelativeResize="0"/>
          <p:nvPr/>
        </p:nvPicPr>
        <p:blipFill rotWithShape="1">
          <a:blip r:embed="rId3">
            <a:alphaModFix/>
          </a:blip>
          <a:srcRect/>
          <a:stretch/>
        </p:blipFill>
        <p:spPr>
          <a:xfrm>
            <a:off x="4378484" y="2664746"/>
            <a:ext cx="2003142" cy="1277303"/>
          </a:xfrm>
          <a:prstGeom prst="rect">
            <a:avLst/>
          </a:prstGeom>
          <a:blipFill rotWithShape="1">
            <a:blip r:embed="rId4">
              <a:alphaModFix amt="50000"/>
            </a:blip>
            <a:tile tx="0" ty="0" sx="100000" sy="100000" flip="none" algn="tl"/>
          </a:blipFill>
          <a:ln>
            <a:noFill/>
          </a:ln>
        </p:spPr>
      </p:pic>
      <p:cxnSp>
        <p:nvCxnSpPr>
          <p:cNvPr id="2532" name="Google Shape;2532;p126"/>
          <p:cNvCxnSpPr/>
          <p:nvPr/>
        </p:nvCxnSpPr>
        <p:spPr>
          <a:xfrm>
            <a:off x="2732229" y="4735568"/>
            <a:ext cx="2003142"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33" name="Google Shape;2533;p126"/>
          <p:cNvSpPr txBox="1"/>
          <p:nvPr/>
        </p:nvSpPr>
        <p:spPr>
          <a:xfrm>
            <a:off x="3484931" y="4788292"/>
            <a:ext cx="63850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FFFFFF"/>
                </a:solidFill>
                <a:latin typeface="Calibri"/>
                <a:ea typeface="Calibri"/>
                <a:cs typeface="Calibri"/>
                <a:sym typeface="Calibri"/>
              </a:rPr>
              <a:t>275</a:t>
            </a:r>
            <a:endParaRPr/>
          </a:p>
        </p:txBody>
      </p:sp>
      <p:sp>
        <p:nvSpPr>
          <p:cNvPr id="2534" name="Google Shape;2534;p126"/>
          <p:cNvSpPr txBox="1"/>
          <p:nvPr/>
        </p:nvSpPr>
        <p:spPr>
          <a:xfrm>
            <a:off x="1874980" y="2244988"/>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35" name="Google Shape;2535;p126"/>
          <p:cNvCxnSpPr/>
          <p:nvPr/>
        </p:nvCxnSpPr>
        <p:spPr>
          <a:xfrm rot="10800000" flipH="1">
            <a:off x="1730923" y="2546128"/>
            <a:ext cx="1001306" cy="1974"/>
          </a:xfrm>
          <a:prstGeom prst="straightConnector1">
            <a:avLst/>
          </a:prstGeom>
          <a:noFill/>
          <a:ln w="9525" cap="flat" cmpd="sng">
            <a:solidFill>
              <a:schemeClr val="accent1"/>
            </a:solidFill>
            <a:prstDash val="solid"/>
            <a:miter lim="8000"/>
            <a:headEnd type="triangle" w="med" len="med"/>
            <a:tailEnd type="triangle" w="med" len="med"/>
          </a:ln>
        </p:spPr>
      </p:cxnSp>
      <p:sp>
        <p:nvSpPr>
          <p:cNvPr id="2536" name="Google Shape;2536;p126"/>
          <p:cNvSpPr txBox="1"/>
          <p:nvPr/>
        </p:nvSpPr>
        <p:spPr>
          <a:xfrm>
            <a:off x="4789629" y="2272552"/>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37" name="Google Shape;2537;p126"/>
          <p:cNvCxnSpPr/>
          <p:nvPr/>
        </p:nvCxnSpPr>
        <p:spPr>
          <a:xfrm>
            <a:off x="4745251" y="2561867"/>
            <a:ext cx="931188"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38" name="Google Shape;2538;p126"/>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539" name="Google Shape;2539;p126"/>
          <p:cNvSpPr txBox="1"/>
          <p:nvPr/>
        </p:nvSpPr>
        <p:spPr>
          <a:xfrm>
            <a:off x="3062614" y="3134018"/>
            <a:ext cx="61252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US" sz="1800">
                <a:solidFill>
                  <a:schemeClr val="dk1"/>
                </a:solidFill>
                <a:latin typeface="Gill Sans"/>
                <a:ea typeface="Gill Sans"/>
                <a:cs typeface="Gill Sans"/>
                <a:sym typeface="Gill Sans"/>
              </a:rPr>
            </a:br>
            <a:endParaRPr sz="1800">
              <a:solidFill>
                <a:schemeClr val="dk1"/>
              </a:solidFill>
              <a:latin typeface="Gill Sans"/>
              <a:ea typeface="Gill Sans"/>
              <a:cs typeface="Gill Sans"/>
              <a:sym typeface="Gill Sans"/>
            </a:endParaRPr>
          </a:p>
        </p:txBody>
      </p:sp>
      <p:pic>
        <p:nvPicPr>
          <p:cNvPr id="2540" name="Google Shape;2540;p126"/>
          <p:cNvPicPr preferRelativeResize="0"/>
          <p:nvPr/>
        </p:nvPicPr>
        <p:blipFill rotWithShape="1">
          <a:blip r:embed="rId5">
            <a:alphaModFix/>
          </a:blip>
          <a:srcRect/>
          <a:stretch/>
        </p:blipFill>
        <p:spPr>
          <a:xfrm>
            <a:off x="7403921" y="3429000"/>
            <a:ext cx="3929063" cy="2500313"/>
          </a:xfrm>
          <a:prstGeom prst="rect">
            <a:avLst/>
          </a:prstGeom>
          <a:noFill/>
          <a:ln>
            <a:noFill/>
          </a:ln>
        </p:spPr>
      </p:pic>
      <p:sp>
        <p:nvSpPr>
          <p:cNvPr id="2541" name="Google Shape;2541;p126"/>
          <p:cNvSpPr txBox="1"/>
          <p:nvPr/>
        </p:nvSpPr>
        <p:spPr>
          <a:xfrm>
            <a:off x="7390175" y="3104056"/>
            <a:ext cx="255563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I_norm</a:t>
            </a:r>
            <a:endParaRPr sz="1350">
              <a:solidFill>
                <a:srgbClr val="000000"/>
              </a:solidFill>
              <a:latin typeface="Calibri"/>
              <a:ea typeface="Calibri"/>
              <a:cs typeface="Calibri"/>
              <a:sym typeface="Calibri"/>
            </a:endParaRPr>
          </a:p>
        </p:txBody>
      </p:sp>
      <p:pic>
        <p:nvPicPr>
          <p:cNvPr id="2542" name="Google Shape;2542;p126"/>
          <p:cNvPicPr preferRelativeResize="0"/>
          <p:nvPr/>
        </p:nvPicPr>
        <p:blipFill rotWithShape="1">
          <a:blip r:embed="rId6">
            <a:alphaModFix/>
          </a:blip>
          <a:srcRect/>
          <a:stretch/>
        </p:blipFill>
        <p:spPr>
          <a:xfrm>
            <a:off x="7883115" y="1123694"/>
            <a:ext cx="2017899" cy="1294087"/>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Shape 2546"/>
        <p:cNvGrpSpPr/>
        <p:nvPr/>
      </p:nvGrpSpPr>
      <p:grpSpPr>
        <a:xfrm>
          <a:off x="0" y="0"/>
          <a:ext cx="0" cy="0"/>
          <a:chOff x="0" y="0"/>
          <a:chExt cx="0" cy="0"/>
        </a:xfrm>
      </p:grpSpPr>
      <p:sp>
        <p:nvSpPr>
          <p:cNvPr id="2547" name="Google Shape;2547;p127"/>
          <p:cNvSpPr/>
          <p:nvPr/>
        </p:nvSpPr>
        <p:spPr>
          <a:xfrm>
            <a:off x="1722578" y="2664766"/>
            <a:ext cx="3996232" cy="2613273"/>
          </a:xfrm>
          <a:prstGeom prst="rect">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2548" name="Google Shape;2548;p12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549" name="Google Shape;2549;p12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550" name="Google Shape;2550;p127"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551" name="Google Shape;2551;p127"/>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pic>
        <p:nvPicPr>
          <p:cNvPr id="2552" name="Google Shape;2552;p127" descr="C:\Users\Hoiem\Documents\Classes\Computational Photography - Fall 2010\lectures\figs\filters\fil_pairs\im_orig.jpg"/>
          <p:cNvPicPr preferRelativeResize="0"/>
          <p:nvPr/>
        </p:nvPicPr>
        <p:blipFill rotWithShape="1">
          <a:blip r:embed="rId3">
            <a:alphaModFix/>
          </a:blip>
          <a:srcRect/>
          <a:stretch/>
        </p:blipFill>
        <p:spPr>
          <a:xfrm>
            <a:off x="2732229" y="3319372"/>
            <a:ext cx="2003142" cy="1277303"/>
          </a:xfrm>
          <a:prstGeom prst="rect">
            <a:avLst/>
          </a:prstGeom>
          <a:noFill/>
          <a:ln>
            <a:noFill/>
          </a:ln>
        </p:spPr>
      </p:pic>
      <p:sp>
        <p:nvSpPr>
          <p:cNvPr id="2553" name="Google Shape;2553;p127"/>
          <p:cNvSpPr txBox="1"/>
          <p:nvPr/>
        </p:nvSpPr>
        <p:spPr>
          <a:xfrm>
            <a:off x="2052748" y="5362968"/>
            <a:ext cx="2864366" cy="5078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350">
                <a:solidFill>
                  <a:srgbClr val="000000"/>
                </a:solidFill>
                <a:latin typeface="Calibri"/>
                <a:ea typeface="Calibri"/>
                <a:cs typeface="Calibri"/>
                <a:sym typeface="Calibri"/>
              </a:rPr>
              <a:t>For x: 275 + (275-1)/2 + (275-1)/2 </a:t>
            </a:r>
            <a:br>
              <a:rPr lang="en-US" sz="1350">
                <a:solidFill>
                  <a:srgbClr val="000000"/>
                </a:solidFill>
                <a:latin typeface="Calibri"/>
                <a:ea typeface="Calibri"/>
                <a:cs typeface="Calibri"/>
                <a:sym typeface="Calibri"/>
              </a:rPr>
            </a:br>
            <a:r>
              <a:rPr lang="en-US" sz="1350">
                <a:solidFill>
                  <a:srgbClr val="000000"/>
                </a:solidFill>
                <a:latin typeface="Calibri"/>
                <a:ea typeface="Calibri"/>
                <a:cs typeface="Calibri"/>
                <a:sym typeface="Calibri"/>
              </a:rPr>
              <a:t>= 549</a:t>
            </a:r>
            <a:endParaRPr/>
          </a:p>
        </p:txBody>
      </p:sp>
      <p:pic>
        <p:nvPicPr>
          <p:cNvPr id="2554" name="Google Shape;2554;p127" descr="C:\Users\Hoiem\Documents\Classes\Computational Photography - Fall 2010\lectures\figs\filters\fil_pairs\im_orig.jpg"/>
          <p:cNvPicPr preferRelativeResize="0"/>
          <p:nvPr/>
        </p:nvPicPr>
        <p:blipFill rotWithShape="1">
          <a:blip r:embed="rId3">
            <a:alphaModFix/>
          </a:blip>
          <a:srcRect/>
          <a:stretch/>
        </p:blipFill>
        <p:spPr>
          <a:xfrm>
            <a:off x="4378484" y="2664746"/>
            <a:ext cx="2003142" cy="1277303"/>
          </a:xfrm>
          <a:prstGeom prst="rect">
            <a:avLst/>
          </a:prstGeom>
          <a:blipFill rotWithShape="1">
            <a:blip r:embed="rId4">
              <a:alphaModFix amt="50000"/>
            </a:blip>
            <a:tile tx="0" ty="0" sx="100000" sy="100000" flip="none" algn="tl"/>
          </a:blipFill>
          <a:ln>
            <a:noFill/>
          </a:ln>
        </p:spPr>
      </p:pic>
      <p:cxnSp>
        <p:nvCxnSpPr>
          <p:cNvPr id="2555" name="Google Shape;2555;p127"/>
          <p:cNvCxnSpPr/>
          <p:nvPr/>
        </p:nvCxnSpPr>
        <p:spPr>
          <a:xfrm>
            <a:off x="2732229" y="4735568"/>
            <a:ext cx="2003142"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56" name="Google Shape;2556;p127"/>
          <p:cNvSpPr txBox="1"/>
          <p:nvPr/>
        </p:nvSpPr>
        <p:spPr>
          <a:xfrm>
            <a:off x="3484931" y="4788292"/>
            <a:ext cx="63850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FFFFFF"/>
                </a:solidFill>
                <a:latin typeface="Calibri"/>
                <a:ea typeface="Calibri"/>
                <a:cs typeface="Calibri"/>
                <a:sym typeface="Calibri"/>
              </a:rPr>
              <a:t>275</a:t>
            </a:r>
            <a:endParaRPr/>
          </a:p>
        </p:txBody>
      </p:sp>
      <p:sp>
        <p:nvSpPr>
          <p:cNvPr id="2557" name="Google Shape;2557;p127"/>
          <p:cNvSpPr txBox="1"/>
          <p:nvPr/>
        </p:nvSpPr>
        <p:spPr>
          <a:xfrm>
            <a:off x="1874980" y="2244988"/>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58" name="Google Shape;2558;p127"/>
          <p:cNvCxnSpPr/>
          <p:nvPr/>
        </p:nvCxnSpPr>
        <p:spPr>
          <a:xfrm rot="10800000" flipH="1">
            <a:off x="1730923" y="2546128"/>
            <a:ext cx="1001306" cy="1974"/>
          </a:xfrm>
          <a:prstGeom prst="straightConnector1">
            <a:avLst/>
          </a:prstGeom>
          <a:noFill/>
          <a:ln w="9525" cap="flat" cmpd="sng">
            <a:solidFill>
              <a:schemeClr val="accent1"/>
            </a:solidFill>
            <a:prstDash val="solid"/>
            <a:miter lim="8000"/>
            <a:headEnd type="triangle" w="med" len="med"/>
            <a:tailEnd type="triangle" w="med" len="med"/>
          </a:ln>
        </p:spPr>
      </p:cxnSp>
      <p:sp>
        <p:nvSpPr>
          <p:cNvPr id="2559" name="Google Shape;2559;p127"/>
          <p:cNvSpPr txBox="1"/>
          <p:nvPr/>
        </p:nvSpPr>
        <p:spPr>
          <a:xfrm>
            <a:off x="4789629" y="2272552"/>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60" name="Google Shape;2560;p127"/>
          <p:cNvCxnSpPr/>
          <p:nvPr/>
        </p:nvCxnSpPr>
        <p:spPr>
          <a:xfrm>
            <a:off x="4745251" y="2561867"/>
            <a:ext cx="931188"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61" name="Google Shape;2561;p127"/>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562" name="Google Shape;2562;p127"/>
          <p:cNvSpPr txBox="1"/>
          <p:nvPr/>
        </p:nvSpPr>
        <p:spPr>
          <a:xfrm>
            <a:off x="3062614" y="3134018"/>
            <a:ext cx="61252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US" sz="1800">
                <a:solidFill>
                  <a:schemeClr val="dk1"/>
                </a:solidFill>
                <a:latin typeface="Gill Sans"/>
                <a:ea typeface="Gill Sans"/>
                <a:cs typeface="Gill Sans"/>
                <a:sym typeface="Gill Sans"/>
              </a:rPr>
            </a:br>
            <a:endParaRPr sz="1800">
              <a:solidFill>
                <a:schemeClr val="dk1"/>
              </a:solidFill>
              <a:latin typeface="Gill Sans"/>
              <a:ea typeface="Gill Sans"/>
              <a:cs typeface="Gill Sans"/>
              <a:sym typeface="Gill Sans"/>
            </a:endParaRPr>
          </a:p>
        </p:txBody>
      </p:sp>
      <p:pic>
        <p:nvPicPr>
          <p:cNvPr id="2563" name="Google Shape;2563;p127"/>
          <p:cNvPicPr preferRelativeResize="0"/>
          <p:nvPr/>
        </p:nvPicPr>
        <p:blipFill rotWithShape="1">
          <a:blip r:embed="rId5">
            <a:alphaModFix/>
          </a:blip>
          <a:srcRect/>
          <a:stretch/>
        </p:blipFill>
        <p:spPr>
          <a:xfrm>
            <a:off x="7403921" y="3429000"/>
            <a:ext cx="3929063" cy="2500313"/>
          </a:xfrm>
          <a:prstGeom prst="rect">
            <a:avLst/>
          </a:prstGeom>
          <a:noFill/>
          <a:ln>
            <a:noFill/>
          </a:ln>
        </p:spPr>
      </p:pic>
      <p:sp>
        <p:nvSpPr>
          <p:cNvPr id="2564" name="Google Shape;2564;p127"/>
          <p:cNvSpPr txBox="1"/>
          <p:nvPr/>
        </p:nvSpPr>
        <p:spPr>
          <a:xfrm>
            <a:off x="7390175" y="3104056"/>
            <a:ext cx="255563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I_norm</a:t>
            </a:r>
            <a:endParaRPr sz="1350">
              <a:solidFill>
                <a:srgbClr val="000000"/>
              </a:solidFill>
              <a:latin typeface="Calibri"/>
              <a:ea typeface="Calibri"/>
              <a:cs typeface="Calibri"/>
              <a:sym typeface="Calibri"/>
            </a:endParaRPr>
          </a:p>
        </p:txBody>
      </p:sp>
      <p:pic>
        <p:nvPicPr>
          <p:cNvPr id="2565" name="Google Shape;2565;p127"/>
          <p:cNvPicPr preferRelativeResize="0"/>
          <p:nvPr/>
        </p:nvPicPr>
        <p:blipFill rotWithShape="1">
          <a:blip r:embed="rId6">
            <a:alphaModFix/>
          </a:blip>
          <a:srcRect/>
          <a:stretch/>
        </p:blipFill>
        <p:spPr>
          <a:xfrm>
            <a:off x="7883115" y="1123694"/>
            <a:ext cx="2017899" cy="1294087"/>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Shape 2569"/>
        <p:cNvGrpSpPr/>
        <p:nvPr/>
      </p:nvGrpSpPr>
      <p:grpSpPr>
        <a:xfrm>
          <a:off x="0" y="0"/>
          <a:ext cx="0" cy="0"/>
          <a:chOff x="0" y="0"/>
          <a:chExt cx="0" cy="0"/>
        </a:xfrm>
      </p:grpSpPr>
      <p:sp>
        <p:nvSpPr>
          <p:cNvPr id="2570" name="Google Shape;2570;p128"/>
          <p:cNvSpPr/>
          <p:nvPr/>
        </p:nvSpPr>
        <p:spPr>
          <a:xfrm>
            <a:off x="1722578" y="2664766"/>
            <a:ext cx="3996232" cy="2613273"/>
          </a:xfrm>
          <a:prstGeom prst="rect">
            <a:avLst/>
          </a:prstGeom>
          <a:solidFill>
            <a:schemeClr val="dk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2571" name="Google Shape;2571;p12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572" name="Google Shape;2572;p12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573" name="Google Shape;2573;p128" descr="C:\Users\Hoiem\Documents\Classes\Computational Photography - Fall 2010\lectures\figs\filters\fil_pairs\im_orig.jpg"/>
          <p:cNvPicPr preferRelativeResize="0"/>
          <p:nvPr/>
        </p:nvPicPr>
        <p:blipFill rotWithShape="1">
          <a:blip r:embed="rId3">
            <a:alphaModFix/>
          </a:blip>
          <a:srcRect/>
          <a:stretch/>
        </p:blipFill>
        <p:spPr>
          <a:xfrm>
            <a:off x="5660864" y="1121295"/>
            <a:ext cx="2003142" cy="1277303"/>
          </a:xfrm>
          <a:prstGeom prst="rect">
            <a:avLst/>
          </a:prstGeom>
          <a:noFill/>
          <a:ln>
            <a:noFill/>
          </a:ln>
        </p:spPr>
      </p:pic>
      <p:sp>
        <p:nvSpPr>
          <p:cNvPr id="2574" name="Google Shape;2574;p128"/>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pic>
        <p:nvPicPr>
          <p:cNvPr id="2575" name="Google Shape;2575;p128" descr="C:\Users\Hoiem\Documents\Classes\Computational Photography - Fall 2010\lectures\figs\filters\fil_pairs\im_orig.jpg"/>
          <p:cNvPicPr preferRelativeResize="0"/>
          <p:nvPr/>
        </p:nvPicPr>
        <p:blipFill rotWithShape="1">
          <a:blip r:embed="rId3">
            <a:alphaModFix/>
          </a:blip>
          <a:srcRect/>
          <a:stretch/>
        </p:blipFill>
        <p:spPr>
          <a:xfrm>
            <a:off x="2732229" y="3319372"/>
            <a:ext cx="2003142" cy="1277303"/>
          </a:xfrm>
          <a:prstGeom prst="rect">
            <a:avLst/>
          </a:prstGeom>
          <a:noFill/>
          <a:ln>
            <a:noFill/>
          </a:ln>
        </p:spPr>
      </p:pic>
      <p:sp>
        <p:nvSpPr>
          <p:cNvPr id="2576" name="Google Shape;2576;p128"/>
          <p:cNvSpPr txBox="1"/>
          <p:nvPr/>
        </p:nvSpPr>
        <p:spPr>
          <a:xfrm>
            <a:off x="2052748" y="5362968"/>
            <a:ext cx="2864366" cy="5078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350">
                <a:solidFill>
                  <a:srgbClr val="000000"/>
                </a:solidFill>
                <a:latin typeface="Calibri"/>
                <a:ea typeface="Calibri"/>
                <a:cs typeface="Calibri"/>
                <a:sym typeface="Calibri"/>
              </a:rPr>
              <a:t>For x: 275 + (275-1)/2 + (275-1)/2 </a:t>
            </a:r>
            <a:br>
              <a:rPr lang="en-US" sz="1350">
                <a:solidFill>
                  <a:srgbClr val="000000"/>
                </a:solidFill>
                <a:latin typeface="Calibri"/>
                <a:ea typeface="Calibri"/>
                <a:cs typeface="Calibri"/>
                <a:sym typeface="Calibri"/>
              </a:rPr>
            </a:br>
            <a:r>
              <a:rPr lang="en-US" sz="1350">
                <a:solidFill>
                  <a:srgbClr val="000000"/>
                </a:solidFill>
                <a:latin typeface="Calibri"/>
                <a:ea typeface="Calibri"/>
                <a:cs typeface="Calibri"/>
                <a:sym typeface="Calibri"/>
              </a:rPr>
              <a:t>= 549</a:t>
            </a:r>
            <a:endParaRPr/>
          </a:p>
        </p:txBody>
      </p:sp>
      <p:pic>
        <p:nvPicPr>
          <p:cNvPr id="2577" name="Google Shape;2577;p128" descr="C:\Users\Hoiem\Documents\Classes\Computational Photography - Fall 2010\lectures\figs\filters\fil_pairs\im_orig.jpg"/>
          <p:cNvPicPr preferRelativeResize="0"/>
          <p:nvPr/>
        </p:nvPicPr>
        <p:blipFill rotWithShape="1">
          <a:blip r:embed="rId3">
            <a:alphaModFix/>
          </a:blip>
          <a:srcRect/>
          <a:stretch/>
        </p:blipFill>
        <p:spPr>
          <a:xfrm>
            <a:off x="4378484" y="2664746"/>
            <a:ext cx="2003142" cy="1277303"/>
          </a:xfrm>
          <a:prstGeom prst="rect">
            <a:avLst/>
          </a:prstGeom>
          <a:blipFill rotWithShape="1">
            <a:blip r:embed="rId4">
              <a:alphaModFix amt="50000"/>
            </a:blip>
            <a:tile tx="0" ty="0" sx="100000" sy="100000" flip="none" algn="tl"/>
          </a:blipFill>
          <a:ln>
            <a:noFill/>
          </a:ln>
        </p:spPr>
      </p:pic>
      <p:cxnSp>
        <p:nvCxnSpPr>
          <p:cNvPr id="2578" name="Google Shape;2578;p128"/>
          <p:cNvCxnSpPr/>
          <p:nvPr/>
        </p:nvCxnSpPr>
        <p:spPr>
          <a:xfrm>
            <a:off x="2732229" y="4735568"/>
            <a:ext cx="2003142"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79" name="Google Shape;2579;p128"/>
          <p:cNvSpPr txBox="1"/>
          <p:nvPr/>
        </p:nvSpPr>
        <p:spPr>
          <a:xfrm>
            <a:off x="3484931" y="4788292"/>
            <a:ext cx="63850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FFFFFF"/>
                </a:solidFill>
                <a:latin typeface="Calibri"/>
                <a:ea typeface="Calibri"/>
                <a:cs typeface="Calibri"/>
                <a:sym typeface="Calibri"/>
              </a:rPr>
              <a:t>275</a:t>
            </a:r>
            <a:endParaRPr/>
          </a:p>
        </p:txBody>
      </p:sp>
      <p:sp>
        <p:nvSpPr>
          <p:cNvPr id="2580" name="Google Shape;2580;p128"/>
          <p:cNvSpPr txBox="1"/>
          <p:nvPr/>
        </p:nvSpPr>
        <p:spPr>
          <a:xfrm>
            <a:off x="1874980" y="2244988"/>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81" name="Google Shape;2581;p128"/>
          <p:cNvCxnSpPr/>
          <p:nvPr/>
        </p:nvCxnSpPr>
        <p:spPr>
          <a:xfrm rot="10800000" flipH="1">
            <a:off x="1730923" y="2546128"/>
            <a:ext cx="1001306" cy="1974"/>
          </a:xfrm>
          <a:prstGeom prst="straightConnector1">
            <a:avLst/>
          </a:prstGeom>
          <a:noFill/>
          <a:ln w="9525" cap="flat" cmpd="sng">
            <a:solidFill>
              <a:schemeClr val="accent1"/>
            </a:solidFill>
            <a:prstDash val="solid"/>
            <a:miter lim="8000"/>
            <a:headEnd type="triangle" w="med" len="med"/>
            <a:tailEnd type="triangle" w="med" len="med"/>
          </a:ln>
        </p:spPr>
      </p:cxnSp>
      <p:sp>
        <p:nvSpPr>
          <p:cNvPr id="2582" name="Google Shape;2582;p128"/>
          <p:cNvSpPr/>
          <p:nvPr/>
        </p:nvSpPr>
        <p:spPr>
          <a:xfrm>
            <a:off x="8034682" y="3102697"/>
            <a:ext cx="140641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(549 x 349 pixels)</a:t>
            </a:r>
            <a:endParaRPr/>
          </a:p>
        </p:txBody>
      </p:sp>
      <p:sp>
        <p:nvSpPr>
          <p:cNvPr id="2583" name="Google Shape;2583;p128"/>
          <p:cNvSpPr txBox="1"/>
          <p:nvPr/>
        </p:nvSpPr>
        <p:spPr>
          <a:xfrm>
            <a:off x="4789629" y="2272552"/>
            <a:ext cx="8491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(275-1)/2</a:t>
            </a:r>
            <a:endParaRPr/>
          </a:p>
        </p:txBody>
      </p:sp>
      <p:cxnSp>
        <p:nvCxnSpPr>
          <p:cNvPr id="2584" name="Google Shape;2584;p128"/>
          <p:cNvCxnSpPr/>
          <p:nvPr/>
        </p:nvCxnSpPr>
        <p:spPr>
          <a:xfrm>
            <a:off x="4745251" y="2561867"/>
            <a:ext cx="931188" cy="0"/>
          </a:xfrm>
          <a:prstGeom prst="straightConnector1">
            <a:avLst/>
          </a:prstGeom>
          <a:noFill/>
          <a:ln w="9525" cap="flat" cmpd="sng">
            <a:solidFill>
              <a:schemeClr val="accent1"/>
            </a:solidFill>
            <a:prstDash val="solid"/>
            <a:miter lim="8000"/>
            <a:headEnd type="triangle" w="med" len="med"/>
            <a:tailEnd type="triangle" w="med" len="med"/>
          </a:ln>
        </p:spPr>
      </p:cxnSp>
      <p:sp>
        <p:nvSpPr>
          <p:cNvPr id="2585" name="Google Shape;2585;p128"/>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586" name="Google Shape;2586;p128"/>
          <p:cNvSpPr txBox="1"/>
          <p:nvPr/>
        </p:nvSpPr>
        <p:spPr>
          <a:xfrm>
            <a:off x="3062614" y="3134018"/>
            <a:ext cx="61252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br>
              <a:rPr lang="en-US" sz="1800">
                <a:solidFill>
                  <a:schemeClr val="dk1"/>
                </a:solidFill>
                <a:latin typeface="Gill Sans"/>
                <a:ea typeface="Gill Sans"/>
                <a:cs typeface="Gill Sans"/>
                <a:sym typeface="Gill Sans"/>
              </a:rPr>
            </a:br>
            <a:endParaRPr sz="1800">
              <a:solidFill>
                <a:schemeClr val="dk1"/>
              </a:solidFill>
              <a:latin typeface="Gill Sans"/>
              <a:ea typeface="Gill Sans"/>
              <a:cs typeface="Gill Sans"/>
              <a:sym typeface="Gill Sans"/>
            </a:endParaRPr>
          </a:p>
        </p:txBody>
      </p:sp>
      <p:pic>
        <p:nvPicPr>
          <p:cNvPr id="2587" name="Google Shape;2587;p128"/>
          <p:cNvPicPr preferRelativeResize="0"/>
          <p:nvPr/>
        </p:nvPicPr>
        <p:blipFill rotWithShape="1">
          <a:blip r:embed="rId5">
            <a:alphaModFix/>
          </a:blip>
          <a:srcRect/>
          <a:stretch/>
        </p:blipFill>
        <p:spPr>
          <a:xfrm>
            <a:off x="7403921" y="3429000"/>
            <a:ext cx="3929063" cy="2500313"/>
          </a:xfrm>
          <a:prstGeom prst="rect">
            <a:avLst/>
          </a:prstGeom>
          <a:noFill/>
          <a:ln>
            <a:noFill/>
          </a:ln>
        </p:spPr>
      </p:pic>
      <p:sp>
        <p:nvSpPr>
          <p:cNvPr id="2588" name="Google Shape;2588;p128"/>
          <p:cNvSpPr txBox="1"/>
          <p:nvPr/>
        </p:nvSpPr>
        <p:spPr>
          <a:xfrm>
            <a:off x="7390175" y="3104056"/>
            <a:ext cx="255563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I_norm</a:t>
            </a:r>
            <a:endParaRPr sz="1350">
              <a:solidFill>
                <a:srgbClr val="000000"/>
              </a:solidFill>
              <a:latin typeface="Calibri"/>
              <a:ea typeface="Calibri"/>
              <a:cs typeface="Calibri"/>
              <a:sym typeface="Calibri"/>
            </a:endParaRPr>
          </a:p>
        </p:txBody>
      </p:sp>
      <p:pic>
        <p:nvPicPr>
          <p:cNvPr id="2589" name="Google Shape;2589;p128"/>
          <p:cNvPicPr preferRelativeResize="0"/>
          <p:nvPr/>
        </p:nvPicPr>
        <p:blipFill rotWithShape="1">
          <a:blip r:embed="rId6">
            <a:alphaModFix/>
          </a:blip>
          <a:srcRect/>
          <a:stretch/>
        </p:blipFill>
        <p:spPr>
          <a:xfrm>
            <a:off x="7883115" y="1123694"/>
            <a:ext cx="2017899" cy="1294087"/>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Shape 2593"/>
        <p:cNvGrpSpPr/>
        <p:nvPr/>
      </p:nvGrpSpPr>
      <p:grpSpPr>
        <a:xfrm>
          <a:off x="0" y="0"/>
          <a:ext cx="0" cy="0"/>
          <a:chOff x="0" y="0"/>
          <a:chExt cx="0" cy="0"/>
        </a:xfrm>
      </p:grpSpPr>
      <p:pic>
        <p:nvPicPr>
          <p:cNvPr id="2594" name="Google Shape;2594;p129"/>
          <p:cNvPicPr preferRelativeResize="0"/>
          <p:nvPr/>
        </p:nvPicPr>
        <p:blipFill rotWithShape="1">
          <a:blip r:embed="rId3">
            <a:alphaModFix/>
          </a:blip>
          <a:srcRect/>
          <a:stretch/>
        </p:blipFill>
        <p:spPr>
          <a:xfrm>
            <a:off x="7883115" y="1123694"/>
            <a:ext cx="2017899" cy="1294087"/>
          </a:xfrm>
          <a:prstGeom prst="rect">
            <a:avLst/>
          </a:prstGeom>
          <a:noFill/>
          <a:ln>
            <a:noFill/>
          </a:ln>
        </p:spPr>
      </p:pic>
      <p:sp>
        <p:nvSpPr>
          <p:cNvPr id="2595" name="Google Shape;2595;p12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I = D * D</a:t>
            </a:r>
            <a:endParaRPr/>
          </a:p>
        </p:txBody>
      </p:sp>
      <p:sp>
        <p:nvSpPr>
          <p:cNvPr id="2596" name="Google Shape;2596;p12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597" name="Google Shape;2597;p129" descr="C:\Users\Hoiem\Documents\Classes\Computational Photography - Fall 2010\lectures\figs\filters\fil_pairs\im_orig.jpg"/>
          <p:cNvPicPr preferRelativeResize="0"/>
          <p:nvPr/>
        </p:nvPicPr>
        <p:blipFill rotWithShape="1">
          <a:blip r:embed="rId4">
            <a:alphaModFix/>
          </a:blip>
          <a:srcRect/>
          <a:stretch/>
        </p:blipFill>
        <p:spPr>
          <a:xfrm>
            <a:off x="5660864" y="1121295"/>
            <a:ext cx="2003142" cy="1277303"/>
          </a:xfrm>
          <a:prstGeom prst="rect">
            <a:avLst/>
          </a:prstGeom>
          <a:noFill/>
          <a:ln>
            <a:noFill/>
          </a:ln>
        </p:spPr>
      </p:pic>
      <p:pic>
        <p:nvPicPr>
          <p:cNvPr id="2598" name="Google Shape;2598;p129"/>
          <p:cNvPicPr preferRelativeResize="0"/>
          <p:nvPr/>
        </p:nvPicPr>
        <p:blipFill rotWithShape="1">
          <a:blip r:embed="rId5">
            <a:alphaModFix/>
          </a:blip>
          <a:srcRect/>
          <a:stretch/>
        </p:blipFill>
        <p:spPr>
          <a:xfrm>
            <a:off x="8009539" y="2554549"/>
            <a:ext cx="1689236" cy="1074968"/>
          </a:xfrm>
          <a:prstGeom prst="rect">
            <a:avLst/>
          </a:prstGeom>
          <a:noFill/>
          <a:ln>
            <a:noFill/>
          </a:ln>
        </p:spPr>
      </p:pic>
      <p:sp>
        <p:nvSpPr>
          <p:cNvPr id="2599" name="Google Shape;2599;p129"/>
          <p:cNvSpPr/>
          <p:nvPr/>
        </p:nvSpPr>
        <p:spPr>
          <a:xfrm>
            <a:off x="9722356" y="3361445"/>
            <a:ext cx="90441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549 x 349 </a:t>
            </a:r>
            <a:endParaRPr/>
          </a:p>
        </p:txBody>
      </p:sp>
      <p:pic>
        <p:nvPicPr>
          <p:cNvPr id="2600" name="Google Shape;2600;p129"/>
          <p:cNvPicPr preferRelativeResize="0"/>
          <p:nvPr/>
        </p:nvPicPr>
        <p:blipFill rotWithShape="1">
          <a:blip r:embed="rId3">
            <a:alphaModFix/>
          </a:blip>
          <a:srcRect/>
          <a:stretch/>
        </p:blipFill>
        <p:spPr>
          <a:xfrm>
            <a:off x="8387442" y="4000734"/>
            <a:ext cx="970499" cy="622385"/>
          </a:xfrm>
          <a:prstGeom prst="rect">
            <a:avLst/>
          </a:prstGeom>
          <a:noFill/>
          <a:ln>
            <a:noFill/>
          </a:ln>
        </p:spPr>
      </p:pic>
      <p:sp>
        <p:nvSpPr>
          <p:cNvPr id="2601" name="Google Shape;2601;p129"/>
          <p:cNvSpPr txBox="1"/>
          <p:nvPr/>
        </p:nvSpPr>
        <p:spPr>
          <a:xfrm>
            <a:off x="5638800" y="851389"/>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 (275 x 175 pixels)</a:t>
            </a:r>
            <a:endParaRPr/>
          </a:p>
        </p:txBody>
      </p:sp>
      <p:sp>
        <p:nvSpPr>
          <p:cNvPr id="2602" name="Google Shape;2602;p129"/>
          <p:cNvSpPr txBox="1"/>
          <p:nvPr/>
        </p:nvSpPr>
        <p:spPr>
          <a:xfrm>
            <a:off x="7874977" y="871903"/>
            <a:ext cx="1972107"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 (from slide – 275 x 175)</a:t>
            </a:r>
            <a:endParaRPr/>
          </a:p>
        </p:txBody>
      </p:sp>
      <p:sp>
        <p:nvSpPr>
          <p:cNvPr id="2603" name="Google Shape;2603;p129"/>
          <p:cNvSpPr/>
          <p:nvPr/>
        </p:nvSpPr>
        <p:spPr>
          <a:xfrm>
            <a:off x="9391278" y="4370433"/>
            <a:ext cx="865943"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275 x 175</a:t>
            </a:r>
            <a:endParaRPr/>
          </a:p>
        </p:txBody>
      </p:sp>
      <p:sp>
        <p:nvSpPr>
          <p:cNvPr id="2604" name="Google Shape;2604;p129"/>
          <p:cNvSpPr txBox="1"/>
          <p:nvPr/>
        </p:nvSpPr>
        <p:spPr>
          <a:xfrm>
            <a:off x="9131147" y="5569168"/>
            <a:ext cx="520262"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1x1</a:t>
            </a:r>
            <a:endParaRPr/>
          </a:p>
        </p:txBody>
      </p:sp>
      <p:sp>
        <p:nvSpPr>
          <p:cNvPr id="2605" name="Google Shape;2605;p129"/>
          <p:cNvSpPr/>
          <p:nvPr/>
        </p:nvSpPr>
        <p:spPr>
          <a:xfrm>
            <a:off x="8588923" y="5267654"/>
            <a:ext cx="520262" cy="520262"/>
          </a:xfrm>
          <a:prstGeom prst="rect">
            <a:avLst/>
          </a:prstGeom>
          <a:solidFill>
            <a:schemeClr val="lt1"/>
          </a:solidFill>
          <a:ln w="12700" cap="flat" cmpd="sng">
            <a:solidFill>
              <a:schemeClr val="dk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Calibri"/>
              <a:ea typeface="Calibri"/>
              <a:cs typeface="Calibri"/>
              <a:sym typeface="Calibri"/>
            </a:endParaRPr>
          </a:p>
        </p:txBody>
      </p:sp>
      <p:sp>
        <p:nvSpPr>
          <p:cNvPr id="2606" name="Google Shape;2606;p129"/>
          <p:cNvSpPr/>
          <p:nvPr/>
        </p:nvSpPr>
        <p:spPr>
          <a:xfrm>
            <a:off x="9140192" y="5379983"/>
            <a:ext cx="1309974"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Value = 10528.3</a:t>
            </a:r>
            <a:endParaRPr/>
          </a:p>
        </p:txBody>
      </p:sp>
      <p:sp>
        <p:nvSpPr>
          <p:cNvPr id="2607" name="Google Shape;2607;p129"/>
          <p:cNvSpPr txBox="1"/>
          <p:nvPr/>
        </p:nvSpPr>
        <p:spPr>
          <a:xfrm>
            <a:off x="862013" y="2794660"/>
            <a:ext cx="6124574"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I = convolve2d( D, D, mode=‘full’ )</a:t>
            </a:r>
            <a:endParaRPr/>
          </a:p>
          <a:p>
            <a:pPr marL="0" marR="0" lvl="0" indent="0" algn="l" rtl="0">
              <a:spcBef>
                <a:spcPts val="0"/>
              </a:spcBef>
              <a:spcAft>
                <a:spcPts val="0"/>
              </a:spcAft>
              <a:buClr>
                <a:schemeClr val="dk1"/>
              </a:buClr>
              <a:buSzPts val="1800"/>
              <a:buFont typeface="Consolas"/>
              <a:buNone/>
            </a:pPr>
            <a:r>
              <a:rPr lang="en-US" sz="1800" i="1">
                <a:solidFill>
                  <a:schemeClr val="dk1"/>
                </a:solidFill>
                <a:latin typeface="Consolas"/>
                <a:ea typeface="Consolas"/>
                <a:cs typeface="Consolas"/>
                <a:sym typeface="Consolas"/>
              </a:rPr>
              <a:t>(Default; pad with zeros)</a:t>
            </a:r>
            <a:endParaRPr/>
          </a:p>
          <a:p>
            <a:pPr marL="0" marR="0" lvl="0" indent="0" algn="l" rtl="0">
              <a:spcBef>
                <a:spcPts val="0"/>
              </a:spcBef>
              <a:spcAft>
                <a:spcPts val="0"/>
              </a:spcAft>
              <a:buClr>
                <a:schemeClr val="dk1"/>
              </a:buClr>
              <a:buSzPts val="1800"/>
              <a:buFont typeface="Gill Sans"/>
              <a:buNone/>
            </a:pPr>
            <a:endParaRPr sz="1800" i="1">
              <a:solidFill>
                <a:schemeClr val="dk1"/>
              </a:solidFill>
              <a:latin typeface="Consolas"/>
              <a:ea typeface="Consolas"/>
              <a:cs typeface="Consolas"/>
              <a:sym typeface="Consolas"/>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I = convolve2d( D, D, mode=‘same’ ) </a:t>
            </a:r>
            <a:endParaRPr/>
          </a:p>
          <a:p>
            <a:pPr marL="0" marR="0" lvl="0" indent="0" algn="l" rtl="0">
              <a:spcBef>
                <a:spcPts val="0"/>
              </a:spcBef>
              <a:spcAft>
                <a:spcPts val="0"/>
              </a:spcAft>
              <a:buClr>
                <a:schemeClr val="dk1"/>
              </a:buClr>
              <a:buSzPts val="1800"/>
              <a:buFont typeface="Consolas"/>
              <a:buNone/>
            </a:pPr>
            <a:r>
              <a:rPr lang="en-US" sz="1800" i="1">
                <a:solidFill>
                  <a:schemeClr val="dk1"/>
                </a:solidFill>
                <a:latin typeface="Consolas"/>
                <a:ea typeface="Consolas"/>
                <a:cs typeface="Consolas"/>
                <a:sym typeface="Consolas"/>
              </a:rPr>
              <a:t>(Return same size as D)</a:t>
            </a:r>
            <a:endParaRPr/>
          </a:p>
          <a:p>
            <a:pPr marL="0" marR="0" lvl="0" indent="0" algn="l" rtl="0">
              <a:spcBef>
                <a:spcPts val="0"/>
              </a:spcBef>
              <a:spcAft>
                <a:spcPts val="0"/>
              </a:spcAft>
              <a:buClr>
                <a:schemeClr val="dk1"/>
              </a:buClr>
              <a:buSzPts val="1800"/>
              <a:buFont typeface="Gill Sans"/>
              <a:buNone/>
            </a:pPr>
            <a:endParaRPr sz="1800" i="1">
              <a:solidFill>
                <a:schemeClr val="dk1"/>
              </a:solidFill>
              <a:latin typeface="Consolas"/>
              <a:ea typeface="Consolas"/>
              <a:cs typeface="Consolas"/>
              <a:sym typeface="Consolas"/>
            </a:endParaRPr>
          </a:p>
          <a:p>
            <a:pPr marL="0" marR="0" lvl="0" indent="0" algn="l" rtl="0">
              <a:spcBef>
                <a:spcPts val="0"/>
              </a:spcBef>
              <a:spcAft>
                <a:spcPts val="0"/>
              </a:spcAft>
              <a:buClr>
                <a:schemeClr val="dk1"/>
              </a:buClr>
              <a:buSzPts val="1800"/>
              <a:buFont typeface="Gill Sans"/>
              <a:buNone/>
            </a:pPr>
            <a:endParaRPr sz="1800" i="1">
              <a:solidFill>
                <a:schemeClr val="dk1"/>
              </a:solidFill>
              <a:latin typeface="Consolas"/>
              <a:ea typeface="Consolas"/>
              <a:cs typeface="Consolas"/>
              <a:sym typeface="Consolas"/>
            </a:endParaRPr>
          </a:p>
          <a:p>
            <a:pPr marL="0" marR="0" lvl="0" indent="0" algn="l" rtl="0">
              <a:spcBef>
                <a:spcPts val="0"/>
              </a:spcBef>
              <a:spcAft>
                <a:spcPts val="0"/>
              </a:spcAft>
              <a:buClr>
                <a:schemeClr val="dk1"/>
              </a:buClr>
              <a:buSzPts val="1800"/>
              <a:buFont typeface="Consolas"/>
              <a:buNone/>
            </a:pPr>
            <a:r>
              <a:rPr lang="en-US" sz="1800">
                <a:solidFill>
                  <a:schemeClr val="dk1"/>
                </a:solidFill>
                <a:latin typeface="Consolas"/>
                <a:ea typeface="Consolas"/>
                <a:cs typeface="Consolas"/>
                <a:sym typeface="Consolas"/>
              </a:rPr>
              <a:t>&gt;&gt; I = convolve2d( D, D, mode=‘valid’ )</a:t>
            </a:r>
            <a:endParaRPr/>
          </a:p>
          <a:p>
            <a:pPr marL="0" marR="0" lvl="0" indent="0" algn="l" rtl="0">
              <a:spcBef>
                <a:spcPts val="0"/>
              </a:spcBef>
              <a:spcAft>
                <a:spcPts val="0"/>
              </a:spcAft>
              <a:buClr>
                <a:schemeClr val="dk1"/>
              </a:buClr>
              <a:buSzPts val="1800"/>
              <a:buFont typeface="Consolas"/>
              <a:buNone/>
            </a:pPr>
            <a:r>
              <a:rPr lang="en-US" sz="1800" i="1">
                <a:solidFill>
                  <a:schemeClr val="dk1"/>
                </a:solidFill>
                <a:latin typeface="Consolas"/>
                <a:ea typeface="Consolas"/>
                <a:cs typeface="Consolas"/>
                <a:sym typeface="Consolas"/>
              </a:rPr>
              <a:t>(No padding)</a:t>
            </a:r>
            <a:endParaRPr sz="1800">
              <a:solidFill>
                <a:schemeClr val="dk1"/>
              </a:solidFill>
              <a:latin typeface="Consolas"/>
              <a:ea typeface="Consolas"/>
              <a:cs typeface="Consolas"/>
              <a:sym typeface="Consolas"/>
            </a:endParaRP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Shape 2611"/>
        <p:cNvGrpSpPr/>
        <p:nvPr/>
      </p:nvGrpSpPr>
      <p:grpSpPr>
        <a:xfrm>
          <a:off x="0" y="0"/>
          <a:ext cx="0" cy="0"/>
          <a:chOff x="0" y="0"/>
          <a:chExt cx="0" cy="0"/>
        </a:xfrm>
      </p:grpSpPr>
      <p:sp>
        <p:nvSpPr>
          <p:cNvPr id="2612" name="Google Shape;2612;p130"/>
          <p:cNvSpPr txBox="1">
            <a:spLocks noGrp="1"/>
          </p:cNvSpPr>
          <p:nvPr>
            <p:ph type="title"/>
          </p:nvPr>
        </p:nvSpPr>
        <p:spPr>
          <a:xfrm>
            <a:off x="1981200" y="457199"/>
            <a:ext cx="8229600" cy="10572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ourier New"/>
              <a:buNone/>
            </a:pPr>
            <a:r>
              <a:rPr lang="en-US">
                <a:latin typeface="Courier New"/>
                <a:ea typeface="Courier New"/>
                <a:cs typeface="Courier New"/>
                <a:sym typeface="Courier New"/>
              </a:rPr>
              <a:t>A = B * C</a:t>
            </a:r>
            <a:endParaRPr/>
          </a:p>
        </p:txBody>
      </p:sp>
      <p:sp>
        <p:nvSpPr>
          <p:cNvPr id="2613" name="Google Shape;2613;p130"/>
          <p:cNvSpPr txBox="1">
            <a:spLocks noGrp="1"/>
          </p:cNvSpPr>
          <p:nvPr>
            <p:ph type="body" idx="1"/>
          </p:nvPr>
        </p:nvSpPr>
        <p:spPr>
          <a:xfrm>
            <a:off x="2240861" y="3641208"/>
            <a:ext cx="7998373" cy="306439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00"/>
              <a:buNone/>
            </a:pPr>
            <a:r>
              <a:rPr lang="en-US" sz="2500"/>
              <a:t>When the filter ‘looks like’ the image = ‘template matching’</a:t>
            </a:r>
            <a:endParaRPr/>
          </a:p>
          <a:p>
            <a:pPr marL="0" lvl="0" indent="0" algn="l" rtl="0">
              <a:lnSpc>
                <a:spcPct val="90000"/>
              </a:lnSpc>
              <a:spcBef>
                <a:spcPts val="1000"/>
              </a:spcBef>
              <a:spcAft>
                <a:spcPts val="0"/>
              </a:spcAft>
              <a:buClr>
                <a:schemeClr val="dk1"/>
              </a:buClr>
              <a:buSzPts val="2500"/>
              <a:buNone/>
            </a:pPr>
            <a:endParaRPr sz="2500"/>
          </a:p>
          <a:p>
            <a:pPr marL="228600" lvl="0" indent="-228600" algn="ctr" rtl="0">
              <a:lnSpc>
                <a:spcPct val="90000"/>
              </a:lnSpc>
              <a:spcBef>
                <a:spcPts val="1000"/>
              </a:spcBef>
              <a:spcAft>
                <a:spcPts val="0"/>
              </a:spcAft>
              <a:buClr>
                <a:schemeClr val="dk1"/>
              </a:buClr>
              <a:buSzPts val="2500"/>
              <a:buChar char=" "/>
            </a:pPr>
            <a:r>
              <a:rPr lang="en-US" sz="2500"/>
              <a:t>                                          </a:t>
            </a:r>
            <a:br>
              <a:rPr lang="en-US" sz="2500"/>
            </a:br>
            <a:r>
              <a:rPr lang="en-US" sz="2500"/>
              <a:t>                                                </a:t>
            </a:r>
            <a:endParaRPr/>
          </a:p>
          <a:p>
            <a:pPr marL="0" lvl="0" indent="0" algn="ctr" rtl="0">
              <a:lnSpc>
                <a:spcPct val="90000"/>
              </a:lnSpc>
              <a:spcBef>
                <a:spcPts val="1000"/>
              </a:spcBef>
              <a:spcAft>
                <a:spcPts val="0"/>
              </a:spcAft>
              <a:buClr>
                <a:schemeClr val="dk1"/>
              </a:buClr>
              <a:buSzPts val="2500"/>
              <a:buNone/>
            </a:pPr>
            <a:endParaRPr sz="2500"/>
          </a:p>
          <a:p>
            <a:pPr marL="228600" lvl="0" indent="-228600" algn="ctr" rtl="0">
              <a:lnSpc>
                <a:spcPct val="90000"/>
              </a:lnSpc>
              <a:spcBef>
                <a:spcPts val="1000"/>
              </a:spcBef>
              <a:spcAft>
                <a:spcPts val="0"/>
              </a:spcAft>
              <a:buClr>
                <a:schemeClr val="dk1"/>
              </a:buClr>
              <a:buSzPts val="2500"/>
              <a:buChar char=" "/>
            </a:pPr>
            <a:r>
              <a:rPr lang="en-US" sz="2500" i="1"/>
              <a:t>                      </a:t>
            </a:r>
            <a:r>
              <a:rPr lang="en-US" sz="2500"/>
              <a:t>                                       </a:t>
            </a:r>
            <a:endParaRPr/>
          </a:p>
          <a:p>
            <a:pPr marL="228600" lvl="0" indent="-228600" algn="ctr" rtl="0">
              <a:lnSpc>
                <a:spcPct val="90000"/>
              </a:lnSpc>
              <a:spcBef>
                <a:spcPts val="1000"/>
              </a:spcBef>
              <a:spcAft>
                <a:spcPts val="0"/>
              </a:spcAft>
              <a:buClr>
                <a:schemeClr val="dk1"/>
              </a:buClr>
              <a:buSzPts val="2500"/>
              <a:buChar char=" "/>
            </a:pPr>
            <a:r>
              <a:rPr lang="en-US" sz="2500" i="1"/>
              <a:t>                          </a:t>
            </a:r>
            <a:r>
              <a:rPr lang="en-US" sz="2500"/>
              <a:t>                                 </a:t>
            </a:r>
            <a:endParaRPr/>
          </a:p>
        </p:txBody>
      </p:sp>
      <p:pic>
        <p:nvPicPr>
          <p:cNvPr id="2614" name="Google Shape;2614;p130"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2667000" y="1710035"/>
            <a:ext cx="1447800" cy="1447800"/>
          </a:xfrm>
          <a:prstGeom prst="rect">
            <a:avLst/>
          </a:prstGeom>
          <a:noFill/>
          <a:ln>
            <a:noFill/>
          </a:ln>
        </p:spPr>
      </p:pic>
      <p:pic>
        <p:nvPicPr>
          <p:cNvPr id="2615" name="Google Shape;2615;p130"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4253184" y="1704965"/>
            <a:ext cx="1437905" cy="1418580"/>
          </a:xfrm>
          <a:prstGeom prst="rect">
            <a:avLst/>
          </a:prstGeom>
          <a:noFill/>
          <a:ln>
            <a:noFill/>
          </a:ln>
        </p:spPr>
      </p:pic>
      <p:pic>
        <p:nvPicPr>
          <p:cNvPr id="2616" name="Google Shape;2616;p130"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5931233" y="1733932"/>
            <a:ext cx="1359458" cy="1359458"/>
          </a:xfrm>
          <a:prstGeom prst="rect">
            <a:avLst/>
          </a:prstGeom>
          <a:noFill/>
          <a:ln>
            <a:noFill/>
          </a:ln>
        </p:spPr>
      </p:pic>
      <p:sp>
        <p:nvSpPr>
          <p:cNvPr id="2617" name="Google Shape;2617;p130"/>
          <p:cNvSpPr txBox="1"/>
          <p:nvPr/>
        </p:nvSpPr>
        <p:spPr>
          <a:xfrm>
            <a:off x="2426970" y="1702415"/>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618" name="Google Shape;2618;p130"/>
          <p:cNvSpPr txBox="1"/>
          <p:nvPr/>
        </p:nvSpPr>
        <p:spPr>
          <a:xfrm>
            <a:off x="3999595" y="1655334"/>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619" name="Google Shape;2619;p130"/>
          <p:cNvSpPr txBox="1"/>
          <p:nvPr/>
        </p:nvSpPr>
        <p:spPr>
          <a:xfrm>
            <a:off x="5603573" y="1642492"/>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620" name="Google Shape;2620;p130"/>
          <p:cNvSpPr txBox="1"/>
          <p:nvPr/>
        </p:nvSpPr>
        <p:spPr>
          <a:xfrm>
            <a:off x="7530836" y="2012380"/>
            <a:ext cx="2819400" cy="646331"/>
          </a:xfrm>
          <a:prstGeom prst="rect">
            <a:avLst/>
          </a:prstGeom>
          <a:noFill/>
          <a:ln>
            <a:noFill/>
          </a:ln>
        </p:spPr>
        <p:txBody>
          <a:bodyPr spcFirstLastPara="1" wrap="square" lIns="91425" tIns="45700" rIns="91425" bIns="45700" anchor="t" anchorCtr="0">
            <a:spAutoFit/>
          </a:bodyPr>
          <a:lstStyle/>
          <a:p>
            <a:pPr marL="285750" marR="0" lvl="0" indent="-285750" algn="ctr" rtl="0">
              <a:spcBef>
                <a:spcPts val="0"/>
              </a:spcBef>
              <a:spcAft>
                <a:spcPts val="0"/>
              </a:spcAft>
              <a:buClr>
                <a:srgbClr val="000000"/>
              </a:buClr>
              <a:buSzPts val="1800"/>
              <a:buFont typeface="Gill Sans"/>
              <a:buChar char=" "/>
            </a:pPr>
            <a:r>
              <a:rPr lang="en-US" sz="1800">
                <a:solidFill>
                  <a:srgbClr val="000000"/>
                </a:solidFill>
                <a:latin typeface="Gill Sans"/>
                <a:ea typeface="Gill Sans"/>
                <a:cs typeface="Gill Sans"/>
                <a:sym typeface="Gill Sans"/>
              </a:rPr>
              <a:t>                              </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                     </a:t>
            </a:r>
            <a:endParaRPr sz="1800">
              <a:solidFill>
                <a:srgbClr val="000000"/>
              </a:solidFill>
              <a:latin typeface="Gill Sans"/>
              <a:ea typeface="Gill Sans"/>
              <a:cs typeface="Gill Sans"/>
              <a:sym typeface="Gill Sans"/>
            </a:endParaRP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2624"/>
        <p:cNvGrpSpPr/>
        <p:nvPr/>
      </p:nvGrpSpPr>
      <p:grpSpPr>
        <a:xfrm>
          <a:off x="0" y="0"/>
          <a:ext cx="0" cy="0"/>
          <a:chOff x="0" y="0"/>
          <a:chExt cx="0" cy="0"/>
        </a:xfrm>
      </p:grpSpPr>
      <p:sp>
        <p:nvSpPr>
          <p:cNvPr id="2625" name="Google Shape;2625;p131"/>
          <p:cNvSpPr txBox="1">
            <a:spLocks noGrp="1"/>
          </p:cNvSpPr>
          <p:nvPr>
            <p:ph type="title"/>
          </p:nvPr>
        </p:nvSpPr>
        <p:spPr>
          <a:xfrm>
            <a:off x="1981200" y="457199"/>
            <a:ext cx="8229600" cy="10572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ourier New"/>
              <a:buNone/>
            </a:pPr>
            <a:r>
              <a:rPr lang="en-US">
                <a:latin typeface="Courier New"/>
                <a:ea typeface="Courier New"/>
                <a:cs typeface="Courier New"/>
                <a:sym typeface="Courier New"/>
              </a:rPr>
              <a:t>A = B * C</a:t>
            </a:r>
            <a:endParaRPr/>
          </a:p>
        </p:txBody>
      </p:sp>
      <p:sp>
        <p:nvSpPr>
          <p:cNvPr id="2626" name="Google Shape;2626;p131"/>
          <p:cNvSpPr txBox="1">
            <a:spLocks noGrp="1"/>
          </p:cNvSpPr>
          <p:nvPr>
            <p:ph type="body" idx="1"/>
          </p:nvPr>
        </p:nvSpPr>
        <p:spPr>
          <a:xfrm>
            <a:off x="2240861" y="3641208"/>
            <a:ext cx="7998373" cy="306439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00"/>
              <a:buNone/>
            </a:pPr>
            <a:r>
              <a:rPr lang="en-US" sz="2500"/>
              <a:t>When the filter ‘looks like’ the image = ‘template matching’                   </a:t>
            </a:r>
            <a:endParaRPr/>
          </a:p>
        </p:txBody>
      </p:sp>
      <p:pic>
        <p:nvPicPr>
          <p:cNvPr id="2627" name="Google Shape;2627;p131"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2667000" y="1710035"/>
            <a:ext cx="1447800" cy="1447800"/>
          </a:xfrm>
          <a:prstGeom prst="rect">
            <a:avLst/>
          </a:prstGeom>
          <a:noFill/>
          <a:ln>
            <a:noFill/>
          </a:ln>
        </p:spPr>
      </p:pic>
      <p:pic>
        <p:nvPicPr>
          <p:cNvPr id="2628" name="Google Shape;2628;p131"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4253184" y="1704965"/>
            <a:ext cx="1437905" cy="1418580"/>
          </a:xfrm>
          <a:prstGeom prst="rect">
            <a:avLst/>
          </a:prstGeom>
          <a:noFill/>
          <a:ln>
            <a:noFill/>
          </a:ln>
        </p:spPr>
      </p:pic>
      <p:pic>
        <p:nvPicPr>
          <p:cNvPr id="2629" name="Google Shape;2629;p131"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5931233" y="1733932"/>
            <a:ext cx="1359458" cy="1359458"/>
          </a:xfrm>
          <a:prstGeom prst="rect">
            <a:avLst/>
          </a:prstGeom>
          <a:noFill/>
          <a:ln>
            <a:noFill/>
          </a:ln>
        </p:spPr>
      </p:pic>
      <p:sp>
        <p:nvSpPr>
          <p:cNvPr id="2630" name="Google Shape;2630;p131"/>
          <p:cNvSpPr txBox="1"/>
          <p:nvPr/>
        </p:nvSpPr>
        <p:spPr>
          <a:xfrm>
            <a:off x="2426970" y="1702415"/>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631" name="Google Shape;2631;p131"/>
          <p:cNvSpPr txBox="1"/>
          <p:nvPr/>
        </p:nvSpPr>
        <p:spPr>
          <a:xfrm>
            <a:off x="3999595" y="1655334"/>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632" name="Google Shape;2632;p131"/>
          <p:cNvSpPr txBox="1"/>
          <p:nvPr/>
        </p:nvSpPr>
        <p:spPr>
          <a:xfrm>
            <a:off x="5603573" y="1642492"/>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633" name="Google Shape;2633;p131"/>
          <p:cNvSpPr txBox="1"/>
          <p:nvPr/>
        </p:nvSpPr>
        <p:spPr>
          <a:xfrm>
            <a:off x="7530836" y="2012379"/>
            <a:ext cx="28194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strike="noStrike" cap="none">
                <a:solidFill>
                  <a:srgbClr val="000000"/>
                </a:solidFill>
                <a:latin typeface="Gill Sans"/>
                <a:ea typeface="Gill Sans"/>
                <a:cs typeface="Gill Sans"/>
                <a:sym typeface="Gill Sans"/>
              </a:rPr>
              <a:t>C is a Gaussian kernel and we know that it ‘blurs’.</a:t>
            </a:r>
            <a:endParaRPr sz="1800">
              <a:solidFill>
                <a:srgbClr val="000000"/>
              </a:solidFill>
              <a:latin typeface="Gill Sans"/>
              <a:ea typeface="Gill Sans"/>
              <a:cs typeface="Gill Sans"/>
              <a:sym typeface="Gill Sans"/>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2637"/>
        <p:cNvGrpSpPr/>
        <p:nvPr/>
      </p:nvGrpSpPr>
      <p:grpSpPr>
        <a:xfrm>
          <a:off x="0" y="0"/>
          <a:ext cx="0" cy="0"/>
          <a:chOff x="0" y="0"/>
          <a:chExt cx="0" cy="0"/>
        </a:xfrm>
      </p:grpSpPr>
      <p:sp>
        <p:nvSpPr>
          <p:cNvPr id="2638" name="Google Shape;2638;p132"/>
          <p:cNvSpPr txBox="1">
            <a:spLocks noGrp="1"/>
          </p:cNvSpPr>
          <p:nvPr>
            <p:ph type="title"/>
          </p:nvPr>
        </p:nvSpPr>
        <p:spPr>
          <a:xfrm>
            <a:off x="1981200" y="457199"/>
            <a:ext cx="8229600" cy="10572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ourier New"/>
              <a:buNone/>
            </a:pPr>
            <a:r>
              <a:rPr lang="en-US">
                <a:latin typeface="Courier New"/>
                <a:ea typeface="Courier New"/>
                <a:cs typeface="Courier New"/>
                <a:sym typeface="Courier New"/>
              </a:rPr>
              <a:t>A = B * C</a:t>
            </a:r>
            <a:endParaRPr/>
          </a:p>
        </p:txBody>
      </p:sp>
      <p:sp>
        <p:nvSpPr>
          <p:cNvPr id="2639" name="Google Shape;2639;p132"/>
          <p:cNvSpPr txBox="1">
            <a:spLocks noGrp="1"/>
          </p:cNvSpPr>
          <p:nvPr>
            <p:ph type="body" idx="1"/>
          </p:nvPr>
        </p:nvSpPr>
        <p:spPr>
          <a:xfrm>
            <a:off x="2240861" y="3641208"/>
            <a:ext cx="7998373" cy="3064392"/>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500"/>
              <a:buNone/>
            </a:pPr>
            <a:r>
              <a:rPr lang="en-US" sz="2500"/>
              <a:t>When the filter ‘looks like’ the image = ‘template matching’</a:t>
            </a:r>
            <a:endParaRPr/>
          </a:p>
          <a:p>
            <a:pPr marL="0" lvl="0" indent="0" algn="l" rtl="0">
              <a:lnSpc>
                <a:spcPct val="90000"/>
              </a:lnSpc>
              <a:spcBef>
                <a:spcPts val="1000"/>
              </a:spcBef>
              <a:spcAft>
                <a:spcPts val="0"/>
              </a:spcAft>
              <a:buClr>
                <a:schemeClr val="dk1"/>
              </a:buClr>
              <a:buSzPts val="2500"/>
              <a:buNone/>
            </a:pPr>
            <a:endParaRPr sz="2500"/>
          </a:p>
          <a:p>
            <a:pPr marL="0" lvl="0" indent="0" algn="ctr" rtl="0">
              <a:lnSpc>
                <a:spcPct val="90000"/>
              </a:lnSpc>
              <a:spcBef>
                <a:spcPts val="1000"/>
              </a:spcBef>
              <a:spcAft>
                <a:spcPts val="0"/>
              </a:spcAft>
              <a:buClr>
                <a:schemeClr val="dk1"/>
              </a:buClr>
              <a:buSzPts val="2500"/>
              <a:buNone/>
            </a:pPr>
            <a:r>
              <a:rPr lang="en-US" sz="2500" strike="noStrike" cap="none">
                <a:solidFill>
                  <a:schemeClr val="dk1"/>
                </a:solidFill>
              </a:rPr>
              <a:t>Filtering viewed as comparing an image of </a:t>
            </a:r>
            <a:br>
              <a:rPr lang="en-US" sz="2500" strike="noStrike" cap="none">
                <a:solidFill>
                  <a:schemeClr val="dk1"/>
                </a:solidFill>
              </a:rPr>
            </a:br>
            <a:r>
              <a:rPr lang="en-US" sz="2500" strike="noStrike" cap="none">
                <a:solidFill>
                  <a:schemeClr val="dk1"/>
                </a:solidFill>
              </a:rPr>
              <a:t>what you want to find against all image regions.</a:t>
            </a:r>
            <a:endParaRPr/>
          </a:p>
        </p:txBody>
      </p:sp>
      <p:pic>
        <p:nvPicPr>
          <p:cNvPr id="2640" name="Google Shape;2640;p132"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2667000" y="1710035"/>
            <a:ext cx="1447800" cy="1447800"/>
          </a:xfrm>
          <a:prstGeom prst="rect">
            <a:avLst/>
          </a:prstGeom>
          <a:noFill/>
          <a:ln>
            <a:noFill/>
          </a:ln>
        </p:spPr>
      </p:pic>
      <p:pic>
        <p:nvPicPr>
          <p:cNvPr id="2641" name="Google Shape;2641;p132"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4253184" y="1704965"/>
            <a:ext cx="1437905" cy="1418580"/>
          </a:xfrm>
          <a:prstGeom prst="rect">
            <a:avLst/>
          </a:prstGeom>
          <a:noFill/>
          <a:ln>
            <a:noFill/>
          </a:ln>
        </p:spPr>
      </p:pic>
      <p:pic>
        <p:nvPicPr>
          <p:cNvPr id="2642" name="Google Shape;2642;p132"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5931233" y="1733932"/>
            <a:ext cx="1359458" cy="1359458"/>
          </a:xfrm>
          <a:prstGeom prst="rect">
            <a:avLst/>
          </a:prstGeom>
          <a:noFill/>
          <a:ln>
            <a:noFill/>
          </a:ln>
        </p:spPr>
      </p:pic>
      <p:sp>
        <p:nvSpPr>
          <p:cNvPr id="2643" name="Google Shape;2643;p132"/>
          <p:cNvSpPr txBox="1"/>
          <p:nvPr/>
        </p:nvSpPr>
        <p:spPr>
          <a:xfrm>
            <a:off x="2426970" y="1702415"/>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644" name="Google Shape;2644;p132"/>
          <p:cNvSpPr txBox="1"/>
          <p:nvPr/>
        </p:nvSpPr>
        <p:spPr>
          <a:xfrm>
            <a:off x="3999595" y="1655334"/>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645" name="Google Shape;2645;p132"/>
          <p:cNvSpPr txBox="1"/>
          <p:nvPr/>
        </p:nvSpPr>
        <p:spPr>
          <a:xfrm>
            <a:off x="5603573" y="1642492"/>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646" name="Google Shape;2646;p132"/>
          <p:cNvSpPr txBox="1"/>
          <p:nvPr/>
        </p:nvSpPr>
        <p:spPr>
          <a:xfrm>
            <a:off x="7530836" y="2012379"/>
            <a:ext cx="28194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strike="noStrike" cap="none">
                <a:solidFill>
                  <a:srgbClr val="000000"/>
                </a:solidFill>
                <a:latin typeface="Gill Sans"/>
                <a:ea typeface="Gill Sans"/>
                <a:cs typeface="Gill Sans"/>
                <a:sym typeface="Gill Sans"/>
              </a:rPr>
              <a:t>C is a Gaussian kernel and we know that it ‘blurs’.</a:t>
            </a:r>
            <a:endParaRPr sz="1800">
              <a:solidFill>
                <a:srgbClr val="000000"/>
              </a:solidFill>
              <a:latin typeface="Gill Sans"/>
              <a:ea typeface="Gill Sans"/>
              <a:cs typeface="Gill Sans"/>
              <a:sym typeface="Gill San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2650"/>
        <p:cNvGrpSpPr/>
        <p:nvPr/>
      </p:nvGrpSpPr>
      <p:grpSpPr>
        <a:xfrm>
          <a:off x="0" y="0"/>
          <a:ext cx="0" cy="0"/>
          <a:chOff x="0" y="0"/>
          <a:chExt cx="0" cy="0"/>
        </a:xfrm>
      </p:grpSpPr>
      <p:sp>
        <p:nvSpPr>
          <p:cNvPr id="2651" name="Google Shape;2651;p133"/>
          <p:cNvSpPr txBox="1">
            <a:spLocks noGrp="1"/>
          </p:cNvSpPr>
          <p:nvPr>
            <p:ph type="title"/>
          </p:nvPr>
        </p:nvSpPr>
        <p:spPr>
          <a:xfrm>
            <a:off x="1981200" y="457199"/>
            <a:ext cx="8229600" cy="1057275"/>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4000"/>
              <a:buFont typeface="Courier New"/>
              <a:buNone/>
            </a:pPr>
            <a:r>
              <a:rPr lang="en-US">
                <a:latin typeface="Courier New"/>
                <a:ea typeface="Courier New"/>
                <a:cs typeface="Courier New"/>
                <a:sym typeface="Courier New"/>
              </a:rPr>
              <a:t>A = B * C</a:t>
            </a:r>
            <a:endParaRPr/>
          </a:p>
        </p:txBody>
      </p:sp>
      <p:sp>
        <p:nvSpPr>
          <p:cNvPr id="2652" name="Google Shape;2652;p133"/>
          <p:cNvSpPr txBox="1">
            <a:spLocks noGrp="1"/>
          </p:cNvSpPr>
          <p:nvPr>
            <p:ph type="body" idx="1"/>
          </p:nvPr>
        </p:nvSpPr>
        <p:spPr>
          <a:xfrm>
            <a:off x="2240861" y="3641207"/>
            <a:ext cx="7998373" cy="3387389"/>
          </a:xfrm>
          <a:prstGeom prst="rect">
            <a:avLst/>
          </a:prstGeom>
          <a:noFill/>
          <a:ln>
            <a:noFill/>
          </a:ln>
        </p:spPr>
        <p:txBody>
          <a:bodyPr spcFirstLastPara="1" wrap="square" lIns="91425" tIns="45700" rIns="91425" bIns="45700" anchor="t" anchorCtr="0">
            <a:normAutofit/>
          </a:bodyPr>
          <a:lstStyle/>
          <a:p>
            <a:pPr marL="0" lvl="0" indent="0" algn="l" rtl="0">
              <a:lnSpc>
                <a:spcPct val="90000"/>
              </a:lnSpc>
              <a:spcBef>
                <a:spcPts val="0"/>
              </a:spcBef>
              <a:spcAft>
                <a:spcPts val="0"/>
              </a:spcAft>
              <a:buClr>
                <a:schemeClr val="dk1"/>
              </a:buClr>
              <a:buSzPts val="2500"/>
              <a:buNone/>
            </a:pPr>
            <a:r>
              <a:rPr lang="en-US" sz="2500"/>
              <a:t>When the filter ‘looks like’ the image = ‘template matching’</a:t>
            </a:r>
            <a:endParaRPr/>
          </a:p>
          <a:p>
            <a:pPr marL="0" lvl="0" indent="0" algn="l" rtl="0">
              <a:lnSpc>
                <a:spcPct val="90000"/>
              </a:lnSpc>
              <a:spcBef>
                <a:spcPts val="1000"/>
              </a:spcBef>
              <a:spcAft>
                <a:spcPts val="0"/>
              </a:spcAft>
              <a:buClr>
                <a:schemeClr val="dk1"/>
              </a:buClr>
              <a:buSzPts val="2500"/>
              <a:buNone/>
            </a:pPr>
            <a:endParaRPr sz="2500"/>
          </a:p>
          <a:p>
            <a:pPr marL="0" lvl="0" indent="0" algn="ctr" rtl="0">
              <a:lnSpc>
                <a:spcPct val="90000"/>
              </a:lnSpc>
              <a:spcBef>
                <a:spcPts val="1000"/>
              </a:spcBef>
              <a:spcAft>
                <a:spcPts val="0"/>
              </a:spcAft>
              <a:buClr>
                <a:schemeClr val="dk1"/>
              </a:buClr>
              <a:buSzPts val="2500"/>
              <a:buNone/>
            </a:pPr>
            <a:r>
              <a:rPr lang="en-US" sz="2500" strike="noStrike" cap="none">
                <a:solidFill>
                  <a:schemeClr val="dk1"/>
                </a:solidFill>
              </a:rPr>
              <a:t>Filtering viewed as comparing an image of </a:t>
            </a:r>
            <a:br>
              <a:rPr lang="en-US" sz="2500" strike="noStrike" cap="none">
                <a:solidFill>
                  <a:schemeClr val="dk1"/>
                </a:solidFill>
              </a:rPr>
            </a:br>
            <a:r>
              <a:rPr lang="en-US" sz="2500" strike="noStrike" cap="none">
                <a:solidFill>
                  <a:schemeClr val="dk1"/>
                </a:solidFill>
              </a:rPr>
              <a:t>what you want to find against all image regions.</a:t>
            </a:r>
            <a:endParaRPr/>
          </a:p>
          <a:p>
            <a:pPr marL="0" lvl="0" indent="0" algn="ctr" rtl="0">
              <a:lnSpc>
                <a:spcPct val="90000"/>
              </a:lnSpc>
              <a:spcBef>
                <a:spcPts val="1000"/>
              </a:spcBef>
              <a:spcAft>
                <a:spcPts val="0"/>
              </a:spcAft>
              <a:buClr>
                <a:schemeClr val="dk1"/>
              </a:buClr>
              <a:buSzPts val="2500"/>
              <a:buNone/>
            </a:pPr>
            <a:endParaRPr sz="2500"/>
          </a:p>
          <a:p>
            <a:pPr marL="0" lvl="0" indent="0" algn="ctr" rtl="0">
              <a:lnSpc>
                <a:spcPct val="90000"/>
              </a:lnSpc>
              <a:spcBef>
                <a:spcPts val="1000"/>
              </a:spcBef>
              <a:spcAft>
                <a:spcPts val="0"/>
              </a:spcAft>
              <a:buClr>
                <a:schemeClr val="dk1"/>
              </a:buClr>
              <a:buSzPts val="2500"/>
              <a:buNone/>
            </a:pPr>
            <a:r>
              <a:rPr lang="en-US" sz="2500" i="1" strike="noStrike" cap="none">
                <a:solidFill>
                  <a:schemeClr val="dk1"/>
                </a:solidFill>
              </a:rPr>
              <a:t>For symmetric filters:</a:t>
            </a:r>
            <a:r>
              <a:rPr lang="en-US" sz="2500" strike="noStrike" cap="none">
                <a:solidFill>
                  <a:schemeClr val="dk1"/>
                </a:solidFill>
              </a:rPr>
              <a:t> use either convolution or correlation.</a:t>
            </a:r>
            <a:endParaRPr/>
          </a:p>
          <a:p>
            <a:pPr marL="0" lvl="0" indent="0" algn="ctr" rtl="0">
              <a:lnSpc>
                <a:spcPct val="90000"/>
              </a:lnSpc>
              <a:spcBef>
                <a:spcPts val="1000"/>
              </a:spcBef>
              <a:spcAft>
                <a:spcPts val="0"/>
              </a:spcAft>
              <a:buClr>
                <a:schemeClr val="dk1"/>
              </a:buClr>
              <a:buSzPts val="2500"/>
              <a:buNone/>
            </a:pPr>
            <a:r>
              <a:rPr lang="en-US" sz="2500" i="1" strike="noStrike" cap="none">
                <a:solidFill>
                  <a:schemeClr val="dk1"/>
                </a:solidFill>
              </a:rPr>
              <a:t>For nonsymmetric filters: </a:t>
            </a:r>
            <a:r>
              <a:rPr lang="en-US" sz="2500" strike="noStrike" cap="none">
                <a:solidFill>
                  <a:schemeClr val="dk1"/>
                </a:solidFill>
              </a:rPr>
              <a:t>correlation is template matching.</a:t>
            </a:r>
            <a:endParaRPr sz="2500"/>
          </a:p>
        </p:txBody>
      </p:sp>
      <p:pic>
        <p:nvPicPr>
          <p:cNvPr id="2653" name="Google Shape;2653;p133" descr="C:\Users\Hoiem\Documents\Classes\Computational Photography - Fall 2010\lectures\figs\filters\fil_pairs\sobel_gaus.png"/>
          <p:cNvPicPr preferRelativeResize="0"/>
          <p:nvPr/>
        </p:nvPicPr>
        <p:blipFill rotWithShape="1">
          <a:blip r:embed="rId3">
            <a:alphaModFix/>
          </a:blip>
          <a:srcRect l="15788" t="3510" r="14474" b="3510"/>
          <a:stretch/>
        </p:blipFill>
        <p:spPr>
          <a:xfrm>
            <a:off x="2667000" y="1710035"/>
            <a:ext cx="1447800" cy="1447800"/>
          </a:xfrm>
          <a:prstGeom prst="rect">
            <a:avLst/>
          </a:prstGeom>
          <a:noFill/>
          <a:ln>
            <a:noFill/>
          </a:ln>
        </p:spPr>
      </p:pic>
      <p:pic>
        <p:nvPicPr>
          <p:cNvPr id="2654" name="Google Shape;2654;p133" descr="C:\Users\Hoiem\Documents\Classes\Computational Photography - Fall 2010\lectures\figs\filters\fil_pairs\fil_sobel.png"/>
          <p:cNvPicPr preferRelativeResize="0"/>
          <p:nvPr/>
        </p:nvPicPr>
        <p:blipFill rotWithShape="1">
          <a:blip r:embed="rId4">
            <a:alphaModFix/>
          </a:blip>
          <a:srcRect l="16667" t="4167" r="13542" b="4167"/>
          <a:stretch/>
        </p:blipFill>
        <p:spPr>
          <a:xfrm>
            <a:off x="4253184" y="1704965"/>
            <a:ext cx="1437905" cy="1418580"/>
          </a:xfrm>
          <a:prstGeom prst="rect">
            <a:avLst/>
          </a:prstGeom>
          <a:noFill/>
          <a:ln>
            <a:noFill/>
          </a:ln>
        </p:spPr>
      </p:pic>
      <p:pic>
        <p:nvPicPr>
          <p:cNvPr id="2655" name="Google Shape;2655;p133" descr="C:\Users\Hoiem\Documents\Classes\Computational Photography - Fall 2010\lectures\figs\filters\fil_pairs\fil_gaus.png"/>
          <p:cNvPicPr preferRelativeResize="0"/>
          <p:nvPr/>
        </p:nvPicPr>
        <p:blipFill rotWithShape="1">
          <a:blip r:embed="rId5">
            <a:alphaModFix/>
          </a:blip>
          <a:srcRect l="17708" t="5556" r="16667" b="6944"/>
          <a:stretch/>
        </p:blipFill>
        <p:spPr>
          <a:xfrm>
            <a:off x="5931233" y="1733932"/>
            <a:ext cx="1359458" cy="1359458"/>
          </a:xfrm>
          <a:prstGeom prst="rect">
            <a:avLst/>
          </a:prstGeom>
          <a:noFill/>
          <a:ln>
            <a:noFill/>
          </a:ln>
        </p:spPr>
      </p:pic>
      <p:sp>
        <p:nvSpPr>
          <p:cNvPr id="2656" name="Google Shape;2656;p133"/>
          <p:cNvSpPr txBox="1"/>
          <p:nvPr/>
        </p:nvSpPr>
        <p:spPr>
          <a:xfrm>
            <a:off x="2426970" y="1702415"/>
            <a:ext cx="3381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A</a:t>
            </a:r>
            <a:endParaRPr/>
          </a:p>
        </p:txBody>
      </p:sp>
      <p:sp>
        <p:nvSpPr>
          <p:cNvPr id="2657" name="Google Shape;2657;p133"/>
          <p:cNvSpPr txBox="1"/>
          <p:nvPr/>
        </p:nvSpPr>
        <p:spPr>
          <a:xfrm>
            <a:off x="3999595" y="1655334"/>
            <a:ext cx="3000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B</a:t>
            </a:r>
            <a:endParaRPr/>
          </a:p>
        </p:txBody>
      </p:sp>
      <p:sp>
        <p:nvSpPr>
          <p:cNvPr id="2658" name="Google Shape;2658;p133"/>
          <p:cNvSpPr txBox="1"/>
          <p:nvPr/>
        </p:nvSpPr>
        <p:spPr>
          <a:xfrm>
            <a:off x="5603573" y="1642492"/>
            <a:ext cx="350838" cy="3698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C</a:t>
            </a:r>
            <a:endParaRPr/>
          </a:p>
        </p:txBody>
      </p:sp>
      <p:sp>
        <p:nvSpPr>
          <p:cNvPr id="2659" name="Google Shape;2659;p133"/>
          <p:cNvSpPr txBox="1"/>
          <p:nvPr/>
        </p:nvSpPr>
        <p:spPr>
          <a:xfrm>
            <a:off x="7530836" y="2012379"/>
            <a:ext cx="2819400"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strike="noStrike" cap="none">
                <a:solidFill>
                  <a:srgbClr val="000000"/>
                </a:solidFill>
                <a:latin typeface="Gill Sans"/>
                <a:ea typeface="Gill Sans"/>
                <a:cs typeface="Gill Sans"/>
                <a:sym typeface="Gill Sans"/>
              </a:rPr>
              <a:t>C is a Gaussian kernel and we know that it ‘blurs’.</a:t>
            </a:r>
            <a:endParaRPr sz="1800">
              <a:solidFill>
                <a:srgbClr val="000000"/>
              </a:solidFill>
              <a:latin typeface="Gill Sans"/>
              <a:ea typeface="Gill Sans"/>
              <a:cs typeface="Gill Sans"/>
              <a:sym typeface="Gill Sans"/>
            </a:endParaRP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2664"/>
        <p:cNvGrpSpPr/>
        <p:nvPr/>
      </p:nvGrpSpPr>
      <p:grpSpPr>
        <a:xfrm>
          <a:off x="0" y="0"/>
          <a:ext cx="0" cy="0"/>
          <a:chOff x="0" y="0"/>
          <a:chExt cx="0" cy="0"/>
        </a:xfrm>
      </p:grpSpPr>
      <p:pic>
        <p:nvPicPr>
          <p:cNvPr id="2665" name="Google Shape;2665;p134" descr="C:\Users\Hoiem\Documents\Classes\Computational Photography - Fall 2010\lectures\figs\filters\fil_pairs\im_orig.jpg"/>
          <p:cNvPicPr preferRelativeResize="0"/>
          <p:nvPr/>
        </p:nvPicPr>
        <p:blipFill rotWithShape="1">
          <a:blip r:embed="rId3">
            <a:alphaModFix/>
          </a:blip>
          <a:srcRect/>
          <a:stretch/>
        </p:blipFill>
        <p:spPr>
          <a:xfrm>
            <a:off x="8587807" y="1135409"/>
            <a:ext cx="2003142" cy="1277303"/>
          </a:xfrm>
          <a:prstGeom prst="rect">
            <a:avLst/>
          </a:prstGeom>
          <a:noFill/>
          <a:ln>
            <a:noFill/>
          </a:ln>
        </p:spPr>
      </p:pic>
      <p:sp>
        <p:nvSpPr>
          <p:cNvPr id="2666" name="Google Shape;2666;p134"/>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342900" marR="0" lvl="0" indent="-342900" algn="l" rtl="0">
              <a:spcBef>
                <a:spcPts val="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80"/>
              </a:spcBef>
              <a:spcAft>
                <a:spcPts val="0"/>
              </a:spcAft>
              <a:buClr>
                <a:srgbClr val="000000"/>
              </a:buClr>
              <a:buSzPts val="2400"/>
              <a:buFont typeface="Arial"/>
              <a:buChar char=" "/>
            </a:pPr>
            <a:r>
              <a:rPr lang="en-US" sz="2400" i="1">
                <a:solidFill>
                  <a:srgbClr val="000000"/>
                </a:solidFill>
                <a:latin typeface="Gill Sans"/>
                <a:ea typeface="Gill Sans"/>
                <a:cs typeface="Gill Sans"/>
                <a:sym typeface="Gill Sans"/>
              </a:rPr>
              <a:t>                                     </a:t>
            </a:r>
            <a:endParaRPr sz="2400" i="1">
              <a:solidFill>
                <a:srgbClr val="000000"/>
              </a:solidFill>
              <a:latin typeface="Gill Sans"/>
              <a:ea typeface="Gill Sans"/>
              <a:cs typeface="Gill Sans"/>
              <a:sym typeface="Gill Sans"/>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342900" marR="0" lvl="0" indent="-3429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667" name="Google Shape;2667;p134"/>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668" name="Google Shape;2668;p13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669" name="Google Shape;2669;p134"/>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2674"/>
        <p:cNvGrpSpPr/>
        <p:nvPr/>
      </p:nvGrpSpPr>
      <p:grpSpPr>
        <a:xfrm>
          <a:off x="0" y="0"/>
          <a:ext cx="0" cy="0"/>
          <a:chOff x="0" y="0"/>
          <a:chExt cx="0" cy="0"/>
        </a:xfrm>
      </p:grpSpPr>
      <p:pic>
        <p:nvPicPr>
          <p:cNvPr id="2675" name="Google Shape;2675;p135" descr="C:\Users\Hoiem\Documents\Classes\Computational Photography - Fall 2010\lectures\figs\filters\fil_pairs\im_orig.jpg"/>
          <p:cNvPicPr preferRelativeResize="0"/>
          <p:nvPr/>
        </p:nvPicPr>
        <p:blipFill rotWithShape="1">
          <a:blip r:embed="rId3">
            <a:alphaModFix/>
          </a:blip>
          <a:srcRect/>
          <a:stretch/>
        </p:blipFill>
        <p:spPr>
          <a:xfrm>
            <a:off x="8587807" y="1135409"/>
            <a:ext cx="2003142" cy="1277303"/>
          </a:xfrm>
          <a:prstGeom prst="rect">
            <a:avLst/>
          </a:prstGeom>
          <a:noFill/>
          <a:ln>
            <a:noFill/>
          </a:ln>
        </p:spPr>
      </p:pic>
      <p:sp>
        <p:nvSpPr>
          <p:cNvPr id="2676" name="Google Shape;2676;p135"/>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152400" algn="l" rtl="0">
              <a:spcBef>
                <a:spcPts val="480"/>
              </a:spcBef>
              <a:spcAft>
                <a:spcPts val="0"/>
              </a:spcAft>
              <a:buClr>
                <a:srgbClr val="000000"/>
              </a:buClr>
              <a:buSzPts val="2400"/>
              <a:buFont typeface="Arial"/>
              <a:buChar char=" "/>
            </a:pPr>
            <a:r>
              <a:rPr lang="en-US" sz="2400" i="1">
                <a:solidFill>
                  <a:srgbClr val="000000"/>
                </a:solidFill>
                <a:latin typeface="Gill Sans"/>
                <a:ea typeface="Gill Sans"/>
                <a:cs typeface="Gill Sans"/>
                <a:sym typeface="Gill Sans"/>
              </a:rPr>
              <a:t>                                     </a:t>
            </a:r>
            <a:endParaRPr sz="2400" i="1">
              <a:solidFill>
                <a:srgbClr val="000000"/>
              </a:solidFill>
              <a:latin typeface="Gill Sans"/>
              <a:ea typeface="Gill Sans"/>
              <a:cs typeface="Gill Sans"/>
              <a:sym typeface="Gill Sans"/>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677" name="Google Shape;2677;p135"/>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678" name="Google Shape;2678;p13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679" name="Google Shape;2679;p135"/>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2684"/>
        <p:cNvGrpSpPr/>
        <p:nvPr/>
      </p:nvGrpSpPr>
      <p:grpSpPr>
        <a:xfrm>
          <a:off x="0" y="0"/>
          <a:ext cx="0" cy="0"/>
          <a:chOff x="0" y="0"/>
          <a:chExt cx="0" cy="0"/>
        </a:xfrm>
      </p:grpSpPr>
      <p:pic>
        <p:nvPicPr>
          <p:cNvPr id="2685" name="Google Shape;2685;p136" descr="C:\Users\Hoiem\Documents\Classes\Computational Photography - Fall 2010\lectures\figs\filters\fil_pairs\im_orig.jpg"/>
          <p:cNvPicPr preferRelativeResize="0"/>
          <p:nvPr/>
        </p:nvPicPr>
        <p:blipFill rotWithShape="1">
          <a:blip r:embed="rId3">
            <a:alphaModFix/>
          </a:blip>
          <a:srcRect/>
          <a:stretch/>
        </p:blipFill>
        <p:spPr>
          <a:xfrm>
            <a:off x="8587807" y="1135409"/>
            <a:ext cx="2003142" cy="1277303"/>
          </a:xfrm>
          <a:prstGeom prst="rect">
            <a:avLst/>
          </a:prstGeom>
          <a:noFill/>
          <a:ln>
            <a:noFill/>
          </a:ln>
        </p:spPr>
      </p:pic>
      <p:sp>
        <p:nvSpPr>
          <p:cNvPr id="2686" name="Google Shape;2686;p136"/>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152400" algn="l" rtl="0">
              <a:spcBef>
                <a:spcPts val="480"/>
              </a:spcBef>
              <a:spcAft>
                <a:spcPts val="0"/>
              </a:spcAft>
              <a:buClr>
                <a:srgbClr val="000000"/>
              </a:buClr>
              <a:buSzPts val="2400"/>
              <a:buFont typeface="Arial"/>
              <a:buChar char=" "/>
            </a:pPr>
            <a:r>
              <a:rPr lang="en-US" sz="2400" i="1">
                <a:solidFill>
                  <a:srgbClr val="000000"/>
                </a:solidFill>
                <a:latin typeface="Gill Sans"/>
                <a:ea typeface="Gill Sans"/>
                <a:cs typeface="Gill Sans"/>
                <a:sym typeface="Gill Sans"/>
              </a:rPr>
              <a:t>                                     </a:t>
            </a:r>
            <a:endParaRPr sz="2400" i="1">
              <a:solidFill>
                <a:srgbClr val="000000"/>
              </a:solidFill>
              <a:latin typeface="Gill Sans"/>
              <a:ea typeface="Gill Sans"/>
              <a:cs typeface="Gill Sans"/>
              <a:sym typeface="Gill Sans"/>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pic>
        <p:nvPicPr>
          <p:cNvPr id="2687" name="Google Shape;2687;p136"/>
          <p:cNvPicPr preferRelativeResize="0"/>
          <p:nvPr/>
        </p:nvPicPr>
        <p:blipFill rotWithShape="1">
          <a:blip r:embed="rId4">
            <a:alphaModFix/>
          </a:blip>
          <a:srcRect/>
          <a:stretch/>
        </p:blipFill>
        <p:spPr>
          <a:xfrm>
            <a:off x="7121076" y="2318121"/>
            <a:ext cx="1126919" cy="1132161"/>
          </a:xfrm>
          <a:prstGeom prst="rect">
            <a:avLst/>
          </a:prstGeom>
          <a:noFill/>
          <a:ln>
            <a:noFill/>
          </a:ln>
        </p:spPr>
      </p:pic>
      <p:sp>
        <p:nvSpPr>
          <p:cNvPr id="2688" name="Google Shape;2688;p136"/>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689" name="Google Shape;2689;p136"/>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690" name="Google Shape;2690;p13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691" name="Google Shape;2691;p136"/>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2696"/>
        <p:cNvGrpSpPr/>
        <p:nvPr/>
      </p:nvGrpSpPr>
      <p:grpSpPr>
        <a:xfrm>
          <a:off x="0" y="0"/>
          <a:ext cx="0" cy="0"/>
          <a:chOff x="0" y="0"/>
          <a:chExt cx="0" cy="0"/>
        </a:xfrm>
      </p:grpSpPr>
      <p:pic>
        <p:nvPicPr>
          <p:cNvPr id="2697" name="Google Shape;2697;p137" descr="C:\Users\Hoiem\Documents\Classes\Computational Photography - Fall 2010\lectures\figs\filters\fil_pairs\im_orig.jpg"/>
          <p:cNvPicPr preferRelativeResize="0"/>
          <p:nvPr/>
        </p:nvPicPr>
        <p:blipFill rotWithShape="1">
          <a:blip r:embed="rId3">
            <a:alphaModFix/>
          </a:blip>
          <a:srcRect/>
          <a:stretch/>
        </p:blipFill>
        <p:spPr>
          <a:xfrm>
            <a:off x="8587807" y="1135409"/>
            <a:ext cx="2003142" cy="1277303"/>
          </a:xfrm>
          <a:prstGeom prst="rect">
            <a:avLst/>
          </a:prstGeom>
          <a:noFill/>
          <a:ln>
            <a:noFill/>
          </a:ln>
        </p:spPr>
      </p:pic>
      <p:sp>
        <p:nvSpPr>
          <p:cNvPr id="2698" name="Google Shape;2698;p137"/>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pic>
        <p:nvPicPr>
          <p:cNvPr id="2699" name="Google Shape;2699;p137"/>
          <p:cNvPicPr preferRelativeResize="0"/>
          <p:nvPr/>
        </p:nvPicPr>
        <p:blipFill rotWithShape="1">
          <a:blip r:embed="rId4">
            <a:alphaModFix/>
          </a:blip>
          <a:srcRect/>
          <a:stretch/>
        </p:blipFill>
        <p:spPr>
          <a:xfrm>
            <a:off x="7121076" y="2318121"/>
            <a:ext cx="1126919" cy="1132161"/>
          </a:xfrm>
          <a:prstGeom prst="rect">
            <a:avLst/>
          </a:prstGeom>
          <a:noFill/>
          <a:ln>
            <a:noFill/>
          </a:ln>
        </p:spPr>
      </p:pic>
      <p:sp>
        <p:nvSpPr>
          <p:cNvPr id="2700" name="Google Shape;2700;p137"/>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01" name="Google Shape;2701;p137"/>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02" name="Google Shape;2702;p13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03" name="Google Shape;2703;p137"/>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2708"/>
        <p:cNvGrpSpPr/>
        <p:nvPr/>
      </p:nvGrpSpPr>
      <p:grpSpPr>
        <a:xfrm>
          <a:off x="0" y="0"/>
          <a:ext cx="0" cy="0"/>
          <a:chOff x="0" y="0"/>
          <a:chExt cx="0" cy="0"/>
        </a:xfrm>
      </p:grpSpPr>
      <p:pic>
        <p:nvPicPr>
          <p:cNvPr id="2709" name="Google Shape;2709;p138" descr="C:\Users\Hoiem\Documents\Classes\Computational Photography - Fall 2010\lectures\figs\filters\fil_pairs\im_orig.jpg"/>
          <p:cNvPicPr preferRelativeResize="0"/>
          <p:nvPr/>
        </p:nvPicPr>
        <p:blipFill rotWithShape="1">
          <a:blip r:embed="rId3">
            <a:alphaModFix/>
          </a:blip>
          <a:srcRect/>
          <a:stretch/>
        </p:blipFill>
        <p:spPr>
          <a:xfrm>
            <a:off x="8587807" y="1135409"/>
            <a:ext cx="2003142" cy="1277303"/>
          </a:xfrm>
          <a:prstGeom prst="rect">
            <a:avLst/>
          </a:prstGeom>
          <a:noFill/>
          <a:ln>
            <a:noFill/>
          </a:ln>
        </p:spPr>
      </p:pic>
      <p:sp>
        <p:nvSpPr>
          <p:cNvPr id="2710" name="Google Shape;2710;p138"/>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 = correlate2d( D, f, ‘same’ )</a:t>
            </a:r>
            <a:endParaRPr sz="2400">
              <a:solidFill>
                <a:srgbClr val="000000"/>
              </a:solidFill>
              <a:latin typeface="Consolas"/>
              <a:ea typeface="Consolas"/>
              <a:cs typeface="Consolas"/>
              <a:sym typeface="Consolas"/>
            </a:endParaRPr>
          </a:p>
        </p:txBody>
      </p:sp>
      <p:pic>
        <p:nvPicPr>
          <p:cNvPr id="2711" name="Google Shape;2711;p138"/>
          <p:cNvPicPr preferRelativeResize="0"/>
          <p:nvPr/>
        </p:nvPicPr>
        <p:blipFill rotWithShape="1">
          <a:blip r:embed="rId4">
            <a:alphaModFix/>
          </a:blip>
          <a:srcRect/>
          <a:stretch/>
        </p:blipFill>
        <p:spPr>
          <a:xfrm>
            <a:off x="7121076" y="2318121"/>
            <a:ext cx="1126919" cy="1132161"/>
          </a:xfrm>
          <a:prstGeom prst="rect">
            <a:avLst/>
          </a:prstGeom>
          <a:noFill/>
          <a:ln>
            <a:noFill/>
          </a:ln>
        </p:spPr>
      </p:pic>
      <p:sp>
        <p:nvSpPr>
          <p:cNvPr id="2712" name="Google Shape;2712;p138"/>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13" name="Google Shape;2713;p138"/>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14" name="Google Shape;2714;p13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15" name="Google Shape;2715;p138"/>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2720"/>
        <p:cNvGrpSpPr/>
        <p:nvPr/>
      </p:nvGrpSpPr>
      <p:grpSpPr>
        <a:xfrm>
          <a:off x="0" y="0"/>
          <a:ext cx="0" cy="0"/>
          <a:chOff x="0" y="0"/>
          <a:chExt cx="0" cy="0"/>
        </a:xfrm>
      </p:grpSpPr>
      <p:pic>
        <p:nvPicPr>
          <p:cNvPr id="2721" name="Google Shape;2721;p139"/>
          <p:cNvPicPr preferRelativeResize="0"/>
          <p:nvPr/>
        </p:nvPicPr>
        <p:blipFill rotWithShape="1">
          <a:blip r:embed="rId3">
            <a:alphaModFix/>
          </a:blip>
          <a:srcRect/>
          <a:stretch/>
        </p:blipFill>
        <p:spPr>
          <a:xfrm>
            <a:off x="7121076" y="3799833"/>
            <a:ext cx="3181683" cy="2021751"/>
          </a:xfrm>
          <a:prstGeom prst="rect">
            <a:avLst/>
          </a:prstGeom>
          <a:noFill/>
          <a:ln>
            <a:noFill/>
          </a:ln>
        </p:spPr>
      </p:pic>
      <p:pic>
        <p:nvPicPr>
          <p:cNvPr id="2722" name="Google Shape;2722;p139" descr="C:\Users\Hoiem\Documents\Classes\Computational Photography - Fall 2010\lectures\figs\filters\fil_pairs\im_orig.jpg"/>
          <p:cNvPicPr preferRelativeResize="0"/>
          <p:nvPr/>
        </p:nvPicPr>
        <p:blipFill rotWithShape="1">
          <a:blip r:embed="rId4">
            <a:alphaModFix/>
          </a:blip>
          <a:srcRect/>
          <a:stretch/>
        </p:blipFill>
        <p:spPr>
          <a:xfrm>
            <a:off x="8587807" y="1135409"/>
            <a:ext cx="2003142" cy="1277303"/>
          </a:xfrm>
          <a:prstGeom prst="rect">
            <a:avLst/>
          </a:prstGeom>
          <a:noFill/>
          <a:ln>
            <a:noFill/>
          </a:ln>
        </p:spPr>
      </p:pic>
      <p:sp>
        <p:nvSpPr>
          <p:cNvPr id="2723" name="Google Shape;2723;p139"/>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 = correlate2d( D, f, ‘same’ )</a:t>
            </a:r>
            <a:endParaRPr sz="2400">
              <a:solidFill>
                <a:srgbClr val="000000"/>
              </a:solidFill>
              <a:latin typeface="Consolas"/>
              <a:ea typeface="Consolas"/>
              <a:cs typeface="Consolas"/>
              <a:sym typeface="Consolas"/>
            </a:endParaRPr>
          </a:p>
        </p:txBody>
      </p:sp>
      <p:pic>
        <p:nvPicPr>
          <p:cNvPr id="2724" name="Google Shape;2724;p139"/>
          <p:cNvPicPr preferRelativeResize="0"/>
          <p:nvPr/>
        </p:nvPicPr>
        <p:blipFill rotWithShape="1">
          <a:blip r:embed="rId5">
            <a:alphaModFix/>
          </a:blip>
          <a:srcRect/>
          <a:stretch/>
        </p:blipFill>
        <p:spPr>
          <a:xfrm>
            <a:off x="7121076" y="2318121"/>
            <a:ext cx="1126919" cy="1132161"/>
          </a:xfrm>
          <a:prstGeom prst="rect">
            <a:avLst/>
          </a:prstGeom>
          <a:noFill/>
          <a:ln>
            <a:noFill/>
          </a:ln>
        </p:spPr>
      </p:pic>
      <p:sp>
        <p:nvSpPr>
          <p:cNvPr id="2725" name="Google Shape;2725;p139"/>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26" name="Google Shape;2726;p139"/>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27" name="Google Shape;2727;p139"/>
          <p:cNvSpPr txBox="1"/>
          <p:nvPr/>
        </p:nvSpPr>
        <p:spPr>
          <a:xfrm>
            <a:off x="7112662" y="355219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I</a:t>
            </a:r>
            <a:endParaRPr/>
          </a:p>
        </p:txBody>
      </p:sp>
      <p:sp>
        <p:nvSpPr>
          <p:cNvPr id="2728" name="Google Shape;2728;p13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29" name="Google Shape;2729;p139"/>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2734"/>
        <p:cNvGrpSpPr/>
        <p:nvPr/>
      </p:nvGrpSpPr>
      <p:grpSpPr>
        <a:xfrm>
          <a:off x="0" y="0"/>
          <a:ext cx="0" cy="0"/>
          <a:chOff x="0" y="0"/>
          <a:chExt cx="0" cy="0"/>
        </a:xfrm>
      </p:grpSpPr>
      <p:pic>
        <p:nvPicPr>
          <p:cNvPr id="2735" name="Google Shape;2735;p140"/>
          <p:cNvPicPr preferRelativeResize="0"/>
          <p:nvPr/>
        </p:nvPicPr>
        <p:blipFill rotWithShape="1">
          <a:blip r:embed="rId3">
            <a:alphaModFix/>
          </a:blip>
          <a:srcRect/>
          <a:stretch/>
        </p:blipFill>
        <p:spPr>
          <a:xfrm>
            <a:off x="7121076" y="3799833"/>
            <a:ext cx="3181683" cy="2021751"/>
          </a:xfrm>
          <a:prstGeom prst="rect">
            <a:avLst/>
          </a:prstGeom>
          <a:noFill/>
          <a:ln>
            <a:noFill/>
          </a:ln>
        </p:spPr>
      </p:pic>
      <p:pic>
        <p:nvPicPr>
          <p:cNvPr id="2736" name="Google Shape;2736;p140" descr="C:\Users\Hoiem\Documents\Classes\Computational Photography - Fall 2010\lectures\figs\filters\fil_pairs\im_orig.jpg"/>
          <p:cNvPicPr preferRelativeResize="0"/>
          <p:nvPr/>
        </p:nvPicPr>
        <p:blipFill rotWithShape="1">
          <a:blip r:embed="rId4">
            <a:alphaModFix/>
          </a:blip>
          <a:srcRect/>
          <a:stretch/>
        </p:blipFill>
        <p:spPr>
          <a:xfrm>
            <a:off x="8587807" y="1135409"/>
            <a:ext cx="2003142" cy="1277303"/>
          </a:xfrm>
          <a:prstGeom prst="rect">
            <a:avLst/>
          </a:prstGeom>
          <a:noFill/>
          <a:ln>
            <a:noFill/>
          </a:ln>
        </p:spPr>
      </p:pic>
      <p:sp>
        <p:nvSpPr>
          <p:cNvPr id="2737" name="Google Shape;2737;p140"/>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 = correlate2d( D, f, ‘same’ )</a:t>
            </a:r>
            <a:endParaRPr sz="2400">
              <a:solidFill>
                <a:srgbClr val="000000"/>
              </a:solidFill>
              <a:latin typeface="Consolas"/>
              <a:ea typeface="Consolas"/>
              <a:cs typeface="Consolas"/>
              <a:sym typeface="Consolas"/>
            </a:endParaRPr>
          </a:p>
        </p:txBody>
      </p:sp>
      <p:pic>
        <p:nvPicPr>
          <p:cNvPr id="2738" name="Google Shape;2738;p140"/>
          <p:cNvPicPr preferRelativeResize="0"/>
          <p:nvPr/>
        </p:nvPicPr>
        <p:blipFill rotWithShape="1">
          <a:blip r:embed="rId5">
            <a:alphaModFix/>
          </a:blip>
          <a:srcRect/>
          <a:stretch/>
        </p:blipFill>
        <p:spPr>
          <a:xfrm>
            <a:off x="7121076" y="2318121"/>
            <a:ext cx="1126919" cy="1132161"/>
          </a:xfrm>
          <a:prstGeom prst="rect">
            <a:avLst/>
          </a:prstGeom>
          <a:noFill/>
          <a:ln>
            <a:noFill/>
          </a:ln>
        </p:spPr>
      </p:pic>
      <p:sp>
        <p:nvSpPr>
          <p:cNvPr id="2739" name="Google Shape;2739;p140"/>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40" name="Google Shape;2740;p140"/>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41" name="Google Shape;2741;p140"/>
          <p:cNvSpPr txBox="1"/>
          <p:nvPr/>
        </p:nvSpPr>
        <p:spPr>
          <a:xfrm>
            <a:off x="7112662" y="355219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I</a:t>
            </a:r>
            <a:endParaRPr/>
          </a:p>
        </p:txBody>
      </p:sp>
      <p:sp>
        <p:nvSpPr>
          <p:cNvPr id="2742" name="Google Shape;2742;p140"/>
          <p:cNvSpPr txBox="1"/>
          <p:nvPr/>
        </p:nvSpPr>
        <p:spPr>
          <a:xfrm>
            <a:off x="8634249" y="4636735"/>
            <a:ext cx="2305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70C0"/>
                </a:solidFill>
                <a:latin typeface="Gill Sans"/>
                <a:ea typeface="Gill Sans"/>
                <a:cs typeface="Gill Sans"/>
                <a:sym typeface="Gill Sans"/>
              </a:rPr>
              <a:t>+</a:t>
            </a:r>
            <a:endParaRPr/>
          </a:p>
        </p:txBody>
      </p:sp>
      <p:sp>
        <p:nvSpPr>
          <p:cNvPr id="2743" name="Google Shape;2743;p140"/>
          <p:cNvSpPr txBox="1"/>
          <p:nvPr/>
        </p:nvSpPr>
        <p:spPr>
          <a:xfrm>
            <a:off x="8659228" y="4188576"/>
            <a:ext cx="1211975"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4F81BD"/>
                </a:solidFill>
                <a:latin typeface="Gill Sans"/>
                <a:ea typeface="Gill Sans"/>
                <a:cs typeface="Gill Sans"/>
                <a:sym typeface="Gill Sans"/>
              </a:rPr>
              <a:t>Correct location</a:t>
            </a:r>
            <a:endParaRPr/>
          </a:p>
        </p:txBody>
      </p:sp>
      <p:sp>
        <p:nvSpPr>
          <p:cNvPr id="2744" name="Google Shape;2744;p14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45" name="Google Shape;2745;p140"/>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750"/>
        <p:cNvGrpSpPr/>
        <p:nvPr/>
      </p:nvGrpSpPr>
      <p:grpSpPr>
        <a:xfrm>
          <a:off x="0" y="0"/>
          <a:ext cx="0" cy="0"/>
          <a:chOff x="0" y="0"/>
          <a:chExt cx="0" cy="0"/>
        </a:xfrm>
      </p:grpSpPr>
      <p:pic>
        <p:nvPicPr>
          <p:cNvPr id="2751" name="Google Shape;2751;p141"/>
          <p:cNvPicPr preferRelativeResize="0"/>
          <p:nvPr/>
        </p:nvPicPr>
        <p:blipFill rotWithShape="1">
          <a:blip r:embed="rId3">
            <a:alphaModFix/>
          </a:blip>
          <a:srcRect/>
          <a:stretch/>
        </p:blipFill>
        <p:spPr>
          <a:xfrm>
            <a:off x="7121076" y="3799833"/>
            <a:ext cx="3181683" cy="2021751"/>
          </a:xfrm>
          <a:prstGeom prst="rect">
            <a:avLst/>
          </a:prstGeom>
          <a:noFill/>
          <a:ln>
            <a:noFill/>
          </a:ln>
        </p:spPr>
      </p:pic>
      <p:pic>
        <p:nvPicPr>
          <p:cNvPr id="2752" name="Google Shape;2752;p141" descr="C:\Users\Hoiem\Documents\Classes\Computational Photography - Fall 2010\lectures\figs\filters\fil_pairs\im_orig.jpg"/>
          <p:cNvPicPr preferRelativeResize="0"/>
          <p:nvPr/>
        </p:nvPicPr>
        <p:blipFill rotWithShape="1">
          <a:blip r:embed="rId4">
            <a:alphaModFix/>
          </a:blip>
          <a:srcRect/>
          <a:stretch/>
        </p:blipFill>
        <p:spPr>
          <a:xfrm>
            <a:off x="8587807" y="1135409"/>
            <a:ext cx="2003142" cy="1277303"/>
          </a:xfrm>
          <a:prstGeom prst="rect">
            <a:avLst/>
          </a:prstGeom>
          <a:noFill/>
          <a:ln>
            <a:noFill/>
          </a:ln>
        </p:spPr>
      </p:pic>
      <p:sp>
        <p:nvSpPr>
          <p:cNvPr id="2753" name="Google Shape;2753;p141"/>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 = correlate2d( D, f, ‘same’ )</a:t>
            </a:r>
            <a:endParaRPr sz="2400">
              <a:solidFill>
                <a:srgbClr val="000000"/>
              </a:solidFill>
              <a:latin typeface="Consolas"/>
              <a:ea typeface="Consolas"/>
              <a:cs typeface="Consolas"/>
              <a:sym typeface="Consolas"/>
            </a:endParaRPr>
          </a:p>
        </p:txBody>
      </p:sp>
      <p:pic>
        <p:nvPicPr>
          <p:cNvPr id="2754" name="Google Shape;2754;p141"/>
          <p:cNvPicPr preferRelativeResize="0"/>
          <p:nvPr/>
        </p:nvPicPr>
        <p:blipFill rotWithShape="1">
          <a:blip r:embed="rId5">
            <a:alphaModFix/>
          </a:blip>
          <a:srcRect/>
          <a:stretch/>
        </p:blipFill>
        <p:spPr>
          <a:xfrm>
            <a:off x="7121076" y="2318121"/>
            <a:ext cx="1126919" cy="1132161"/>
          </a:xfrm>
          <a:prstGeom prst="rect">
            <a:avLst/>
          </a:prstGeom>
          <a:noFill/>
          <a:ln>
            <a:noFill/>
          </a:ln>
        </p:spPr>
      </p:pic>
      <p:sp>
        <p:nvSpPr>
          <p:cNvPr id="2755" name="Google Shape;2755;p141"/>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56" name="Google Shape;2756;p141"/>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57" name="Google Shape;2757;p141"/>
          <p:cNvSpPr txBox="1"/>
          <p:nvPr/>
        </p:nvSpPr>
        <p:spPr>
          <a:xfrm>
            <a:off x="7112662" y="355219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I</a:t>
            </a:r>
            <a:endParaRPr/>
          </a:p>
        </p:txBody>
      </p:sp>
      <p:sp>
        <p:nvSpPr>
          <p:cNvPr id="2758" name="Google Shape;2758;p141"/>
          <p:cNvSpPr/>
          <p:nvPr/>
        </p:nvSpPr>
        <p:spPr>
          <a:xfrm>
            <a:off x="7724336" y="4403687"/>
            <a:ext cx="482586" cy="621635"/>
          </a:xfrm>
          <a:prstGeom prst="ellipse">
            <a:avLst/>
          </a:prstGeom>
          <a:noFill/>
          <a:ln w="127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Gill Sans"/>
              <a:ea typeface="Gill Sans"/>
              <a:cs typeface="Gill Sans"/>
              <a:sym typeface="Gill Sans"/>
            </a:endParaRPr>
          </a:p>
        </p:txBody>
      </p:sp>
      <p:sp>
        <p:nvSpPr>
          <p:cNvPr id="2759" name="Google Shape;2759;p141"/>
          <p:cNvSpPr txBox="1"/>
          <p:nvPr/>
        </p:nvSpPr>
        <p:spPr>
          <a:xfrm>
            <a:off x="7639590" y="5067800"/>
            <a:ext cx="1211975"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C00000"/>
                </a:solidFill>
                <a:latin typeface="Gill Sans"/>
                <a:ea typeface="Gill Sans"/>
                <a:cs typeface="Gill Sans"/>
                <a:sym typeface="Gill Sans"/>
              </a:rPr>
              <a:t>Response peak</a:t>
            </a:r>
            <a:endParaRPr/>
          </a:p>
        </p:txBody>
      </p:sp>
      <p:sp>
        <p:nvSpPr>
          <p:cNvPr id="2760" name="Google Shape;2760;p141"/>
          <p:cNvSpPr txBox="1"/>
          <p:nvPr/>
        </p:nvSpPr>
        <p:spPr>
          <a:xfrm>
            <a:off x="8634249" y="4636735"/>
            <a:ext cx="2305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70C0"/>
                </a:solidFill>
                <a:latin typeface="Gill Sans"/>
                <a:ea typeface="Gill Sans"/>
                <a:cs typeface="Gill Sans"/>
                <a:sym typeface="Gill Sans"/>
              </a:rPr>
              <a:t>+</a:t>
            </a:r>
            <a:endParaRPr/>
          </a:p>
        </p:txBody>
      </p:sp>
      <p:sp>
        <p:nvSpPr>
          <p:cNvPr id="2761" name="Google Shape;2761;p141"/>
          <p:cNvSpPr txBox="1"/>
          <p:nvPr/>
        </p:nvSpPr>
        <p:spPr>
          <a:xfrm>
            <a:off x="8659228" y="4188576"/>
            <a:ext cx="1211975"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4F81BD"/>
                </a:solidFill>
                <a:latin typeface="Gill Sans"/>
                <a:ea typeface="Gill Sans"/>
                <a:cs typeface="Gill Sans"/>
                <a:sym typeface="Gill Sans"/>
              </a:rPr>
              <a:t>Correct location</a:t>
            </a:r>
            <a:endParaRPr/>
          </a:p>
        </p:txBody>
      </p:sp>
      <p:sp>
        <p:nvSpPr>
          <p:cNvPr id="2762" name="Google Shape;2762;p14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63" name="Google Shape;2763;p141"/>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768"/>
        <p:cNvGrpSpPr/>
        <p:nvPr/>
      </p:nvGrpSpPr>
      <p:grpSpPr>
        <a:xfrm>
          <a:off x="0" y="0"/>
          <a:ext cx="0" cy="0"/>
          <a:chOff x="0" y="0"/>
          <a:chExt cx="0" cy="0"/>
        </a:xfrm>
      </p:grpSpPr>
      <p:pic>
        <p:nvPicPr>
          <p:cNvPr id="2769" name="Google Shape;2769;p142"/>
          <p:cNvPicPr preferRelativeResize="0"/>
          <p:nvPr/>
        </p:nvPicPr>
        <p:blipFill rotWithShape="1">
          <a:blip r:embed="rId3">
            <a:alphaModFix/>
          </a:blip>
          <a:srcRect/>
          <a:stretch/>
        </p:blipFill>
        <p:spPr>
          <a:xfrm>
            <a:off x="7121076" y="3799833"/>
            <a:ext cx="3181683" cy="2021751"/>
          </a:xfrm>
          <a:prstGeom prst="rect">
            <a:avLst/>
          </a:prstGeom>
          <a:noFill/>
          <a:ln>
            <a:noFill/>
          </a:ln>
        </p:spPr>
      </p:pic>
      <p:pic>
        <p:nvPicPr>
          <p:cNvPr id="2770" name="Google Shape;2770;p142" descr="C:\Users\Hoiem\Documents\Classes\Computational Photography - Fall 2010\lectures\figs\filters\fil_pairs\im_orig.jpg"/>
          <p:cNvPicPr preferRelativeResize="0"/>
          <p:nvPr/>
        </p:nvPicPr>
        <p:blipFill rotWithShape="1">
          <a:blip r:embed="rId4">
            <a:alphaModFix/>
          </a:blip>
          <a:srcRect/>
          <a:stretch/>
        </p:blipFill>
        <p:spPr>
          <a:xfrm>
            <a:off x="8587807" y="1135409"/>
            <a:ext cx="2003142" cy="1277303"/>
          </a:xfrm>
          <a:prstGeom prst="rect">
            <a:avLst/>
          </a:prstGeom>
          <a:noFill/>
          <a:ln>
            <a:noFill/>
          </a:ln>
        </p:spPr>
      </p:pic>
      <p:sp>
        <p:nvSpPr>
          <p:cNvPr id="2771" name="Google Shape;2771;p142"/>
          <p:cNvSpPr txBox="1"/>
          <p:nvPr/>
        </p:nvSpPr>
        <p:spPr>
          <a:xfrm>
            <a:off x="978120" y="2581286"/>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i="1">
                <a:solidFill>
                  <a:srgbClr val="000000"/>
                </a:solidFill>
                <a:latin typeface="Gill Sans"/>
                <a:ea typeface="Gill Sans"/>
                <a:cs typeface="Gill Sans"/>
                <a:sym typeface="Gill Sans"/>
              </a:rPr>
              <a:t>Expect response ‘peak’ in middle of I</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Gill Sans"/>
              <a:ea typeface="Gill Sans"/>
              <a:cs typeface="Gill Sans"/>
              <a:sym typeface="Gill Sans"/>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 = correlate2d( D, f, ‘same’ )</a:t>
            </a:r>
            <a:endParaRPr sz="2400">
              <a:solidFill>
                <a:srgbClr val="000000"/>
              </a:solidFill>
              <a:latin typeface="Consolas"/>
              <a:ea typeface="Consolas"/>
              <a:cs typeface="Consolas"/>
              <a:sym typeface="Consolas"/>
            </a:endParaRPr>
          </a:p>
        </p:txBody>
      </p:sp>
      <p:pic>
        <p:nvPicPr>
          <p:cNvPr id="2772" name="Google Shape;2772;p142"/>
          <p:cNvPicPr preferRelativeResize="0"/>
          <p:nvPr/>
        </p:nvPicPr>
        <p:blipFill rotWithShape="1">
          <a:blip r:embed="rId5">
            <a:alphaModFix/>
          </a:blip>
          <a:srcRect/>
          <a:stretch/>
        </p:blipFill>
        <p:spPr>
          <a:xfrm>
            <a:off x="7121076" y="2318121"/>
            <a:ext cx="1126919" cy="1132161"/>
          </a:xfrm>
          <a:prstGeom prst="rect">
            <a:avLst/>
          </a:prstGeom>
          <a:noFill/>
          <a:ln>
            <a:noFill/>
          </a:ln>
        </p:spPr>
      </p:pic>
      <p:sp>
        <p:nvSpPr>
          <p:cNvPr id="2773" name="Google Shape;2773;p142"/>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f</a:t>
            </a:r>
            <a:endParaRPr/>
          </a:p>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61 x 61</a:t>
            </a:r>
            <a:endParaRPr/>
          </a:p>
        </p:txBody>
      </p:sp>
      <p:sp>
        <p:nvSpPr>
          <p:cNvPr id="2774" name="Google Shape;2774;p142"/>
          <p:cNvSpPr txBox="1"/>
          <p:nvPr/>
        </p:nvSpPr>
        <p:spPr>
          <a:xfrm>
            <a:off x="8565742"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D (275 x 175 pixels)</a:t>
            </a:r>
            <a:endParaRPr/>
          </a:p>
        </p:txBody>
      </p:sp>
      <p:sp>
        <p:nvSpPr>
          <p:cNvPr id="2775" name="Google Shape;2775;p142"/>
          <p:cNvSpPr txBox="1"/>
          <p:nvPr/>
        </p:nvSpPr>
        <p:spPr>
          <a:xfrm>
            <a:off x="7112662" y="355219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Gill Sans"/>
                <a:ea typeface="Gill Sans"/>
                <a:cs typeface="Gill Sans"/>
                <a:sym typeface="Gill Sans"/>
              </a:rPr>
              <a:t>I</a:t>
            </a:r>
            <a:endParaRPr/>
          </a:p>
        </p:txBody>
      </p:sp>
      <p:sp>
        <p:nvSpPr>
          <p:cNvPr id="2776" name="Google Shape;2776;p142"/>
          <p:cNvSpPr/>
          <p:nvPr/>
        </p:nvSpPr>
        <p:spPr>
          <a:xfrm>
            <a:off x="7724336" y="4403687"/>
            <a:ext cx="482586" cy="621635"/>
          </a:xfrm>
          <a:prstGeom prst="ellipse">
            <a:avLst/>
          </a:prstGeom>
          <a:noFill/>
          <a:ln w="12700" cap="flat" cmpd="sng">
            <a:solidFill>
              <a:srgbClr val="C0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350">
              <a:solidFill>
                <a:srgbClr val="FFFFFF"/>
              </a:solidFill>
              <a:latin typeface="Gill Sans"/>
              <a:ea typeface="Gill Sans"/>
              <a:cs typeface="Gill Sans"/>
              <a:sym typeface="Gill Sans"/>
            </a:endParaRPr>
          </a:p>
        </p:txBody>
      </p:sp>
      <p:sp>
        <p:nvSpPr>
          <p:cNvPr id="2777" name="Google Shape;2777;p142"/>
          <p:cNvSpPr txBox="1"/>
          <p:nvPr/>
        </p:nvSpPr>
        <p:spPr>
          <a:xfrm>
            <a:off x="7639590" y="5067800"/>
            <a:ext cx="1211975"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C00000"/>
                </a:solidFill>
                <a:latin typeface="Gill Sans"/>
                <a:ea typeface="Gill Sans"/>
                <a:cs typeface="Gill Sans"/>
                <a:sym typeface="Gill Sans"/>
              </a:rPr>
              <a:t>Response peak</a:t>
            </a:r>
            <a:endParaRPr/>
          </a:p>
        </p:txBody>
      </p:sp>
      <p:sp>
        <p:nvSpPr>
          <p:cNvPr id="2778" name="Google Shape;2778;p142"/>
          <p:cNvSpPr txBox="1"/>
          <p:nvPr/>
        </p:nvSpPr>
        <p:spPr>
          <a:xfrm>
            <a:off x="2223596" y="4445877"/>
            <a:ext cx="3987567"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Hmm…</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That didn’t work – why not?</a:t>
            </a:r>
            <a:endParaRPr/>
          </a:p>
        </p:txBody>
      </p:sp>
      <p:sp>
        <p:nvSpPr>
          <p:cNvPr id="2779" name="Google Shape;2779;p142"/>
          <p:cNvSpPr txBox="1"/>
          <p:nvPr/>
        </p:nvSpPr>
        <p:spPr>
          <a:xfrm>
            <a:off x="8634249" y="4636735"/>
            <a:ext cx="230571"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70C0"/>
                </a:solidFill>
                <a:latin typeface="Gill Sans"/>
                <a:ea typeface="Gill Sans"/>
                <a:cs typeface="Gill Sans"/>
                <a:sym typeface="Gill Sans"/>
              </a:rPr>
              <a:t>+</a:t>
            </a:r>
            <a:endParaRPr/>
          </a:p>
        </p:txBody>
      </p:sp>
      <p:sp>
        <p:nvSpPr>
          <p:cNvPr id="2780" name="Google Shape;2780;p142"/>
          <p:cNvSpPr txBox="1"/>
          <p:nvPr/>
        </p:nvSpPr>
        <p:spPr>
          <a:xfrm>
            <a:off x="8659228" y="4188576"/>
            <a:ext cx="1211975"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4F81BD"/>
                </a:solidFill>
                <a:latin typeface="Gill Sans"/>
                <a:ea typeface="Gill Sans"/>
                <a:cs typeface="Gill Sans"/>
                <a:sym typeface="Gill Sans"/>
              </a:rPr>
              <a:t>Correct location</a:t>
            </a:r>
            <a:endParaRPr/>
          </a:p>
        </p:txBody>
      </p:sp>
      <p:sp>
        <p:nvSpPr>
          <p:cNvPr id="2781" name="Google Shape;2781;p14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7F7F7F"/>
              </a:buClr>
              <a:buSzPts val="1200"/>
              <a:buNone/>
            </a:pPr>
            <a:r>
              <a:rPr lang="en-US" sz="1200">
                <a:solidFill>
                  <a:srgbClr val="7F7F7F"/>
                </a:solidFill>
                <a:latin typeface="Gill Sans"/>
                <a:ea typeface="Gill Sans"/>
                <a:cs typeface="Gill Sans"/>
                <a:sym typeface="Gill Sans"/>
              </a:rPr>
              <a:t>Robert Collins</a:t>
            </a:r>
            <a:endParaRPr/>
          </a:p>
        </p:txBody>
      </p:sp>
      <p:sp>
        <p:nvSpPr>
          <p:cNvPr id="2782" name="Google Shape;2782;p142"/>
          <p:cNvSpPr txBox="1"/>
          <p:nvPr/>
        </p:nvSpPr>
        <p:spPr>
          <a:xfrm>
            <a:off x="1981200" y="1282371"/>
            <a:ext cx="6339710" cy="575441"/>
          </a:xfrm>
          <a:prstGeom prst="rect">
            <a:avLst/>
          </a:prstGeom>
          <a:noFill/>
          <a:ln>
            <a:noFill/>
          </a:ln>
        </p:spPr>
        <p:txBody>
          <a:bodyPr spcFirstLastPara="1" wrap="square" lIns="68575" tIns="34275" rIns="68575" bIns="34275" anchor="t" anchorCtr="0">
            <a:normAutofit fontScale="85000" lnSpcReduction="20000"/>
          </a:bodyPr>
          <a:lstStyle/>
          <a:p>
            <a:pPr marL="0" marR="0" lvl="0" indent="0" algn="ctr" rtl="0">
              <a:spcBef>
                <a:spcPts val="0"/>
              </a:spcBef>
              <a:spcAft>
                <a:spcPts val="0"/>
              </a:spcAft>
              <a:buClr>
                <a:srgbClr val="000000"/>
              </a:buClr>
              <a:buSzPct val="100000"/>
              <a:buFont typeface="Arial"/>
              <a:buNone/>
            </a:pPr>
            <a:r>
              <a:rPr lang="en-US" sz="2400">
                <a:solidFill>
                  <a:srgbClr val="000000"/>
                </a:solidFill>
                <a:latin typeface="Gill Sans"/>
                <a:ea typeface="Gill Sans"/>
                <a:cs typeface="Gill Sans"/>
                <a:sym typeface="Gill Sans"/>
              </a:rPr>
              <a:t>Let’s see if we can use correlation to ‘find’ the parts of the image that look like the kernel.</a:t>
            </a:r>
            <a:endParaRP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787"/>
        <p:cNvGrpSpPr/>
        <p:nvPr/>
      </p:nvGrpSpPr>
      <p:grpSpPr>
        <a:xfrm>
          <a:off x="0" y="0"/>
          <a:ext cx="0" cy="0"/>
          <a:chOff x="0" y="0"/>
          <a:chExt cx="0" cy="0"/>
        </a:xfrm>
      </p:grpSpPr>
      <p:sp>
        <p:nvSpPr>
          <p:cNvPr id="2788" name="Google Shape;2788;p14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Correlation</a:t>
            </a:r>
            <a:endParaRPr/>
          </a:p>
        </p:txBody>
      </p:sp>
      <p:sp>
        <p:nvSpPr>
          <p:cNvPr id="2789" name="Google Shape;2789;p14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790" name="Google Shape;2790;p143"/>
          <p:cNvPicPr preferRelativeResize="0"/>
          <p:nvPr/>
        </p:nvPicPr>
        <p:blipFill rotWithShape="1">
          <a:blip r:embed="rId3">
            <a:alphaModFix/>
          </a:blip>
          <a:srcRect/>
          <a:stretch/>
        </p:blipFill>
        <p:spPr>
          <a:xfrm>
            <a:off x="3711575" y="1527913"/>
            <a:ext cx="4997450" cy="874713"/>
          </a:xfrm>
          <a:prstGeom prst="rect">
            <a:avLst/>
          </a:prstGeom>
          <a:noFill/>
          <a:ln>
            <a:noFill/>
          </a:ln>
        </p:spPr>
      </p:pic>
      <p:sp>
        <p:nvSpPr>
          <p:cNvPr id="2791" name="Google Shape;2791;p143"/>
          <p:cNvSpPr/>
          <p:nvPr/>
        </p:nvSpPr>
        <p:spPr>
          <a:xfrm>
            <a:off x="3124200" y="2430726"/>
            <a:ext cx="7239000" cy="369332"/>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rgbClr val="000000"/>
                </a:solidFill>
                <a:latin typeface="Courier"/>
                <a:ea typeface="Courier"/>
                <a:cs typeface="Courier"/>
                <a:sym typeface="Courier"/>
              </a:rPr>
              <a:t>e.g., h = scipy.signal.correlate2d(f,I)</a:t>
            </a:r>
            <a:endParaRP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2796"/>
        <p:cNvGrpSpPr/>
        <p:nvPr/>
      </p:nvGrpSpPr>
      <p:grpSpPr>
        <a:xfrm>
          <a:off x="0" y="0"/>
          <a:ext cx="0" cy="0"/>
          <a:chOff x="0" y="0"/>
          <a:chExt cx="0" cy="0"/>
        </a:xfrm>
      </p:grpSpPr>
      <p:sp>
        <p:nvSpPr>
          <p:cNvPr id="2797" name="Google Shape;2797;p14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Correlation</a:t>
            </a:r>
            <a:endParaRPr/>
          </a:p>
        </p:txBody>
      </p:sp>
      <p:sp>
        <p:nvSpPr>
          <p:cNvPr id="2798" name="Google Shape;2798;p14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2799" name="Google Shape;2799;p144"/>
          <p:cNvPicPr preferRelativeResize="0"/>
          <p:nvPr/>
        </p:nvPicPr>
        <p:blipFill rotWithShape="1">
          <a:blip r:embed="rId3">
            <a:alphaModFix/>
          </a:blip>
          <a:srcRect/>
          <a:stretch/>
        </p:blipFill>
        <p:spPr>
          <a:xfrm>
            <a:off x="3711575" y="1527913"/>
            <a:ext cx="4997450" cy="874713"/>
          </a:xfrm>
          <a:prstGeom prst="rect">
            <a:avLst/>
          </a:prstGeom>
          <a:noFill/>
          <a:ln>
            <a:noFill/>
          </a:ln>
        </p:spPr>
      </p:pic>
      <p:sp>
        <p:nvSpPr>
          <p:cNvPr id="2800" name="Google Shape;2800;p144"/>
          <p:cNvSpPr/>
          <p:nvPr/>
        </p:nvSpPr>
        <p:spPr>
          <a:xfrm>
            <a:off x="3124200" y="2430726"/>
            <a:ext cx="7239000" cy="369332"/>
          </a:xfrm>
          <a:prstGeom prst="rect">
            <a:avLst/>
          </a:prstGeom>
          <a:noFill/>
          <a:ln>
            <a:noFill/>
          </a:ln>
        </p:spPr>
        <p:txBody>
          <a:bodyPr spcFirstLastPara="1" wrap="square" lIns="91425" tIns="45700" rIns="91425" bIns="45700" anchor="t" anchorCtr="0">
            <a:spAutoFit/>
          </a:bodyPr>
          <a:lstStyle/>
          <a:p>
            <a:pPr marL="457200" marR="0" lvl="1" indent="0" algn="l" rtl="0">
              <a:spcBef>
                <a:spcPts val="0"/>
              </a:spcBef>
              <a:spcAft>
                <a:spcPts val="0"/>
              </a:spcAft>
              <a:buNone/>
            </a:pPr>
            <a:r>
              <a:rPr lang="en-US" sz="1800" b="0" i="0" u="none" strike="noStrike" cap="none">
                <a:solidFill>
                  <a:srgbClr val="000000"/>
                </a:solidFill>
                <a:latin typeface="Courier"/>
                <a:ea typeface="Courier"/>
                <a:cs typeface="Courier"/>
                <a:sym typeface="Courier"/>
              </a:rPr>
              <a:t>e.g., h = scipy.signal.correlate2d(f,I)</a:t>
            </a:r>
            <a:endParaRPr/>
          </a:p>
        </p:txBody>
      </p:sp>
      <p:sp>
        <p:nvSpPr>
          <p:cNvPr id="2801" name="Google Shape;2801;p144"/>
          <p:cNvSpPr/>
          <p:nvPr/>
        </p:nvSpPr>
        <p:spPr>
          <a:xfrm>
            <a:off x="3200400" y="3389595"/>
            <a:ext cx="6400800" cy="21236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800">
                <a:solidFill>
                  <a:srgbClr val="000000"/>
                </a:solidFill>
                <a:latin typeface="Gill Sans"/>
                <a:ea typeface="Gill Sans"/>
                <a:cs typeface="Gill Sans"/>
                <a:sym typeface="Gill Sans"/>
              </a:rPr>
              <a:t>As brightness in </a:t>
            </a:r>
            <a:r>
              <a:rPr lang="en-US" sz="2800" i="1">
                <a:solidFill>
                  <a:srgbClr val="000000"/>
                </a:solidFill>
                <a:latin typeface="Gill Sans"/>
                <a:ea typeface="Gill Sans"/>
                <a:cs typeface="Gill Sans"/>
                <a:sym typeface="Gill Sans"/>
              </a:rPr>
              <a:t>I</a:t>
            </a:r>
            <a:r>
              <a:rPr lang="en-US" sz="2800">
                <a:solidFill>
                  <a:srgbClr val="000000"/>
                </a:solidFill>
                <a:latin typeface="Gill Sans"/>
                <a:ea typeface="Gill Sans"/>
                <a:cs typeface="Gill Sans"/>
                <a:sym typeface="Gill Sans"/>
              </a:rPr>
              <a:t> increases, the response in </a:t>
            </a:r>
            <a:r>
              <a:rPr lang="en-US" sz="2800" i="1">
                <a:solidFill>
                  <a:srgbClr val="000000"/>
                </a:solidFill>
                <a:latin typeface="Gill Sans"/>
                <a:ea typeface="Gill Sans"/>
                <a:cs typeface="Gill Sans"/>
                <a:sym typeface="Gill Sans"/>
              </a:rPr>
              <a:t>h</a:t>
            </a:r>
            <a:r>
              <a:rPr lang="en-US" sz="2800">
                <a:solidFill>
                  <a:srgbClr val="000000"/>
                </a:solidFill>
                <a:latin typeface="Gill Sans"/>
                <a:ea typeface="Gill Sans"/>
                <a:cs typeface="Gill Sans"/>
                <a:sym typeface="Gill Sans"/>
              </a:rPr>
              <a:t> will increase, as long as </a:t>
            </a:r>
            <a:r>
              <a:rPr lang="en-US" sz="2800" i="1">
                <a:solidFill>
                  <a:srgbClr val="000000"/>
                </a:solidFill>
                <a:latin typeface="Gill Sans"/>
                <a:ea typeface="Gill Sans"/>
                <a:cs typeface="Gill Sans"/>
                <a:sym typeface="Gill Sans"/>
              </a:rPr>
              <a:t>f</a:t>
            </a:r>
            <a:r>
              <a:rPr lang="en-US" sz="2800">
                <a:solidFill>
                  <a:srgbClr val="000000"/>
                </a:solidFill>
                <a:latin typeface="Gill Sans"/>
                <a:ea typeface="Gill Sans"/>
                <a:cs typeface="Gill Sans"/>
                <a:sym typeface="Gill Sans"/>
              </a:rPr>
              <a:t> is positive.</a:t>
            </a:r>
            <a:endParaRPr/>
          </a:p>
          <a:p>
            <a:pPr marL="0" marR="0" lvl="0" indent="0" algn="l" rtl="0">
              <a:spcBef>
                <a:spcPts val="0"/>
              </a:spcBef>
              <a:spcAft>
                <a:spcPts val="0"/>
              </a:spcAft>
              <a:buNone/>
            </a:pPr>
            <a:endParaRPr sz="2800">
              <a:solidFill>
                <a:srgbClr val="000000"/>
              </a:solidFill>
              <a:latin typeface="Gill Sans"/>
              <a:ea typeface="Gill Sans"/>
              <a:cs typeface="Gill Sans"/>
              <a:sym typeface="Gill Sans"/>
            </a:endParaRPr>
          </a:p>
          <a:p>
            <a:pPr marL="342900" marR="0" lvl="1" indent="0" algn="l" rtl="0">
              <a:spcBef>
                <a:spcPts val="0"/>
              </a:spcBef>
              <a:spcAft>
                <a:spcPts val="0"/>
              </a:spcAft>
              <a:buClr>
                <a:srgbClr val="000000"/>
              </a:buClr>
              <a:buSzPts val="2400"/>
              <a:buFont typeface="Gill Sans"/>
              <a:buNone/>
            </a:pPr>
            <a:r>
              <a:rPr lang="en-US" sz="2400" b="0" i="1" u="none" strike="noStrike" cap="none">
                <a:solidFill>
                  <a:srgbClr val="000000"/>
                </a:solidFill>
                <a:latin typeface="Gill Sans"/>
                <a:ea typeface="Gill Sans"/>
                <a:cs typeface="Gill Sans"/>
                <a:sym typeface="Gill Sans"/>
              </a:rPr>
              <a:t>Overall brighter regions will give higher correlation response -&gt; not useful!</a:t>
            </a:r>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2806"/>
        <p:cNvGrpSpPr/>
        <p:nvPr/>
      </p:nvGrpSpPr>
      <p:grpSpPr>
        <a:xfrm>
          <a:off x="0" y="0"/>
          <a:ext cx="0" cy="0"/>
          <a:chOff x="0" y="0"/>
          <a:chExt cx="0" cy="0"/>
        </a:xfrm>
      </p:grpSpPr>
      <p:sp>
        <p:nvSpPr>
          <p:cNvPr id="2807" name="Google Shape;2807;p14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08" name="Google Shape;2808;p145"/>
          <p:cNvSpPr txBox="1"/>
          <p:nvPr/>
        </p:nvSpPr>
        <p:spPr>
          <a:xfrm>
            <a:off x="1276350" y="2396313"/>
            <a:ext cx="7886700" cy="3202001"/>
          </a:xfrm>
          <a:prstGeom prst="rect">
            <a:avLst/>
          </a:prstGeom>
          <a:noFill/>
          <a:ln>
            <a:noFill/>
          </a:ln>
        </p:spPr>
        <p:txBody>
          <a:bodyPr spcFirstLastPara="1" wrap="square" lIns="68575" tIns="34275" rIns="68575" bIns="34275" anchor="t" anchorCtr="0">
            <a:normAutofit fontScale="92500" lnSpcReduction="10000"/>
          </a:bodyPr>
          <a:lstStyle/>
          <a:p>
            <a:pPr marL="342900" marR="0" lvl="0" indent="-342900" algn="l" rtl="0">
              <a:spcBef>
                <a:spcPts val="0"/>
              </a:spcBef>
              <a:spcAft>
                <a:spcPts val="0"/>
              </a:spcAft>
              <a:buClr>
                <a:srgbClr val="000000"/>
              </a:buClr>
              <a:buSzPct val="1000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44"/>
              </a:spcBef>
              <a:spcAft>
                <a:spcPts val="0"/>
              </a:spcAft>
              <a:buClr>
                <a:srgbClr val="000000"/>
              </a:buClr>
              <a:buSzPct val="1000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44"/>
              </a:spcBef>
              <a:spcAft>
                <a:spcPts val="0"/>
              </a:spcAft>
              <a:buClr>
                <a:srgbClr val="000000"/>
              </a:buClr>
              <a:buSzPct val="1000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44"/>
              </a:spcBef>
              <a:spcAft>
                <a:spcPts val="0"/>
              </a:spcAft>
              <a:buClr>
                <a:srgbClr val="000000"/>
              </a:buClr>
              <a:buSzPct val="1000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sz="2400" i="1">
              <a:solidFill>
                <a:srgbClr val="000000"/>
              </a:solidFill>
              <a:latin typeface="Gill Sans"/>
              <a:ea typeface="Gill Sans"/>
              <a:cs typeface="Gill Sans"/>
              <a:sym typeface="Gill Sans"/>
            </a:endParaRPr>
          </a:p>
          <a:p>
            <a:pPr marL="0" marR="0" lvl="0" indent="0" algn="l" rtl="0">
              <a:spcBef>
                <a:spcPts val="444"/>
              </a:spcBef>
              <a:spcAft>
                <a:spcPts val="0"/>
              </a:spcAft>
              <a:buClr>
                <a:schemeClr val="dk1"/>
              </a:buClr>
              <a:buSzPct val="100000"/>
              <a:buFont typeface="Arial"/>
              <a:buNone/>
            </a:pPr>
            <a:endParaRPr sz="2400">
              <a:solidFill>
                <a:srgbClr val="000000"/>
              </a:solidFill>
              <a:latin typeface="Calibri"/>
              <a:ea typeface="Calibri"/>
              <a:cs typeface="Calibri"/>
              <a:sym typeface="Calibri"/>
            </a:endParaRPr>
          </a:p>
          <a:p>
            <a:pPr marL="342900" marR="0" lvl="0" indent="-342900" algn="l" rtl="0">
              <a:spcBef>
                <a:spcPts val="444"/>
              </a:spcBef>
              <a:spcAft>
                <a:spcPts val="0"/>
              </a:spcAft>
              <a:buClr>
                <a:srgbClr val="000000"/>
              </a:buClr>
              <a:buSzPct val="1000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809" name="Google Shape;2809;p145"/>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Shape 2814"/>
        <p:cNvGrpSpPr/>
        <p:nvPr/>
      </p:nvGrpSpPr>
      <p:grpSpPr>
        <a:xfrm>
          <a:off x="0" y="0"/>
          <a:ext cx="0" cy="0"/>
          <a:chOff x="0" y="0"/>
          <a:chExt cx="0" cy="0"/>
        </a:xfrm>
      </p:grpSpPr>
      <p:sp>
        <p:nvSpPr>
          <p:cNvPr id="2815" name="Google Shape;2815;p14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16" name="Google Shape;2816;p146"/>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17" name="Google Shape;2817;p146"/>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Shape 2822"/>
        <p:cNvGrpSpPr/>
        <p:nvPr/>
      </p:nvGrpSpPr>
      <p:grpSpPr>
        <a:xfrm>
          <a:off x="0" y="0"/>
          <a:ext cx="0" cy="0"/>
          <a:chOff x="0" y="0"/>
          <a:chExt cx="0" cy="0"/>
        </a:xfrm>
      </p:grpSpPr>
      <p:sp>
        <p:nvSpPr>
          <p:cNvPr id="2823" name="Google Shape;2823;p14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24" name="Google Shape;2824;p147"/>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25" name="Google Shape;2825;p147"/>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Shape 2830"/>
        <p:cNvGrpSpPr/>
        <p:nvPr/>
      </p:nvGrpSpPr>
      <p:grpSpPr>
        <a:xfrm>
          <a:off x="0" y="0"/>
          <a:ext cx="0" cy="0"/>
          <a:chOff x="0" y="0"/>
          <a:chExt cx="0" cy="0"/>
        </a:xfrm>
      </p:grpSpPr>
      <p:sp>
        <p:nvSpPr>
          <p:cNvPr id="2831" name="Google Shape;2831;p14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32" name="Google Shape;2832;p148"/>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33" name="Google Shape;2833;p148"/>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pic>
        <p:nvPicPr>
          <p:cNvPr id="2834" name="Google Shape;2834;p148"/>
          <p:cNvPicPr preferRelativeResize="0"/>
          <p:nvPr/>
        </p:nvPicPr>
        <p:blipFill rotWithShape="1">
          <a:blip r:embed="rId3">
            <a:alphaModFix/>
          </a:blip>
          <a:srcRect/>
          <a:stretch/>
        </p:blipFill>
        <p:spPr>
          <a:xfrm>
            <a:off x="7144924" y="2287465"/>
            <a:ext cx="1156388" cy="1151060"/>
          </a:xfrm>
          <a:prstGeom prst="rect">
            <a:avLst/>
          </a:prstGeom>
          <a:noFill/>
          <a:ln>
            <a:noFill/>
          </a:ln>
        </p:spPr>
      </p:pic>
      <p:sp>
        <p:nvSpPr>
          <p:cNvPr id="2835" name="Google Shape;2835;p148"/>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Shape 2840"/>
        <p:cNvGrpSpPr/>
        <p:nvPr/>
      </p:nvGrpSpPr>
      <p:grpSpPr>
        <a:xfrm>
          <a:off x="0" y="0"/>
          <a:ext cx="0" cy="0"/>
          <a:chOff x="0" y="0"/>
          <a:chExt cx="0" cy="0"/>
        </a:xfrm>
      </p:grpSpPr>
      <p:sp>
        <p:nvSpPr>
          <p:cNvPr id="2841" name="Google Shape;2841;p14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42" name="Google Shape;2842;p149"/>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43" name="Google Shape;2843;p149"/>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pic>
        <p:nvPicPr>
          <p:cNvPr id="2844" name="Google Shape;2844;p149"/>
          <p:cNvPicPr preferRelativeResize="0"/>
          <p:nvPr/>
        </p:nvPicPr>
        <p:blipFill rotWithShape="1">
          <a:blip r:embed="rId3">
            <a:alphaModFix/>
          </a:blip>
          <a:srcRect/>
          <a:stretch/>
        </p:blipFill>
        <p:spPr>
          <a:xfrm>
            <a:off x="7144924" y="2287465"/>
            <a:ext cx="1156388" cy="1151060"/>
          </a:xfrm>
          <a:prstGeom prst="rect">
            <a:avLst/>
          </a:prstGeom>
          <a:noFill/>
          <a:ln>
            <a:noFill/>
          </a:ln>
        </p:spPr>
      </p:pic>
      <p:sp>
        <p:nvSpPr>
          <p:cNvPr id="2845" name="Google Shape;2845;p149"/>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Shape 2850"/>
        <p:cNvGrpSpPr/>
        <p:nvPr/>
      </p:nvGrpSpPr>
      <p:grpSpPr>
        <a:xfrm>
          <a:off x="0" y="0"/>
          <a:ext cx="0" cy="0"/>
          <a:chOff x="0" y="0"/>
          <a:chExt cx="0" cy="0"/>
        </a:xfrm>
      </p:grpSpPr>
      <p:sp>
        <p:nvSpPr>
          <p:cNvPr id="2851" name="Google Shape;2851;p15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52" name="Google Shape;2852;p150"/>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                                 </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53" name="Google Shape;2853;p150"/>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854" name="Google Shape;2854;p150"/>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2855" name="Google Shape;2855;p150"/>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2856" name="Google Shape;2856;p150"/>
          <p:cNvPicPr preferRelativeResize="0"/>
          <p:nvPr/>
        </p:nvPicPr>
        <p:blipFill rotWithShape="1">
          <a:blip r:embed="rId4">
            <a:alphaModFix/>
          </a:blip>
          <a:srcRect/>
          <a:stretch/>
        </p:blipFill>
        <p:spPr>
          <a:xfrm>
            <a:off x="8499231" y="1142503"/>
            <a:ext cx="2102628" cy="1343257"/>
          </a:xfrm>
          <a:prstGeom prst="rect">
            <a:avLst/>
          </a:prstGeom>
          <a:noFill/>
          <a:ln>
            <a:noFill/>
          </a:ln>
        </p:spPr>
      </p:pic>
      <p:sp>
        <p:nvSpPr>
          <p:cNvPr id="2857" name="Google Shape;2857;p150"/>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Shape 2862"/>
        <p:cNvGrpSpPr/>
        <p:nvPr/>
      </p:nvGrpSpPr>
      <p:grpSpPr>
        <a:xfrm>
          <a:off x="0" y="0"/>
          <a:ext cx="0" cy="0"/>
          <a:chOff x="0" y="0"/>
          <a:chExt cx="0" cy="0"/>
        </a:xfrm>
      </p:grpSpPr>
      <p:sp>
        <p:nvSpPr>
          <p:cNvPr id="2863" name="Google Shape;2863;p15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64" name="Google Shape;2864;p151"/>
          <p:cNvSpPr txBox="1"/>
          <p:nvPr/>
        </p:nvSpPr>
        <p:spPr>
          <a:xfrm>
            <a:off x="1276350" y="2396313"/>
            <a:ext cx="7886700" cy="3202001"/>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Now zero centered.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Score is higher only when dark parts</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match and when light parts match.</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a:p>
        </p:txBody>
      </p:sp>
      <p:sp>
        <p:nvSpPr>
          <p:cNvPr id="2865" name="Google Shape;2865;p151"/>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866" name="Google Shape;2866;p151"/>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2867" name="Google Shape;2867;p151"/>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2868" name="Google Shape;2868;p151"/>
          <p:cNvPicPr preferRelativeResize="0"/>
          <p:nvPr/>
        </p:nvPicPr>
        <p:blipFill rotWithShape="1">
          <a:blip r:embed="rId4">
            <a:alphaModFix/>
          </a:blip>
          <a:srcRect/>
          <a:stretch/>
        </p:blipFill>
        <p:spPr>
          <a:xfrm>
            <a:off x="8499231" y="1142503"/>
            <a:ext cx="2102628" cy="1343257"/>
          </a:xfrm>
          <a:prstGeom prst="rect">
            <a:avLst/>
          </a:prstGeom>
          <a:noFill/>
          <a:ln>
            <a:noFill/>
          </a:ln>
        </p:spPr>
      </p:pic>
      <p:sp>
        <p:nvSpPr>
          <p:cNvPr id="2869" name="Google Shape;2869;p151"/>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Shape 2874"/>
        <p:cNvGrpSpPr/>
        <p:nvPr/>
      </p:nvGrpSpPr>
      <p:grpSpPr>
        <a:xfrm>
          <a:off x="0" y="0"/>
          <a:ext cx="0" cy="0"/>
          <a:chOff x="0" y="0"/>
          <a:chExt cx="0" cy="0"/>
        </a:xfrm>
      </p:grpSpPr>
      <p:sp>
        <p:nvSpPr>
          <p:cNvPr id="2875" name="Google Shape;2875;p15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76" name="Google Shape;2876;p152"/>
          <p:cNvSpPr txBox="1"/>
          <p:nvPr/>
        </p:nvSpPr>
        <p:spPr>
          <a:xfrm>
            <a:off x="1276350" y="2396313"/>
            <a:ext cx="7886700" cy="3499520"/>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Now zero centered.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Score is higher only when dark parts</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match and when light parts match.</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I2 = correlate2d( D2, f2, ‘same’ )</a:t>
            </a:r>
            <a:endParaRPr sz="2400">
              <a:solidFill>
                <a:srgbClr val="000000"/>
              </a:solidFill>
              <a:latin typeface="Consolas"/>
              <a:ea typeface="Consolas"/>
              <a:cs typeface="Consolas"/>
              <a:sym typeface="Consolas"/>
            </a:endParaRPr>
          </a:p>
        </p:txBody>
      </p:sp>
      <p:sp>
        <p:nvSpPr>
          <p:cNvPr id="2877" name="Google Shape;2877;p152"/>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878" name="Google Shape;2878;p152"/>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2879" name="Google Shape;2879;p152"/>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2880" name="Google Shape;2880;p152"/>
          <p:cNvPicPr preferRelativeResize="0"/>
          <p:nvPr/>
        </p:nvPicPr>
        <p:blipFill rotWithShape="1">
          <a:blip r:embed="rId4">
            <a:alphaModFix/>
          </a:blip>
          <a:srcRect/>
          <a:stretch/>
        </p:blipFill>
        <p:spPr>
          <a:xfrm>
            <a:off x="8499231" y="1142503"/>
            <a:ext cx="2102628" cy="1343257"/>
          </a:xfrm>
          <a:prstGeom prst="rect">
            <a:avLst/>
          </a:prstGeom>
          <a:noFill/>
          <a:ln>
            <a:noFill/>
          </a:ln>
        </p:spPr>
      </p:pic>
      <p:sp>
        <p:nvSpPr>
          <p:cNvPr id="2881" name="Google Shape;2881;p152"/>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Shape 2886"/>
        <p:cNvGrpSpPr/>
        <p:nvPr/>
      </p:nvGrpSpPr>
      <p:grpSpPr>
        <a:xfrm>
          <a:off x="0" y="0"/>
          <a:ext cx="0" cy="0"/>
          <a:chOff x="0" y="0"/>
          <a:chExt cx="0" cy="0"/>
        </a:xfrm>
      </p:grpSpPr>
      <p:pic>
        <p:nvPicPr>
          <p:cNvPr id="2887" name="Google Shape;2887;p153"/>
          <p:cNvPicPr preferRelativeResize="0"/>
          <p:nvPr/>
        </p:nvPicPr>
        <p:blipFill rotWithShape="1">
          <a:blip r:embed="rId3">
            <a:alphaModFix/>
          </a:blip>
          <a:srcRect/>
          <a:stretch/>
        </p:blipFill>
        <p:spPr>
          <a:xfrm>
            <a:off x="7356232" y="3833584"/>
            <a:ext cx="3159369" cy="2014511"/>
          </a:xfrm>
          <a:prstGeom prst="rect">
            <a:avLst/>
          </a:prstGeom>
          <a:noFill/>
          <a:ln>
            <a:noFill/>
          </a:ln>
        </p:spPr>
      </p:pic>
      <p:sp>
        <p:nvSpPr>
          <p:cNvPr id="2888" name="Google Shape;2888;p15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889" name="Google Shape;2889;p153"/>
          <p:cNvSpPr txBox="1"/>
          <p:nvPr/>
        </p:nvSpPr>
        <p:spPr>
          <a:xfrm>
            <a:off x="1276350" y="2396313"/>
            <a:ext cx="7886700" cy="3704236"/>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Now zero centered.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Score is higher only when dark parts</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match and when light parts match.</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I2 = correlate2d( D2, f2, ‘same’ )</a:t>
            </a:r>
            <a:endParaRPr sz="2400">
              <a:solidFill>
                <a:srgbClr val="000000"/>
              </a:solidFill>
              <a:latin typeface="Consolas"/>
              <a:ea typeface="Consolas"/>
              <a:cs typeface="Consolas"/>
              <a:sym typeface="Consolas"/>
            </a:endParaRPr>
          </a:p>
        </p:txBody>
      </p:sp>
      <p:sp>
        <p:nvSpPr>
          <p:cNvPr id="2890" name="Google Shape;2890;p153"/>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891" name="Google Shape;2891;p153"/>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sp>
        <p:nvSpPr>
          <p:cNvPr id="2892" name="Google Shape;2892;p153"/>
          <p:cNvSpPr txBox="1"/>
          <p:nvPr/>
        </p:nvSpPr>
        <p:spPr>
          <a:xfrm>
            <a:off x="7344711" y="356553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I2</a:t>
            </a:r>
            <a:endParaRPr/>
          </a:p>
        </p:txBody>
      </p:sp>
      <p:pic>
        <p:nvPicPr>
          <p:cNvPr id="2893" name="Google Shape;2893;p153"/>
          <p:cNvPicPr preferRelativeResize="0"/>
          <p:nvPr/>
        </p:nvPicPr>
        <p:blipFill rotWithShape="1">
          <a:blip r:embed="rId4">
            <a:alphaModFix/>
          </a:blip>
          <a:srcRect/>
          <a:stretch/>
        </p:blipFill>
        <p:spPr>
          <a:xfrm>
            <a:off x="7144924" y="2287465"/>
            <a:ext cx="1156388" cy="1151060"/>
          </a:xfrm>
          <a:prstGeom prst="rect">
            <a:avLst/>
          </a:prstGeom>
          <a:noFill/>
          <a:ln>
            <a:noFill/>
          </a:ln>
        </p:spPr>
      </p:pic>
      <p:pic>
        <p:nvPicPr>
          <p:cNvPr id="2894" name="Google Shape;2894;p153"/>
          <p:cNvPicPr preferRelativeResize="0"/>
          <p:nvPr/>
        </p:nvPicPr>
        <p:blipFill rotWithShape="1">
          <a:blip r:embed="rId5">
            <a:alphaModFix/>
          </a:blip>
          <a:srcRect/>
          <a:stretch/>
        </p:blipFill>
        <p:spPr>
          <a:xfrm>
            <a:off x="8499231" y="1142503"/>
            <a:ext cx="2102628" cy="1343257"/>
          </a:xfrm>
          <a:prstGeom prst="rect">
            <a:avLst/>
          </a:prstGeom>
          <a:noFill/>
          <a:ln>
            <a:noFill/>
          </a:ln>
        </p:spPr>
      </p:pic>
      <p:sp>
        <p:nvSpPr>
          <p:cNvPr id="2895" name="Google Shape;2895;p153"/>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Shape 2900"/>
        <p:cNvGrpSpPr/>
        <p:nvPr/>
      </p:nvGrpSpPr>
      <p:grpSpPr>
        <a:xfrm>
          <a:off x="0" y="0"/>
          <a:ext cx="0" cy="0"/>
          <a:chOff x="0" y="0"/>
          <a:chExt cx="0" cy="0"/>
        </a:xfrm>
      </p:grpSpPr>
      <p:pic>
        <p:nvPicPr>
          <p:cNvPr id="2901" name="Google Shape;2901;p154"/>
          <p:cNvPicPr preferRelativeResize="0"/>
          <p:nvPr/>
        </p:nvPicPr>
        <p:blipFill rotWithShape="1">
          <a:blip r:embed="rId3">
            <a:alphaModFix/>
          </a:blip>
          <a:srcRect/>
          <a:stretch/>
        </p:blipFill>
        <p:spPr>
          <a:xfrm>
            <a:off x="7356232" y="3833584"/>
            <a:ext cx="3159369" cy="2014511"/>
          </a:xfrm>
          <a:prstGeom prst="rect">
            <a:avLst/>
          </a:prstGeom>
          <a:noFill/>
          <a:ln>
            <a:noFill/>
          </a:ln>
        </p:spPr>
      </p:pic>
      <p:sp>
        <p:nvSpPr>
          <p:cNvPr id="2902" name="Google Shape;2902;p15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03" name="Google Shape;2903;p154"/>
          <p:cNvSpPr txBox="1"/>
          <p:nvPr/>
        </p:nvSpPr>
        <p:spPr>
          <a:xfrm>
            <a:off x="1276350" y="2396313"/>
            <a:ext cx="7886700" cy="3596185"/>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alibri"/>
                <a:ea typeface="Calibri"/>
                <a:cs typeface="Calibri"/>
                <a:sym typeface="Calibri"/>
              </a:rPr>
            </a:br>
            <a:r>
              <a:rPr lang="en-US" sz="2400" i="1">
                <a:solidFill>
                  <a:srgbClr val="000000"/>
                </a:solidFill>
                <a:latin typeface="Gill Sans"/>
                <a:ea typeface="Gill Sans"/>
                <a:cs typeface="Gill Sans"/>
                <a:sym typeface="Gill Sans"/>
              </a:rPr>
              <a:t>Now zero centered. </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Score is higher only when dark parts</a:t>
            </a:r>
            <a:br>
              <a:rPr lang="en-US" sz="2400" i="1">
                <a:solidFill>
                  <a:srgbClr val="000000"/>
                </a:solidFill>
                <a:latin typeface="Gill Sans"/>
                <a:ea typeface="Gill Sans"/>
                <a:cs typeface="Gill Sans"/>
                <a:sym typeface="Gill Sans"/>
              </a:rPr>
            </a:br>
            <a:r>
              <a:rPr lang="en-US" sz="2400" i="1">
                <a:solidFill>
                  <a:srgbClr val="000000"/>
                </a:solidFill>
                <a:latin typeface="Gill Sans"/>
                <a:ea typeface="Gill Sans"/>
                <a:cs typeface="Gill Sans"/>
                <a:sym typeface="Gill Sans"/>
              </a:rPr>
              <a:t>match and when light parts match.</a:t>
            </a:r>
            <a:endParaRPr/>
          </a:p>
          <a:p>
            <a:pPr marL="0" marR="0" lvl="0" indent="0" algn="l" rtl="0">
              <a:spcBef>
                <a:spcPts val="480"/>
              </a:spcBef>
              <a:spcAft>
                <a:spcPts val="0"/>
              </a:spcAft>
              <a:buClr>
                <a:schemeClr val="dk1"/>
              </a:buClr>
              <a:buSzPts val="2400"/>
              <a:buFont typeface="Arial"/>
              <a:buNone/>
            </a:pPr>
            <a:endParaRPr sz="2400">
              <a:solidFill>
                <a:srgbClr val="000000"/>
              </a:solidFill>
              <a:latin typeface="Calibri"/>
              <a:ea typeface="Calibri"/>
              <a:cs typeface="Calibri"/>
              <a:sym typeface="Calibri"/>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I2 = correlate2d( D2, f2, ‘same’ )</a:t>
            </a:r>
            <a:endParaRPr sz="2400">
              <a:solidFill>
                <a:srgbClr val="000000"/>
              </a:solidFill>
              <a:latin typeface="Consolas"/>
              <a:ea typeface="Consolas"/>
              <a:cs typeface="Consolas"/>
              <a:sym typeface="Consolas"/>
            </a:endParaRPr>
          </a:p>
        </p:txBody>
      </p:sp>
      <p:sp>
        <p:nvSpPr>
          <p:cNvPr id="2904" name="Google Shape;2904;p154"/>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905" name="Google Shape;2905;p154"/>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sp>
        <p:nvSpPr>
          <p:cNvPr id="2906" name="Google Shape;2906;p154"/>
          <p:cNvSpPr txBox="1"/>
          <p:nvPr/>
        </p:nvSpPr>
        <p:spPr>
          <a:xfrm>
            <a:off x="7344711" y="356553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I2</a:t>
            </a:r>
            <a:endParaRPr/>
          </a:p>
        </p:txBody>
      </p:sp>
      <p:pic>
        <p:nvPicPr>
          <p:cNvPr id="2907" name="Google Shape;2907;p154"/>
          <p:cNvPicPr preferRelativeResize="0"/>
          <p:nvPr/>
        </p:nvPicPr>
        <p:blipFill rotWithShape="1">
          <a:blip r:embed="rId4">
            <a:alphaModFix/>
          </a:blip>
          <a:srcRect/>
          <a:stretch/>
        </p:blipFill>
        <p:spPr>
          <a:xfrm>
            <a:off x="7144924" y="2287465"/>
            <a:ext cx="1156388" cy="1151060"/>
          </a:xfrm>
          <a:prstGeom prst="rect">
            <a:avLst/>
          </a:prstGeom>
          <a:noFill/>
          <a:ln>
            <a:noFill/>
          </a:ln>
        </p:spPr>
      </p:pic>
      <p:pic>
        <p:nvPicPr>
          <p:cNvPr id="2908" name="Google Shape;2908;p154"/>
          <p:cNvPicPr preferRelativeResize="0"/>
          <p:nvPr/>
        </p:nvPicPr>
        <p:blipFill rotWithShape="1">
          <a:blip r:embed="rId5">
            <a:alphaModFix/>
          </a:blip>
          <a:srcRect/>
          <a:stretch/>
        </p:blipFill>
        <p:spPr>
          <a:xfrm>
            <a:off x="8499231" y="1142503"/>
            <a:ext cx="2102628" cy="1343257"/>
          </a:xfrm>
          <a:prstGeom prst="rect">
            <a:avLst/>
          </a:prstGeom>
          <a:noFill/>
          <a:ln>
            <a:noFill/>
          </a:ln>
        </p:spPr>
      </p:pic>
      <p:sp>
        <p:nvSpPr>
          <p:cNvPr id="2909" name="Google Shape;2909;p154"/>
          <p:cNvSpPr txBox="1"/>
          <p:nvPr/>
        </p:nvSpPr>
        <p:spPr>
          <a:xfrm>
            <a:off x="9038037" y="2584938"/>
            <a:ext cx="1501009" cy="7386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i="1">
                <a:solidFill>
                  <a:srgbClr val="000000"/>
                </a:solidFill>
                <a:latin typeface="Arial"/>
                <a:ea typeface="Arial"/>
                <a:cs typeface="Arial"/>
                <a:sym typeface="Arial"/>
              </a:rPr>
              <a:t>Remember – float data type– goes negative!</a:t>
            </a:r>
            <a:endParaRPr/>
          </a:p>
        </p:txBody>
      </p:sp>
      <p:sp>
        <p:nvSpPr>
          <p:cNvPr id="2910" name="Google Shape;2910;p154"/>
          <p:cNvSpPr txBox="1"/>
          <p:nvPr/>
        </p:nvSpPr>
        <p:spPr>
          <a:xfrm>
            <a:off x="2007686" y="1685150"/>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OK, so let’s subtract the mean</a:t>
            </a:r>
            <a:endParaRP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Shape 2914"/>
        <p:cNvGrpSpPr/>
        <p:nvPr/>
      </p:nvGrpSpPr>
      <p:grpSpPr>
        <a:xfrm>
          <a:off x="0" y="0"/>
          <a:ext cx="0" cy="0"/>
          <a:chOff x="0" y="0"/>
          <a:chExt cx="0" cy="0"/>
        </a:xfrm>
      </p:grpSpPr>
      <p:sp>
        <p:nvSpPr>
          <p:cNvPr id="2915" name="Google Shape;2915;p15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lnSpc>
                <a:spcPct val="90000"/>
              </a:lnSpc>
              <a:spcBef>
                <a:spcPts val="0"/>
              </a:spcBef>
              <a:spcAft>
                <a:spcPts val="0"/>
              </a:spcAft>
              <a:buClr>
                <a:srgbClr val="888888"/>
              </a:buClr>
              <a:buSzPct val="100000"/>
              <a:buNone/>
            </a:pPr>
            <a:r>
              <a:rPr lang="en-US"/>
              <a:t>Or our original example: D2 correlated with itself</a:t>
            </a:r>
            <a:endParaRPr/>
          </a:p>
        </p:txBody>
      </p:sp>
      <p:sp>
        <p:nvSpPr>
          <p:cNvPr id="2916" name="Google Shape;2916;p155"/>
          <p:cNvSpPr txBox="1"/>
          <p:nvPr/>
        </p:nvSpPr>
        <p:spPr>
          <a:xfrm>
            <a:off x="1405873" y="2335516"/>
            <a:ext cx="7886700" cy="57544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I3 = correlate2d( D2, D2, ‘full’ )</a:t>
            </a:r>
            <a:endParaRP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Shape 2920"/>
        <p:cNvGrpSpPr/>
        <p:nvPr/>
      </p:nvGrpSpPr>
      <p:grpSpPr>
        <a:xfrm>
          <a:off x="0" y="0"/>
          <a:ext cx="0" cy="0"/>
          <a:chOff x="0" y="0"/>
          <a:chExt cx="0" cy="0"/>
        </a:xfrm>
      </p:grpSpPr>
      <p:sp>
        <p:nvSpPr>
          <p:cNvPr id="2921" name="Google Shape;2921;p15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lnSpc>
                <a:spcPct val="90000"/>
              </a:lnSpc>
              <a:spcBef>
                <a:spcPts val="0"/>
              </a:spcBef>
              <a:spcAft>
                <a:spcPts val="0"/>
              </a:spcAft>
              <a:buClr>
                <a:srgbClr val="888888"/>
              </a:buClr>
              <a:buSzPct val="100000"/>
              <a:buNone/>
            </a:pPr>
            <a:r>
              <a:rPr lang="en-US"/>
              <a:t>Or our original example: D2 correlated with itself</a:t>
            </a:r>
            <a:endParaRPr/>
          </a:p>
        </p:txBody>
      </p:sp>
      <p:sp>
        <p:nvSpPr>
          <p:cNvPr id="2922" name="Google Shape;2922;p156"/>
          <p:cNvSpPr txBox="1"/>
          <p:nvPr/>
        </p:nvSpPr>
        <p:spPr>
          <a:xfrm>
            <a:off x="1405873" y="2335516"/>
            <a:ext cx="7886700" cy="57544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I3 = correlate2d( D2, D2, ‘full’ )</a:t>
            </a:r>
            <a:endParaRPr/>
          </a:p>
        </p:txBody>
      </p:sp>
      <p:pic>
        <p:nvPicPr>
          <p:cNvPr id="2923" name="Google Shape;2923;p156"/>
          <p:cNvPicPr preferRelativeResize="0"/>
          <p:nvPr/>
        </p:nvPicPr>
        <p:blipFill rotWithShape="1">
          <a:blip r:embed="rId3">
            <a:alphaModFix/>
          </a:blip>
          <a:srcRect/>
          <a:stretch/>
        </p:blipFill>
        <p:spPr>
          <a:xfrm>
            <a:off x="6200593" y="3157633"/>
            <a:ext cx="3929063" cy="2500313"/>
          </a:xfrm>
          <a:prstGeom prst="rect">
            <a:avLst/>
          </a:prstGeom>
          <a:noFill/>
          <a:ln>
            <a:noFill/>
          </a:ln>
        </p:spPr>
      </p:pic>
      <p:sp>
        <p:nvSpPr>
          <p:cNvPr id="2924" name="Google Shape;2924;p156"/>
          <p:cNvSpPr txBox="1"/>
          <p:nvPr/>
        </p:nvSpPr>
        <p:spPr>
          <a:xfrm>
            <a:off x="6194732" y="2856034"/>
            <a:ext cx="446393"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I3</a:t>
            </a:r>
            <a:endParaRP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Shape 2928"/>
        <p:cNvGrpSpPr/>
        <p:nvPr/>
      </p:nvGrpSpPr>
      <p:grpSpPr>
        <a:xfrm>
          <a:off x="0" y="0"/>
          <a:ext cx="0" cy="0"/>
          <a:chOff x="0" y="0"/>
          <a:chExt cx="0" cy="0"/>
        </a:xfrm>
      </p:grpSpPr>
      <p:sp>
        <p:nvSpPr>
          <p:cNvPr id="2929" name="Google Shape;2929;p15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rmAutofit fontScale="85000" lnSpcReduction="20000"/>
          </a:bodyPr>
          <a:lstStyle/>
          <a:p>
            <a:pPr marL="0" lvl="0" indent="0" algn="ctr" rtl="0">
              <a:lnSpc>
                <a:spcPct val="90000"/>
              </a:lnSpc>
              <a:spcBef>
                <a:spcPts val="0"/>
              </a:spcBef>
              <a:spcAft>
                <a:spcPts val="0"/>
              </a:spcAft>
              <a:buClr>
                <a:srgbClr val="888888"/>
              </a:buClr>
              <a:buSzPct val="100000"/>
              <a:buNone/>
            </a:pPr>
            <a:r>
              <a:rPr lang="en-US"/>
              <a:t>Or our original example: D2 correlated with itself</a:t>
            </a:r>
            <a:endParaRPr/>
          </a:p>
        </p:txBody>
      </p:sp>
      <p:sp>
        <p:nvSpPr>
          <p:cNvPr id="2930" name="Google Shape;2930;p157"/>
          <p:cNvSpPr txBox="1"/>
          <p:nvPr/>
        </p:nvSpPr>
        <p:spPr>
          <a:xfrm>
            <a:off x="1405873" y="2335516"/>
            <a:ext cx="7886700" cy="57544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I3 = correlate2d( D2, D2, ‘full’ )</a:t>
            </a:r>
            <a:endParaRPr/>
          </a:p>
        </p:txBody>
      </p:sp>
      <p:pic>
        <p:nvPicPr>
          <p:cNvPr id="2931" name="Google Shape;2931;p157"/>
          <p:cNvPicPr preferRelativeResize="0"/>
          <p:nvPr/>
        </p:nvPicPr>
        <p:blipFill rotWithShape="1">
          <a:blip r:embed="rId3">
            <a:alphaModFix/>
          </a:blip>
          <a:srcRect/>
          <a:stretch/>
        </p:blipFill>
        <p:spPr>
          <a:xfrm>
            <a:off x="6200593" y="3157633"/>
            <a:ext cx="3929063" cy="2500313"/>
          </a:xfrm>
          <a:prstGeom prst="rect">
            <a:avLst/>
          </a:prstGeom>
          <a:noFill/>
          <a:ln>
            <a:noFill/>
          </a:ln>
        </p:spPr>
      </p:pic>
      <p:sp>
        <p:nvSpPr>
          <p:cNvPr id="2932" name="Google Shape;2932;p157"/>
          <p:cNvSpPr txBox="1"/>
          <p:nvPr/>
        </p:nvSpPr>
        <p:spPr>
          <a:xfrm>
            <a:off x="6194732" y="2856034"/>
            <a:ext cx="446393"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I3</a:t>
            </a:r>
            <a:endParaRPr/>
          </a:p>
        </p:txBody>
      </p:sp>
      <p:sp>
        <p:nvSpPr>
          <p:cNvPr id="2933" name="Google Shape;2933;p157"/>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2934" name="Google Shape;2934;p157"/>
          <p:cNvPicPr preferRelativeResize="0"/>
          <p:nvPr/>
        </p:nvPicPr>
        <p:blipFill rotWithShape="1">
          <a:blip r:embed="rId4">
            <a:alphaModFix/>
          </a:blip>
          <a:srcRect/>
          <a:stretch/>
        </p:blipFill>
        <p:spPr>
          <a:xfrm>
            <a:off x="8499231" y="1142503"/>
            <a:ext cx="2102628" cy="1343257"/>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Shape 2939"/>
        <p:cNvGrpSpPr/>
        <p:nvPr/>
      </p:nvGrpSpPr>
      <p:grpSpPr>
        <a:xfrm>
          <a:off x="0" y="0"/>
          <a:ext cx="0" cy="0"/>
          <a:chOff x="0" y="0"/>
          <a:chExt cx="0" cy="0"/>
        </a:xfrm>
      </p:grpSpPr>
      <p:sp>
        <p:nvSpPr>
          <p:cNvPr id="2940" name="Google Shape;2940;p15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41" name="Google Shape;2941;p158"/>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342900" marR="0" lvl="0" indent="-342900" algn="l" rtl="0">
              <a:spcBef>
                <a:spcPts val="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342900" marR="0" lvl="0" indent="-3429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42" name="Google Shape;2942;p158"/>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Shape 2947"/>
        <p:cNvGrpSpPr/>
        <p:nvPr/>
      </p:nvGrpSpPr>
      <p:grpSpPr>
        <a:xfrm>
          <a:off x="0" y="0"/>
          <a:ext cx="0" cy="0"/>
          <a:chOff x="0" y="0"/>
          <a:chExt cx="0" cy="0"/>
        </a:xfrm>
      </p:grpSpPr>
      <p:sp>
        <p:nvSpPr>
          <p:cNvPr id="2948" name="Google Shape;2948;p15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49" name="Google Shape;2949;p159"/>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50" name="Google Shape;2950;p159"/>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Shape 2955"/>
        <p:cNvGrpSpPr/>
        <p:nvPr/>
      </p:nvGrpSpPr>
      <p:grpSpPr>
        <a:xfrm>
          <a:off x="0" y="0"/>
          <a:ext cx="0" cy="0"/>
          <a:chOff x="0" y="0"/>
          <a:chExt cx="0" cy="0"/>
        </a:xfrm>
      </p:grpSpPr>
      <p:sp>
        <p:nvSpPr>
          <p:cNvPr id="2956" name="Google Shape;2956;p16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57" name="Google Shape;2957;p160"/>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58" name="Google Shape;2958;p160"/>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Shape 2963"/>
        <p:cNvGrpSpPr/>
        <p:nvPr/>
      </p:nvGrpSpPr>
      <p:grpSpPr>
        <a:xfrm>
          <a:off x="0" y="0"/>
          <a:ext cx="0" cy="0"/>
          <a:chOff x="0" y="0"/>
          <a:chExt cx="0" cy="0"/>
        </a:xfrm>
      </p:grpSpPr>
      <p:sp>
        <p:nvSpPr>
          <p:cNvPr id="2964" name="Google Shape;2964;p16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65" name="Google Shape;2965;p161"/>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152400" algn="l" rtl="0">
              <a:spcBef>
                <a:spcPts val="480"/>
              </a:spcBef>
              <a:spcAft>
                <a:spcPts val="0"/>
              </a:spcAft>
              <a:buClr>
                <a:srgbClr val="000000"/>
              </a:buClr>
              <a:buSzPts val="2400"/>
              <a:buFont typeface="Arial"/>
              <a:buChar char=" "/>
            </a:pP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66" name="Google Shape;2966;p161"/>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pic>
        <p:nvPicPr>
          <p:cNvPr id="2967" name="Google Shape;2967;p161"/>
          <p:cNvPicPr preferRelativeResize="0"/>
          <p:nvPr/>
        </p:nvPicPr>
        <p:blipFill rotWithShape="1">
          <a:blip r:embed="rId3">
            <a:alphaModFix/>
          </a:blip>
          <a:srcRect/>
          <a:stretch/>
        </p:blipFill>
        <p:spPr>
          <a:xfrm>
            <a:off x="7144924" y="2287465"/>
            <a:ext cx="1156388" cy="1151060"/>
          </a:xfrm>
          <a:prstGeom prst="rect">
            <a:avLst/>
          </a:prstGeom>
          <a:noFill/>
          <a:ln>
            <a:noFill/>
          </a:ln>
        </p:spPr>
      </p:pic>
      <p:sp>
        <p:nvSpPr>
          <p:cNvPr id="2968" name="Google Shape;2968;p161"/>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Shape 2973"/>
        <p:cNvGrpSpPr/>
        <p:nvPr/>
      </p:nvGrpSpPr>
      <p:grpSpPr>
        <a:xfrm>
          <a:off x="0" y="0"/>
          <a:ext cx="0" cy="0"/>
          <a:chOff x="0" y="0"/>
          <a:chExt cx="0" cy="0"/>
        </a:xfrm>
      </p:grpSpPr>
      <p:sp>
        <p:nvSpPr>
          <p:cNvPr id="2974" name="Google Shape;2974;p16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75" name="Google Shape;2975;p162"/>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76" name="Google Shape;2976;p162"/>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pic>
        <p:nvPicPr>
          <p:cNvPr id="2977" name="Google Shape;2977;p162"/>
          <p:cNvPicPr preferRelativeResize="0"/>
          <p:nvPr/>
        </p:nvPicPr>
        <p:blipFill rotWithShape="1">
          <a:blip r:embed="rId3">
            <a:alphaModFix/>
          </a:blip>
          <a:srcRect/>
          <a:stretch/>
        </p:blipFill>
        <p:spPr>
          <a:xfrm>
            <a:off x="7144924" y="2287465"/>
            <a:ext cx="1156388" cy="1151060"/>
          </a:xfrm>
          <a:prstGeom prst="rect">
            <a:avLst/>
          </a:prstGeom>
          <a:noFill/>
          <a:ln>
            <a:noFill/>
          </a:ln>
        </p:spPr>
      </p:pic>
      <p:sp>
        <p:nvSpPr>
          <p:cNvPr id="2978" name="Google Shape;2978;p162"/>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Shape 2983"/>
        <p:cNvGrpSpPr/>
        <p:nvPr/>
      </p:nvGrpSpPr>
      <p:grpSpPr>
        <a:xfrm>
          <a:off x="0" y="0"/>
          <a:ext cx="0" cy="0"/>
          <a:chOff x="0" y="0"/>
          <a:chExt cx="0" cy="0"/>
        </a:xfrm>
      </p:grpSpPr>
      <p:sp>
        <p:nvSpPr>
          <p:cNvPr id="2984" name="Google Shape;2984;p16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85" name="Google Shape;2985;p163"/>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152400" algn="l" rtl="0">
              <a:spcBef>
                <a:spcPts val="480"/>
              </a:spcBef>
              <a:spcAft>
                <a:spcPts val="0"/>
              </a:spcAft>
              <a:buClr>
                <a:srgbClr val="000000"/>
              </a:buClr>
              <a:buSzPts val="2400"/>
              <a:buFont typeface="Arial"/>
              <a:buChar char=" "/>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                                    </a:t>
            </a:r>
            <a:endParaRPr sz="2400">
              <a:solidFill>
                <a:srgbClr val="000000"/>
              </a:solidFill>
              <a:latin typeface="Consolas"/>
              <a:ea typeface="Consolas"/>
              <a:cs typeface="Consolas"/>
              <a:sym typeface="Consolas"/>
            </a:endParaRPr>
          </a:p>
        </p:txBody>
      </p:sp>
      <p:sp>
        <p:nvSpPr>
          <p:cNvPr id="2986" name="Google Shape;2986;p163"/>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987" name="Google Shape;2987;p163"/>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2988" name="Google Shape;2988;p163"/>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2989" name="Google Shape;2989;p163"/>
          <p:cNvPicPr preferRelativeResize="0"/>
          <p:nvPr/>
        </p:nvPicPr>
        <p:blipFill rotWithShape="1">
          <a:blip r:embed="rId4">
            <a:alphaModFix/>
          </a:blip>
          <a:srcRect/>
          <a:stretch/>
        </p:blipFill>
        <p:spPr>
          <a:xfrm>
            <a:off x="8499231" y="1142503"/>
            <a:ext cx="2102628" cy="1343257"/>
          </a:xfrm>
          <a:prstGeom prst="rect">
            <a:avLst/>
          </a:prstGeom>
          <a:noFill/>
          <a:ln>
            <a:noFill/>
          </a:ln>
        </p:spPr>
      </p:pic>
      <p:sp>
        <p:nvSpPr>
          <p:cNvPr id="2990" name="Google Shape;2990;p163"/>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Shape 2995"/>
        <p:cNvGrpSpPr/>
        <p:nvPr/>
      </p:nvGrpSpPr>
      <p:grpSpPr>
        <a:xfrm>
          <a:off x="0" y="0"/>
          <a:ext cx="0" cy="0"/>
          <a:chOff x="0" y="0"/>
          <a:chExt cx="0" cy="0"/>
        </a:xfrm>
      </p:grpSpPr>
      <p:sp>
        <p:nvSpPr>
          <p:cNvPr id="2996" name="Google Shape;2996;p16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2997" name="Google Shape;2997;p164"/>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&gt;&gt; I2 = convolve2d( D2, f2, ‘same’ )</a:t>
            </a:r>
            <a:endParaRPr sz="2400">
              <a:solidFill>
                <a:srgbClr val="000000"/>
              </a:solidFill>
              <a:latin typeface="Consolas"/>
              <a:ea typeface="Consolas"/>
              <a:cs typeface="Consolas"/>
              <a:sym typeface="Consolas"/>
            </a:endParaRPr>
          </a:p>
        </p:txBody>
      </p:sp>
      <p:sp>
        <p:nvSpPr>
          <p:cNvPr id="2998" name="Google Shape;2998;p164"/>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2999" name="Google Shape;2999;p164"/>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pic>
        <p:nvPicPr>
          <p:cNvPr id="3000" name="Google Shape;3000;p164"/>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3001" name="Google Shape;3001;p164"/>
          <p:cNvPicPr preferRelativeResize="0"/>
          <p:nvPr/>
        </p:nvPicPr>
        <p:blipFill rotWithShape="1">
          <a:blip r:embed="rId4">
            <a:alphaModFix/>
          </a:blip>
          <a:srcRect/>
          <a:stretch/>
        </p:blipFill>
        <p:spPr>
          <a:xfrm>
            <a:off x="8499231" y="1142503"/>
            <a:ext cx="2102628" cy="1343257"/>
          </a:xfrm>
          <a:prstGeom prst="rect">
            <a:avLst/>
          </a:prstGeom>
          <a:noFill/>
          <a:ln>
            <a:noFill/>
          </a:ln>
        </p:spPr>
      </p:pic>
      <p:sp>
        <p:nvSpPr>
          <p:cNvPr id="3002" name="Google Shape;3002;p164"/>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Shape 3007"/>
        <p:cNvGrpSpPr/>
        <p:nvPr/>
      </p:nvGrpSpPr>
      <p:grpSpPr>
        <a:xfrm>
          <a:off x="0" y="0"/>
          <a:ext cx="0" cy="0"/>
          <a:chOff x="0" y="0"/>
          <a:chExt cx="0" cy="0"/>
        </a:xfrm>
      </p:grpSpPr>
      <p:sp>
        <p:nvSpPr>
          <p:cNvPr id="3008" name="Google Shape;3008;p16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3009" name="Google Shape;3009;p165"/>
          <p:cNvSpPr txBox="1"/>
          <p:nvPr/>
        </p:nvSpPr>
        <p:spPr>
          <a:xfrm>
            <a:off x="903940" y="2355384"/>
            <a:ext cx="7886700" cy="3202001"/>
          </a:xfrm>
          <a:prstGeom prst="rect">
            <a:avLst/>
          </a:prstGeom>
          <a:noFill/>
          <a:ln>
            <a:noFill/>
          </a:ln>
        </p:spPr>
        <p:txBody>
          <a:bodyPr spcFirstLastPara="1" wrap="square" lIns="68575" tIns="34275" rIns="68575" bIns="34275" anchor="t" anchorCtr="0">
            <a:normAutofit/>
          </a:bodyPr>
          <a:lstStyle/>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 = D[ 57:117, 107:167 ]</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f2 = f – np.mean(f)</a:t>
            </a:r>
            <a:endParaRPr/>
          </a:p>
          <a:p>
            <a:pPr marL="0" marR="0" lvl="0" indent="0" algn="l" rtl="0">
              <a:spcBef>
                <a:spcPts val="0"/>
              </a:spcBef>
              <a:spcAft>
                <a:spcPts val="0"/>
              </a:spcAft>
              <a:buClr>
                <a:srgbClr val="000000"/>
              </a:buClr>
              <a:buSzPts val="2400"/>
              <a:buFont typeface="Arial"/>
              <a:buNone/>
            </a:pPr>
            <a:r>
              <a:rPr lang="en-US" sz="2400">
                <a:solidFill>
                  <a:srgbClr val="000000"/>
                </a:solidFill>
                <a:latin typeface="Consolas"/>
                <a:ea typeface="Consolas"/>
                <a:cs typeface="Consolas"/>
                <a:sym typeface="Consolas"/>
              </a:rPr>
              <a:t>&gt;&gt; D2 = D – np.mean(D)</a:t>
            </a:r>
            <a:endParaRPr/>
          </a:p>
          <a:p>
            <a:pPr marL="0" marR="0" lvl="0" indent="0" algn="l" rtl="0">
              <a:spcBef>
                <a:spcPts val="0"/>
              </a:spcBef>
              <a:spcAft>
                <a:spcPts val="0"/>
              </a:spcAft>
              <a:buClr>
                <a:srgbClr val="000000"/>
              </a:buClr>
              <a:buSzPts val="2400"/>
              <a:buFont typeface="Arial"/>
              <a:buNone/>
            </a:pPr>
            <a:br>
              <a:rPr lang="en-US" sz="2400" i="1">
                <a:solidFill>
                  <a:srgbClr val="000000"/>
                </a:solidFill>
                <a:latin typeface="Consolas"/>
                <a:ea typeface="Consolas"/>
                <a:cs typeface="Consolas"/>
                <a:sym typeface="Consolas"/>
              </a:rPr>
            </a:br>
            <a:r>
              <a:rPr lang="en-US" sz="2400">
                <a:solidFill>
                  <a:srgbClr val="000000"/>
                </a:solidFill>
                <a:latin typeface="Consolas"/>
                <a:ea typeface="Consolas"/>
                <a:cs typeface="Consolas"/>
                <a:sym typeface="Consolas"/>
              </a:rPr>
              <a:t>&gt;&gt; I2 = convolve2d( D2, f2, ‘same’ )</a:t>
            </a:r>
            <a:endParaRPr sz="2400">
              <a:solidFill>
                <a:srgbClr val="000000"/>
              </a:solidFill>
              <a:latin typeface="Consolas"/>
              <a:ea typeface="Consolas"/>
              <a:cs typeface="Consolas"/>
              <a:sym typeface="Consolas"/>
            </a:endParaRPr>
          </a:p>
        </p:txBody>
      </p:sp>
      <p:sp>
        <p:nvSpPr>
          <p:cNvPr id="3010" name="Google Shape;3010;p165"/>
          <p:cNvSpPr txBox="1"/>
          <p:nvPr/>
        </p:nvSpPr>
        <p:spPr>
          <a:xfrm>
            <a:off x="8287875" y="2983922"/>
            <a:ext cx="726717" cy="5078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f2</a:t>
            </a:r>
            <a:endParaRPr/>
          </a:p>
          <a:p>
            <a:pPr marL="0" marR="0" lvl="0" indent="0" algn="l" rtl="0">
              <a:spcBef>
                <a:spcPts val="0"/>
              </a:spcBef>
              <a:spcAft>
                <a:spcPts val="0"/>
              </a:spcAft>
              <a:buNone/>
            </a:pPr>
            <a:r>
              <a:rPr lang="en-US" sz="1350">
                <a:solidFill>
                  <a:srgbClr val="000000"/>
                </a:solidFill>
                <a:latin typeface="Calibri"/>
                <a:ea typeface="Calibri"/>
                <a:cs typeface="Calibri"/>
                <a:sym typeface="Calibri"/>
              </a:rPr>
              <a:t>61 x 61</a:t>
            </a:r>
            <a:endParaRPr/>
          </a:p>
        </p:txBody>
      </p:sp>
      <p:sp>
        <p:nvSpPr>
          <p:cNvPr id="3011" name="Google Shape;3011;p165"/>
          <p:cNvSpPr txBox="1"/>
          <p:nvPr/>
        </p:nvSpPr>
        <p:spPr>
          <a:xfrm>
            <a:off x="8477819" y="865502"/>
            <a:ext cx="1629508"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D2 (275 x 175 pixels)</a:t>
            </a:r>
            <a:endParaRPr/>
          </a:p>
        </p:txBody>
      </p:sp>
      <p:sp>
        <p:nvSpPr>
          <p:cNvPr id="3012" name="Google Shape;3012;p165"/>
          <p:cNvSpPr txBox="1"/>
          <p:nvPr/>
        </p:nvSpPr>
        <p:spPr>
          <a:xfrm>
            <a:off x="7344711" y="3565534"/>
            <a:ext cx="1571495" cy="3000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350">
                <a:solidFill>
                  <a:srgbClr val="000000"/>
                </a:solidFill>
                <a:latin typeface="Calibri"/>
                <a:ea typeface="Calibri"/>
                <a:cs typeface="Calibri"/>
                <a:sym typeface="Calibri"/>
              </a:rPr>
              <a:t>I2</a:t>
            </a:r>
            <a:endParaRPr/>
          </a:p>
        </p:txBody>
      </p:sp>
      <p:pic>
        <p:nvPicPr>
          <p:cNvPr id="3013" name="Google Shape;3013;p165"/>
          <p:cNvPicPr preferRelativeResize="0"/>
          <p:nvPr/>
        </p:nvPicPr>
        <p:blipFill rotWithShape="1">
          <a:blip r:embed="rId3">
            <a:alphaModFix/>
          </a:blip>
          <a:srcRect/>
          <a:stretch/>
        </p:blipFill>
        <p:spPr>
          <a:xfrm>
            <a:off x="7144924" y="2287465"/>
            <a:ext cx="1156388" cy="1151060"/>
          </a:xfrm>
          <a:prstGeom prst="rect">
            <a:avLst/>
          </a:prstGeom>
          <a:noFill/>
          <a:ln>
            <a:noFill/>
          </a:ln>
        </p:spPr>
      </p:pic>
      <p:pic>
        <p:nvPicPr>
          <p:cNvPr id="3014" name="Google Shape;3014;p165"/>
          <p:cNvPicPr preferRelativeResize="0"/>
          <p:nvPr/>
        </p:nvPicPr>
        <p:blipFill rotWithShape="1">
          <a:blip r:embed="rId4">
            <a:alphaModFix/>
          </a:blip>
          <a:srcRect/>
          <a:stretch/>
        </p:blipFill>
        <p:spPr>
          <a:xfrm>
            <a:off x="8499231" y="1142503"/>
            <a:ext cx="2102628" cy="1343257"/>
          </a:xfrm>
          <a:prstGeom prst="rect">
            <a:avLst/>
          </a:prstGeom>
          <a:noFill/>
          <a:ln>
            <a:noFill/>
          </a:ln>
        </p:spPr>
      </p:pic>
      <p:pic>
        <p:nvPicPr>
          <p:cNvPr id="3015" name="Google Shape;3015;p165"/>
          <p:cNvPicPr preferRelativeResize="0"/>
          <p:nvPr/>
        </p:nvPicPr>
        <p:blipFill rotWithShape="1">
          <a:blip r:embed="rId5">
            <a:alphaModFix/>
          </a:blip>
          <a:srcRect/>
          <a:stretch/>
        </p:blipFill>
        <p:spPr>
          <a:xfrm>
            <a:off x="7144925" y="3929864"/>
            <a:ext cx="3456935" cy="2199139"/>
          </a:xfrm>
          <a:prstGeom prst="rect">
            <a:avLst/>
          </a:prstGeom>
          <a:noFill/>
          <a:ln>
            <a:noFill/>
          </a:ln>
        </p:spPr>
      </p:pic>
      <p:sp>
        <p:nvSpPr>
          <p:cNvPr id="3016" name="Google Shape;3016;p165"/>
          <p:cNvSpPr txBox="1"/>
          <p:nvPr/>
        </p:nvSpPr>
        <p:spPr>
          <a:xfrm>
            <a:off x="2016753" y="1699078"/>
            <a:ext cx="6122772"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1800"/>
              <a:buFont typeface="Gill Sans"/>
              <a:buNone/>
            </a:pPr>
            <a:r>
              <a:rPr lang="en-US" sz="1800">
                <a:solidFill>
                  <a:schemeClr val="dk1"/>
                </a:solidFill>
                <a:latin typeface="Gill Sans"/>
                <a:ea typeface="Gill Sans"/>
                <a:cs typeface="Gill Sans"/>
                <a:sym typeface="Gill Sans"/>
              </a:rPr>
              <a:t>What happens with convolution?</a:t>
            </a:r>
            <a:endParaRPr/>
          </a:p>
        </p:txBody>
      </p:sp>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Shape 3020"/>
        <p:cNvGrpSpPr/>
        <p:nvPr/>
      </p:nvGrpSpPr>
      <p:grpSpPr>
        <a:xfrm>
          <a:off x="0" y="0"/>
          <a:ext cx="0" cy="0"/>
          <a:chOff x="0" y="0"/>
          <a:chExt cx="0" cy="0"/>
        </a:xfrm>
      </p:grpSpPr>
      <p:sp>
        <p:nvSpPr>
          <p:cNvPr id="3021" name="Google Shape;3021;p166"/>
          <p:cNvSpPr txBox="1">
            <a:spLocks noGrp="1"/>
          </p:cNvSpPr>
          <p:nvPr>
            <p:ph type="title"/>
          </p:nvPr>
        </p:nvSpPr>
        <p:spPr>
          <a:xfrm>
            <a:off x="1343608" y="1224763"/>
            <a:ext cx="5197869" cy="17961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400"/>
              <a:buFont typeface="Gill Sans"/>
              <a:buNone/>
            </a:pPr>
            <a:r>
              <a:rPr lang="en-US"/>
              <a:t>Non-linear Filters</a:t>
            </a:r>
            <a:endParaRPr/>
          </a:p>
        </p:txBody>
      </p:sp>
      <p:sp>
        <p:nvSpPr>
          <p:cNvPr id="3022" name="Google Shape;3022;p166"/>
          <p:cNvSpPr txBox="1">
            <a:spLocks noGrp="1"/>
          </p:cNvSpPr>
          <p:nvPr>
            <p:ph type="body" idx="1"/>
          </p:nvPr>
        </p:nvSpPr>
        <p:spPr>
          <a:xfrm>
            <a:off x="1343608" y="5373215"/>
            <a:ext cx="10003842" cy="13476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400"/>
              <a:buNone/>
            </a:pPr>
            <a:endParaRPr/>
          </a:p>
        </p:txBody>
      </p:sp>
      <p:sp>
        <p:nvSpPr>
          <p:cNvPr id="3023" name="Google Shape;3023;p166"/>
          <p:cNvSpPr txBox="1">
            <a:spLocks noGrp="1"/>
          </p:cNvSpPr>
          <p:nvPr>
            <p:ph type="sldNum" idx="12"/>
          </p:nvPr>
        </p:nvSpPr>
        <p:spPr>
          <a:xfrm>
            <a:off x="9448800" y="6646863"/>
            <a:ext cx="2743200" cy="211137"/>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fld id="{00000000-1234-1234-1234-123412341234}" type="slidenum">
              <a:rPr lang="en-US" sz="1800">
                <a:solidFill>
                  <a:schemeClr val="dk1"/>
                </a:solidFill>
                <a:latin typeface="Gill Sans"/>
                <a:ea typeface="Gill Sans"/>
                <a:cs typeface="Gill Sans"/>
                <a:sym typeface="Gill Sans"/>
              </a:rPr>
              <a:t>160</a:t>
            </a:fld>
            <a:endParaRPr sz="1800">
              <a:solidFill>
                <a:schemeClr val="dk1"/>
              </a:solidFill>
              <a:latin typeface="Gill Sans"/>
              <a:ea typeface="Gill Sans"/>
              <a:cs typeface="Gill Sans"/>
              <a:sym typeface="Gill Sans"/>
            </a:endParaRP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Shape 3028"/>
        <p:cNvGrpSpPr/>
        <p:nvPr/>
      </p:nvGrpSpPr>
      <p:grpSpPr>
        <a:xfrm>
          <a:off x="0" y="0"/>
          <a:ext cx="0" cy="0"/>
          <a:chOff x="0" y="0"/>
          <a:chExt cx="0" cy="0"/>
        </a:xfrm>
      </p:grpSpPr>
      <p:sp>
        <p:nvSpPr>
          <p:cNvPr id="3029" name="Google Shape;3029;p16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Non-Linear Filter: Median Filter</a:t>
            </a:r>
            <a:endParaRPr/>
          </a:p>
        </p:txBody>
      </p:sp>
      <p:sp>
        <p:nvSpPr>
          <p:cNvPr id="3030" name="Google Shape;3030;p167"/>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a:t>Operates over a window by selecting the median intensity in the window.</a:t>
            </a:r>
            <a:endParaRPr/>
          </a:p>
          <a:p>
            <a:pPr marL="228600" lvl="0" indent="-25400" algn="l" rtl="0">
              <a:lnSpc>
                <a:spcPct val="90000"/>
              </a:lnSpc>
              <a:spcBef>
                <a:spcPts val="1000"/>
              </a:spcBef>
              <a:spcAft>
                <a:spcPts val="0"/>
              </a:spcAft>
              <a:buClr>
                <a:schemeClr val="dk1"/>
              </a:buClr>
              <a:buSzPts val="3200"/>
              <a:buNone/>
            </a:pPr>
            <a:endParaRPr/>
          </a:p>
          <a:p>
            <a:pPr marL="228600" lvl="0" indent="-228600" algn="l" rtl="0">
              <a:lnSpc>
                <a:spcPct val="90000"/>
              </a:lnSpc>
              <a:spcBef>
                <a:spcPts val="1000"/>
              </a:spcBef>
              <a:spcAft>
                <a:spcPts val="0"/>
              </a:spcAft>
              <a:buClr>
                <a:schemeClr val="dk1"/>
              </a:buClr>
              <a:buSzPts val="3200"/>
              <a:buChar char="•"/>
            </a:pPr>
            <a:r>
              <a:rPr lang="en-US"/>
              <a:t>‘Rank’ filter as based on ordering of gray levels</a:t>
            </a:r>
            <a:endParaRPr/>
          </a:p>
          <a:p>
            <a:pPr marL="685800" lvl="1" indent="-228600" algn="l" rtl="0">
              <a:lnSpc>
                <a:spcPct val="90000"/>
              </a:lnSpc>
              <a:spcBef>
                <a:spcPts val="500"/>
              </a:spcBef>
              <a:spcAft>
                <a:spcPts val="0"/>
              </a:spcAft>
              <a:buClr>
                <a:schemeClr val="dk1"/>
              </a:buClr>
              <a:buSzPts val="2800"/>
              <a:buChar char="•"/>
            </a:pPr>
            <a:r>
              <a:rPr lang="en-US"/>
              <a:t>E.G., min, max, range filters</a:t>
            </a:r>
            <a:endParaRPr/>
          </a:p>
          <a:p>
            <a:pPr marL="228600" lvl="0" indent="-25400" algn="l" rtl="0">
              <a:lnSpc>
                <a:spcPct val="90000"/>
              </a:lnSpc>
              <a:spcBef>
                <a:spcPts val="1000"/>
              </a:spcBef>
              <a:spcAft>
                <a:spcPts val="0"/>
              </a:spcAft>
              <a:buClr>
                <a:schemeClr val="dk1"/>
              </a:buClr>
              <a:buSzPts val="3200"/>
              <a:buNone/>
            </a:pPr>
            <a:endParaRPr/>
          </a:p>
          <a:p>
            <a:pPr marL="228600" lvl="0" indent="-25400" algn="l" rtl="0">
              <a:lnSpc>
                <a:spcPct val="90000"/>
              </a:lnSpc>
              <a:spcBef>
                <a:spcPts val="1000"/>
              </a:spcBef>
              <a:spcAft>
                <a:spcPts val="0"/>
              </a:spcAft>
              <a:buClr>
                <a:schemeClr val="dk1"/>
              </a:buClr>
              <a:buSzPts val="3200"/>
              <a:buNone/>
            </a:pPr>
            <a:endParaRPr/>
          </a:p>
        </p:txBody>
      </p:sp>
      <p:sp>
        <p:nvSpPr>
          <p:cNvPr id="3031" name="Google Shape;3031;p167"/>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32" name="Google Shape;3032;p167"/>
          <p:cNvPicPr preferRelativeResize="0"/>
          <p:nvPr/>
        </p:nvPicPr>
        <p:blipFill rotWithShape="1">
          <a:blip r:embed="rId3">
            <a:alphaModFix/>
          </a:blip>
          <a:srcRect/>
          <a:stretch/>
        </p:blipFill>
        <p:spPr>
          <a:xfrm>
            <a:off x="1531938" y="1"/>
            <a:ext cx="1219200" cy="149225"/>
          </a:xfrm>
          <a:prstGeom prst="rect">
            <a:avLst/>
          </a:prstGeom>
          <a:noFill/>
          <a:ln>
            <a:noFill/>
          </a:ln>
        </p:spPr>
      </p:pic>
      <p:sp>
        <p:nvSpPr>
          <p:cNvPr id="3033" name="Google Shape;3033;p167"/>
          <p:cNvSpPr txBox="1"/>
          <p:nvPr/>
        </p:nvSpPr>
        <p:spPr>
          <a:xfrm>
            <a:off x="8458200" y="6544469"/>
            <a:ext cx="2374900" cy="27463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a:solidFill>
                  <a:srgbClr val="7F7F7F"/>
                </a:solidFill>
                <a:latin typeface="Arial"/>
                <a:ea typeface="Arial"/>
                <a:cs typeface="Arial"/>
                <a:sym typeface="Arial"/>
              </a:rPr>
              <a:t>Steve Seitz, Steve Marschner</a:t>
            </a:r>
            <a:endParaRPr sz="1200">
              <a:solidFill>
                <a:srgbClr val="7F7F7F"/>
              </a:solidFill>
              <a:latin typeface="Arial"/>
              <a:ea typeface="Arial"/>
              <a:cs typeface="Arial"/>
              <a:sym typeface="Arial"/>
            </a:endParaRPr>
          </a:p>
        </p:txBody>
      </p:sp>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Shape 3038"/>
        <p:cNvGrpSpPr/>
        <p:nvPr/>
      </p:nvGrpSpPr>
      <p:grpSpPr>
        <a:xfrm>
          <a:off x="0" y="0"/>
          <a:ext cx="0" cy="0"/>
          <a:chOff x="0" y="0"/>
          <a:chExt cx="0" cy="0"/>
        </a:xfrm>
      </p:grpSpPr>
      <p:graphicFrame>
        <p:nvGraphicFramePr>
          <p:cNvPr id="3039" name="Google Shape;3039;p168"/>
          <p:cNvGraphicFramePr/>
          <p:nvPr/>
        </p:nvGraphicFramePr>
        <p:xfrm>
          <a:off x="6248400" y="2286000"/>
          <a:ext cx="3581400" cy="3429050"/>
        </p:xfrm>
        <a:graphic>
          <a:graphicData uri="http://schemas.openxmlformats.org/drawingml/2006/table">
            <a:tbl>
              <a:tblPr>
                <a:noFill/>
                <a:tableStyleId>{4F2F207D-C3C9-4E61-ACBD-D19926615840}</a:tableStyleId>
              </a:tblPr>
              <a:tblGrid>
                <a:gridCol w="358775">
                  <a:extLst>
                    <a:ext uri="{9D8B030D-6E8A-4147-A177-3AD203B41FA5}">
                      <a16:colId xmlns:a16="http://schemas.microsoft.com/office/drawing/2014/main" val="20000"/>
                    </a:ext>
                  </a:extLst>
                </a:gridCol>
                <a:gridCol w="358775">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8775">
                  <a:extLst>
                    <a:ext uri="{9D8B030D-6E8A-4147-A177-3AD203B41FA5}">
                      <a16:colId xmlns:a16="http://schemas.microsoft.com/office/drawing/2014/main" val="20003"/>
                    </a:ext>
                  </a:extLst>
                </a:gridCol>
                <a:gridCol w="358775">
                  <a:extLst>
                    <a:ext uri="{9D8B030D-6E8A-4147-A177-3AD203B41FA5}">
                      <a16:colId xmlns:a16="http://schemas.microsoft.com/office/drawing/2014/main" val="20004"/>
                    </a:ext>
                  </a:extLst>
                </a:gridCol>
                <a:gridCol w="358775">
                  <a:extLst>
                    <a:ext uri="{9D8B030D-6E8A-4147-A177-3AD203B41FA5}">
                      <a16:colId xmlns:a16="http://schemas.microsoft.com/office/drawing/2014/main" val="20005"/>
                    </a:ext>
                  </a:extLst>
                </a:gridCol>
                <a:gridCol w="358775">
                  <a:extLst>
                    <a:ext uri="{9D8B030D-6E8A-4147-A177-3AD203B41FA5}">
                      <a16:colId xmlns:a16="http://schemas.microsoft.com/office/drawing/2014/main" val="20006"/>
                    </a:ext>
                  </a:extLst>
                </a:gridCol>
                <a:gridCol w="355600">
                  <a:extLst>
                    <a:ext uri="{9D8B030D-6E8A-4147-A177-3AD203B41FA5}">
                      <a16:colId xmlns:a16="http://schemas.microsoft.com/office/drawing/2014/main" val="20007"/>
                    </a:ext>
                  </a:extLst>
                </a:gridCol>
                <a:gridCol w="358775">
                  <a:extLst>
                    <a:ext uri="{9D8B030D-6E8A-4147-A177-3AD203B41FA5}">
                      <a16:colId xmlns:a16="http://schemas.microsoft.com/office/drawing/2014/main" val="20008"/>
                    </a:ext>
                  </a:extLst>
                </a:gridCol>
                <a:gridCol w="358775">
                  <a:extLst>
                    <a:ext uri="{9D8B030D-6E8A-4147-A177-3AD203B41FA5}">
                      <a16:colId xmlns:a16="http://schemas.microsoft.com/office/drawing/2014/main" val="20009"/>
                    </a:ext>
                  </a:extLst>
                </a:gridCol>
              </a:tblGrid>
              <a:tr h="3286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0"/>
                  </a:ext>
                </a:extLst>
              </a:tr>
              <a:tr h="36037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1"/>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2"/>
                  </a:ext>
                </a:extLst>
              </a:tr>
              <a:tr h="3572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3"/>
                  </a:ext>
                </a:extLst>
              </a:tr>
              <a:tr h="33815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4"/>
                  </a:ext>
                </a:extLst>
              </a:tr>
              <a:tr h="342900">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600"/>
                        <a:buFont typeface="Poppins"/>
                        <a:buNone/>
                      </a:pPr>
                      <a:r>
                        <a:rPr lang="en-US" sz="1600" b="0" i="0" u="none" strike="noStrike" cap="none">
                          <a:solidFill>
                            <a:schemeClr val="dk1"/>
                          </a:solidFill>
                          <a:latin typeface="Poppins"/>
                          <a:ea typeface="Poppins"/>
                          <a:cs typeface="Poppins"/>
                          <a:sym typeface="Poppins"/>
                        </a:rPr>
                        <a:t>?</a:t>
                      </a: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7"/>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900"/>
                        <a:buFont typeface="Gill Sans"/>
                        <a:buNone/>
                      </a:pPr>
                      <a:endParaRPr sz="900" b="0" i="0" u="none" strike="noStrike" cap="none">
                        <a:solidFill>
                          <a:schemeClr val="dk1"/>
                        </a:solidFill>
                        <a:latin typeface="Poppins"/>
                        <a:ea typeface="Poppins"/>
                        <a:cs typeface="Poppins"/>
                        <a:sym typeface="Poppins"/>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graphicFrame>
        <p:nvGraphicFramePr>
          <p:cNvPr id="3040" name="Google Shape;3040;p168"/>
          <p:cNvGraphicFramePr/>
          <p:nvPr/>
        </p:nvGraphicFramePr>
        <p:xfrm>
          <a:off x="2235200" y="2287588"/>
          <a:ext cx="3556000" cy="3424250"/>
        </p:xfrm>
        <a:graphic>
          <a:graphicData uri="http://schemas.openxmlformats.org/drawingml/2006/table">
            <a:tbl>
              <a:tblPr>
                <a:noFill/>
                <a:tableStyleId>{4F2F207D-C3C9-4E61-ACBD-D19926615840}</a:tableStyleId>
              </a:tblPr>
              <a:tblGrid>
                <a:gridCol w="355600">
                  <a:extLst>
                    <a:ext uri="{9D8B030D-6E8A-4147-A177-3AD203B41FA5}">
                      <a16:colId xmlns:a16="http://schemas.microsoft.com/office/drawing/2014/main" val="20000"/>
                    </a:ext>
                  </a:extLst>
                </a:gridCol>
                <a:gridCol w="355600">
                  <a:extLst>
                    <a:ext uri="{9D8B030D-6E8A-4147-A177-3AD203B41FA5}">
                      <a16:colId xmlns:a16="http://schemas.microsoft.com/office/drawing/2014/main" val="20001"/>
                    </a:ext>
                  </a:extLst>
                </a:gridCol>
                <a:gridCol w="355600">
                  <a:extLst>
                    <a:ext uri="{9D8B030D-6E8A-4147-A177-3AD203B41FA5}">
                      <a16:colId xmlns:a16="http://schemas.microsoft.com/office/drawing/2014/main" val="20002"/>
                    </a:ext>
                  </a:extLst>
                </a:gridCol>
                <a:gridCol w="355600">
                  <a:extLst>
                    <a:ext uri="{9D8B030D-6E8A-4147-A177-3AD203B41FA5}">
                      <a16:colId xmlns:a16="http://schemas.microsoft.com/office/drawing/2014/main" val="20003"/>
                    </a:ext>
                  </a:extLst>
                </a:gridCol>
                <a:gridCol w="355600">
                  <a:extLst>
                    <a:ext uri="{9D8B030D-6E8A-4147-A177-3AD203B41FA5}">
                      <a16:colId xmlns:a16="http://schemas.microsoft.com/office/drawing/2014/main" val="20004"/>
                    </a:ext>
                  </a:extLst>
                </a:gridCol>
                <a:gridCol w="355600">
                  <a:extLst>
                    <a:ext uri="{9D8B030D-6E8A-4147-A177-3AD203B41FA5}">
                      <a16:colId xmlns:a16="http://schemas.microsoft.com/office/drawing/2014/main" val="20005"/>
                    </a:ext>
                  </a:extLst>
                </a:gridCol>
                <a:gridCol w="355600">
                  <a:extLst>
                    <a:ext uri="{9D8B030D-6E8A-4147-A177-3AD203B41FA5}">
                      <a16:colId xmlns:a16="http://schemas.microsoft.com/office/drawing/2014/main" val="20006"/>
                    </a:ext>
                  </a:extLst>
                </a:gridCol>
                <a:gridCol w="369900">
                  <a:extLst>
                    <a:ext uri="{9D8B030D-6E8A-4147-A177-3AD203B41FA5}">
                      <a16:colId xmlns:a16="http://schemas.microsoft.com/office/drawing/2014/main" val="20007"/>
                    </a:ext>
                  </a:extLst>
                </a:gridCol>
                <a:gridCol w="341300">
                  <a:extLst>
                    <a:ext uri="{9D8B030D-6E8A-4147-A177-3AD203B41FA5}">
                      <a16:colId xmlns:a16="http://schemas.microsoft.com/office/drawing/2014/main" val="20008"/>
                    </a:ext>
                  </a:extLst>
                </a:gridCol>
                <a:gridCol w="355600">
                  <a:extLst>
                    <a:ext uri="{9D8B030D-6E8A-4147-A177-3AD203B41FA5}">
                      <a16:colId xmlns:a16="http://schemas.microsoft.com/office/drawing/2014/main" val="20009"/>
                    </a:ext>
                  </a:extLst>
                </a:gridCol>
              </a:tblGrid>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28575"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0"/>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1"/>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2"/>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3"/>
                  </a:ext>
                </a:extLst>
              </a:tr>
              <a:tr h="3413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4"/>
                  </a:ext>
                </a:extLst>
              </a:tr>
              <a:tr h="35877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5"/>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6"/>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7"/>
                  </a:ext>
                </a:extLst>
              </a:tr>
              <a:tr h="342900">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90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F8F8F8"/>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12700"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8"/>
                  </a:ext>
                </a:extLst>
              </a:tr>
              <a:tr h="339725">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28575"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12700"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tc>
                  <a:txBody>
                    <a:bodyPr/>
                    <a:lstStyle/>
                    <a:p>
                      <a:pPr marL="0" marR="0" lvl="0" indent="0" algn="ctr" rtl="0">
                        <a:lnSpc>
                          <a:spcPct val="100000"/>
                        </a:lnSpc>
                        <a:spcBef>
                          <a:spcPts val="0"/>
                        </a:spcBef>
                        <a:spcAft>
                          <a:spcPts val="0"/>
                        </a:spcAft>
                        <a:buClr>
                          <a:schemeClr val="dk1"/>
                        </a:buClr>
                        <a:buSzPts val="900"/>
                        <a:buFont typeface="Poppins"/>
                        <a:buNone/>
                      </a:pPr>
                      <a:r>
                        <a:rPr lang="en-US" sz="900" b="0" i="0" u="none" strike="noStrike" cap="none">
                          <a:solidFill>
                            <a:schemeClr val="dk1"/>
                          </a:solidFill>
                          <a:latin typeface="Poppins"/>
                          <a:ea typeface="Poppins"/>
                          <a:cs typeface="Poppins"/>
                          <a:sym typeface="Poppins"/>
                        </a:rPr>
                        <a:t>0</a:t>
                      </a:r>
                      <a:endParaRPr/>
                    </a:p>
                  </a:txBody>
                  <a:tcPr marL="0" marR="0" marT="45725" marB="45725">
                    <a:lnL w="12700" cap="flat" cmpd="sng">
                      <a:solidFill>
                        <a:schemeClr val="dk1"/>
                      </a:solidFill>
                      <a:prstDash val="solid"/>
                      <a:round/>
                      <a:headEnd type="none" w="sm" len="sm"/>
                      <a:tailEnd type="none" w="sm" len="sm"/>
                    </a:lnL>
                    <a:lnR w="28575" cap="flat" cmpd="sng">
                      <a:solidFill>
                        <a:schemeClr val="dk1"/>
                      </a:solidFill>
                      <a:prstDash val="solid"/>
                      <a:round/>
                      <a:headEnd type="none" w="sm" len="sm"/>
                      <a:tailEnd type="none" w="sm" len="sm"/>
                    </a:lnR>
                    <a:lnT w="12700" cap="flat" cmpd="sng">
                      <a:solidFill>
                        <a:schemeClr val="dk1"/>
                      </a:solidFill>
                      <a:prstDash val="solid"/>
                      <a:round/>
                      <a:headEnd type="none" w="sm" len="sm"/>
                      <a:tailEnd type="none" w="sm" len="sm"/>
                    </a:lnT>
                    <a:lnB w="28575" cap="flat" cmpd="sng">
                      <a:solidFill>
                        <a:schemeClr val="dk1"/>
                      </a:solidFill>
                      <a:prstDash val="solid"/>
                      <a:round/>
                      <a:headEnd type="none" w="sm" len="sm"/>
                      <a:tailEnd type="none" w="sm" len="sm"/>
                    </a:lnB>
                    <a:solidFill>
                      <a:srgbClr val="4D4D4D"/>
                    </a:solidFill>
                  </a:tcPr>
                </a:tc>
                <a:extLst>
                  <a:ext uri="{0D108BD9-81ED-4DB2-BD59-A6C34878D82A}">
                    <a16:rowId xmlns:a16="http://schemas.microsoft.com/office/drawing/2014/main" val="10009"/>
                  </a:ext>
                </a:extLst>
              </a:tr>
            </a:tbl>
          </a:graphicData>
        </a:graphic>
      </p:graphicFrame>
      <p:sp>
        <p:nvSpPr>
          <p:cNvPr id="3041" name="Google Shape;3041;p168"/>
          <p:cNvSpPr/>
          <p:nvPr/>
        </p:nvSpPr>
        <p:spPr>
          <a:xfrm>
            <a:off x="3309395" y="4000983"/>
            <a:ext cx="1066800" cy="990600"/>
          </a:xfrm>
          <a:prstGeom prst="rect">
            <a:avLst/>
          </a:prstGeom>
          <a:noFill/>
          <a:ln w="38100" cap="flat" cmpd="sng">
            <a:solidFill>
              <a:srgbClr val="FF0000"/>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Arial"/>
              <a:ea typeface="Arial"/>
              <a:cs typeface="Arial"/>
              <a:sym typeface="Arial"/>
            </a:endParaRPr>
          </a:p>
        </p:txBody>
      </p:sp>
      <p:pic>
        <p:nvPicPr>
          <p:cNvPr id="3042" name="Google Shape;3042;p168"/>
          <p:cNvPicPr preferRelativeResize="0"/>
          <p:nvPr/>
        </p:nvPicPr>
        <p:blipFill rotWithShape="1">
          <a:blip r:embed="rId3">
            <a:alphaModFix/>
          </a:blip>
          <a:srcRect/>
          <a:stretch/>
        </p:blipFill>
        <p:spPr>
          <a:xfrm>
            <a:off x="7232651" y="1238250"/>
            <a:ext cx="1509713" cy="935038"/>
          </a:xfrm>
          <a:prstGeom prst="rect">
            <a:avLst/>
          </a:prstGeom>
          <a:noFill/>
          <a:ln>
            <a:noFill/>
          </a:ln>
        </p:spPr>
      </p:pic>
      <p:pic>
        <p:nvPicPr>
          <p:cNvPr id="3043" name="Google Shape;3043;p168"/>
          <p:cNvPicPr preferRelativeResize="0"/>
          <p:nvPr/>
        </p:nvPicPr>
        <p:blipFill rotWithShape="1">
          <a:blip r:embed="rId4">
            <a:alphaModFix/>
          </a:blip>
          <a:srcRect/>
          <a:stretch/>
        </p:blipFill>
        <p:spPr>
          <a:xfrm>
            <a:off x="3203576" y="1295401"/>
            <a:ext cx="1452563" cy="936625"/>
          </a:xfrm>
          <a:prstGeom prst="rect">
            <a:avLst/>
          </a:prstGeom>
          <a:noFill/>
          <a:ln>
            <a:noFill/>
          </a:ln>
        </p:spPr>
      </p:pic>
      <p:sp>
        <p:nvSpPr>
          <p:cNvPr id="3044" name="Google Shape;3044;p16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Median Filter</a:t>
            </a:r>
            <a:endParaRPr/>
          </a:p>
        </p:txBody>
      </p:sp>
      <p:sp>
        <p:nvSpPr>
          <p:cNvPr id="3045" name="Google Shape;3045;p16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Shape 3050"/>
        <p:cNvGrpSpPr/>
        <p:nvPr/>
      </p:nvGrpSpPr>
      <p:grpSpPr>
        <a:xfrm>
          <a:off x="0" y="0"/>
          <a:ext cx="0" cy="0"/>
          <a:chOff x="0" y="0"/>
          <a:chExt cx="0" cy="0"/>
        </a:xfrm>
      </p:grpSpPr>
      <p:sp>
        <p:nvSpPr>
          <p:cNvPr id="3051" name="Google Shape;3051;p16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Salt and Pepper Noise</a:t>
            </a:r>
            <a:endParaRPr/>
          </a:p>
        </p:txBody>
      </p:sp>
      <p:sp>
        <p:nvSpPr>
          <p:cNvPr id="3052" name="Google Shape;3052;p16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53" name="Google Shape;3053;p169"/>
          <p:cNvPicPr preferRelativeResize="0"/>
          <p:nvPr/>
        </p:nvPicPr>
        <p:blipFill rotWithShape="1">
          <a:blip r:embed="rId3">
            <a:alphaModFix/>
          </a:blip>
          <a:srcRect/>
          <a:stretch/>
        </p:blipFill>
        <p:spPr>
          <a:xfrm>
            <a:off x="3813027" y="1618958"/>
            <a:ext cx="4565945" cy="4572000"/>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Shape 3057"/>
        <p:cNvGrpSpPr/>
        <p:nvPr/>
      </p:nvGrpSpPr>
      <p:grpSpPr>
        <a:xfrm>
          <a:off x="0" y="0"/>
          <a:ext cx="0" cy="0"/>
          <a:chOff x="0" y="0"/>
          <a:chExt cx="0" cy="0"/>
        </a:xfrm>
      </p:grpSpPr>
      <p:sp>
        <p:nvSpPr>
          <p:cNvPr id="3058" name="Google Shape;3058;p17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x 3 Mean Filter</a:t>
            </a:r>
            <a:endParaRPr/>
          </a:p>
        </p:txBody>
      </p:sp>
      <p:sp>
        <p:nvSpPr>
          <p:cNvPr id="3059" name="Google Shape;3059;p17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60" name="Google Shape;3060;p170"/>
          <p:cNvPicPr preferRelativeResize="0"/>
          <p:nvPr/>
        </p:nvPicPr>
        <p:blipFill rotWithShape="1">
          <a:blip r:embed="rId3">
            <a:alphaModFix/>
          </a:blip>
          <a:srcRect/>
          <a:stretch/>
        </p:blipFill>
        <p:spPr>
          <a:xfrm>
            <a:off x="3813019" y="1618958"/>
            <a:ext cx="4565961" cy="4572000"/>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Shape 3064"/>
        <p:cNvGrpSpPr/>
        <p:nvPr/>
      </p:nvGrpSpPr>
      <p:grpSpPr>
        <a:xfrm>
          <a:off x="0" y="0"/>
          <a:ext cx="0" cy="0"/>
          <a:chOff x="0" y="0"/>
          <a:chExt cx="0" cy="0"/>
        </a:xfrm>
      </p:grpSpPr>
      <p:sp>
        <p:nvSpPr>
          <p:cNvPr id="3065" name="Google Shape;3065;p17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11 x 11 Mean Filter</a:t>
            </a:r>
            <a:endParaRPr/>
          </a:p>
        </p:txBody>
      </p:sp>
      <p:sp>
        <p:nvSpPr>
          <p:cNvPr id="3066" name="Google Shape;3066;p17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67" name="Google Shape;3067;p171"/>
          <p:cNvPicPr preferRelativeResize="0"/>
          <p:nvPr/>
        </p:nvPicPr>
        <p:blipFill rotWithShape="1">
          <a:blip r:embed="rId3">
            <a:alphaModFix/>
          </a:blip>
          <a:srcRect/>
          <a:stretch/>
        </p:blipFill>
        <p:spPr>
          <a:xfrm>
            <a:off x="3803952" y="1618958"/>
            <a:ext cx="4584095" cy="4572000"/>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Shape 3072"/>
        <p:cNvGrpSpPr/>
        <p:nvPr/>
      </p:nvGrpSpPr>
      <p:grpSpPr>
        <a:xfrm>
          <a:off x="0" y="0"/>
          <a:ext cx="0" cy="0"/>
          <a:chOff x="0" y="0"/>
          <a:chExt cx="0" cy="0"/>
        </a:xfrm>
      </p:grpSpPr>
      <p:sp>
        <p:nvSpPr>
          <p:cNvPr id="3073" name="Google Shape;3073;p17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Salt and Pepper Noise</a:t>
            </a:r>
            <a:endParaRPr/>
          </a:p>
        </p:txBody>
      </p:sp>
      <p:sp>
        <p:nvSpPr>
          <p:cNvPr id="3074" name="Google Shape;3074;p17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75" name="Google Shape;3075;p172"/>
          <p:cNvPicPr preferRelativeResize="0"/>
          <p:nvPr/>
        </p:nvPicPr>
        <p:blipFill rotWithShape="1">
          <a:blip r:embed="rId3">
            <a:alphaModFix/>
          </a:blip>
          <a:srcRect/>
          <a:stretch/>
        </p:blipFill>
        <p:spPr>
          <a:xfrm>
            <a:off x="3813027" y="1618958"/>
            <a:ext cx="4565945" cy="457200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Shape 3079"/>
        <p:cNvGrpSpPr/>
        <p:nvPr/>
      </p:nvGrpSpPr>
      <p:grpSpPr>
        <a:xfrm>
          <a:off x="0" y="0"/>
          <a:ext cx="0" cy="0"/>
          <a:chOff x="0" y="0"/>
          <a:chExt cx="0" cy="0"/>
        </a:xfrm>
      </p:grpSpPr>
      <p:sp>
        <p:nvSpPr>
          <p:cNvPr id="3080" name="Google Shape;3080;p17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3 x 3 Median Filter</a:t>
            </a:r>
            <a:endParaRPr/>
          </a:p>
        </p:txBody>
      </p:sp>
      <p:sp>
        <p:nvSpPr>
          <p:cNvPr id="3081" name="Google Shape;3081;p17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82" name="Google Shape;3082;p173"/>
          <p:cNvPicPr preferRelativeResize="0"/>
          <p:nvPr/>
        </p:nvPicPr>
        <p:blipFill rotWithShape="1">
          <a:blip r:embed="rId3">
            <a:alphaModFix/>
          </a:blip>
          <a:srcRect/>
          <a:stretch/>
        </p:blipFill>
        <p:spPr>
          <a:xfrm>
            <a:off x="3810000" y="1618958"/>
            <a:ext cx="4572000" cy="4572000"/>
          </a:xfrm>
          <a:prstGeom prst="rect">
            <a:avLst/>
          </a:prstGeom>
          <a:noFill/>
          <a:ln>
            <a:noFill/>
          </a:ln>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Shape 3086"/>
        <p:cNvGrpSpPr/>
        <p:nvPr/>
      </p:nvGrpSpPr>
      <p:grpSpPr>
        <a:xfrm>
          <a:off x="0" y="0"/>
          <a:ext cx="0" cy="0"/>
          <a:chOff x="0" y="0"/>
          <a:chExt cx="0" cy="0"/>
        </a:xfrm>
      </p:grpSpPr>
      <p:sp>
        <p:nvSpPr>
          <p:cNvPr id="3087" name="Google Shape;3087;p17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11 x 11 Median Filter</a:t>
            </a:r>
            <a:endParaRPr/>
          </a:p>
        </p:txBody>
      </p:sp>
      <p:sp>
        <p:nvSpPr>
          <p:cNvPr id="3088" name="Google Shape;3088;p17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89" name="Google Shape;3089;p174"/>
          <p:cNvPicPr preferRelativeResize="0"/>
          <p:nvPr/>
        </p:nvPicPr>
        <p:blipFill rotWithShape="1">
          <a:blip r:embed="rId3">
            <a:alphaModFix/>
          </a:blip>
          <a:srcRect/>
          <a:stretch/>
        </p:blipFill>
        <p:spPr>
          <a:xfrm>
            <a:off x="3806964" y="1618958"/>
            <a:ext cx="4578072" cy="4572000"/>
          </a:xfrm>
          <a:prstGeom prst="rect">
            <a:avLst/>
          </a:prstGeom>
          <a:noFill/>
          <a:ln>
            <a:noFill/>
          </a:ln>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Shape 3094"/>
        <p:cNvGrpSpPr/>
        <p:nvPr/>
      </p:nvGrpSpPr>
      <p:grpSpPr>
        <a:xfrm>
          <a:off x="0" y="0"/>
          <a:ext cx="0" cy="0"/>
          <a:chOff x="0" y="0"/>
          <a:chExt cx="0" cy="0"/>
        </a:xfrm>
      </p:grpSpPr>
      <p:sp>
        <p:nvSpPr>
          <p:cNvPr id="3095" name="Google Shape;3095;p17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Median filters</a:t>
            </a:r>
            <a:endParaRPr/>
          </a:p>
        </p:txBody>
      </p:sp>
      <p:sp>
        <p:nvSpPr>
          <p:cNvPr id="3096" name="Google Shape;3096;p175"/>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a:t>Operates over a window by selecting the median intensity in the window.</a:t>
            </a:r>
            <a:endParaRPr/>
          </a:p>
          <a:p>
            <a:pPr marL="228600" lvl="0" indent="-228600" algn="l" rtl="0">
              <a:lnSpc>
                <a:spcPct val="90000"/>
              </a:lnSpc>
              <a:spcBef>
                <a:spcPts val="1000"/>
              </a:spcBef>
              <a:spcAft>
                <a:spcPts val="0"/>
              </a:spcAft>
              <a:buClr>
                <a:schemeClr val="dk1"/>
              </a:buClr>
              <a:buSzPts val="3200"/>
              <a:buChar char="•"/>
            </a:pPr>
            <a:r>
              <a:rPr lang="en-US"/>
              <a:t>What advantage does a median filter have over a mean filter?</a:t>
            </a:r>
            <a:endParaRPr/>
          </a:p>
          <a:p>
            <a:pPr marL="228600" lvl="0" indent="-228600" algn="l" rtl="0">
              <a:lnSpc>
                <a:spcPct val="90000"/>
              </a:lnSpc>
              <a:spcBef>
                <a:spcPts val="1000"/>
              </a:spcBef>
              <a:spcAft>
                <a:spcPts val="0"/>
              </a:spcAft>
              <a:buClr>
                <a:schemeClr val="dk1"/>
              </a:buClr>
              <a:buSzPts val="3200"/>
              <a:buChar char="•"/>
            </a:pPr>
            <a:r>
              <a:rPr lang="en-US"/>
              <a:t>Is a median filter a kind of convolution?</a:t>
            </a:r>
            <a:endParaRPr/>
          </a:p>
          <a:p>
            <a:pPr marL="228600" lvl="0" indent="-25400" algn="l" rtl="0">
              <a:lnSpc>
                <a:spcPct val="90000"/>
              </a:lnSpc>
              <a:spcBef>
                <a:spcPts val="1000"/>
              </a:spcBef>
              <a:spcAft>
                <a:spcPts val="0"/>
              </a:spcAft>
              <a:buClr>
                <a:schemeClr val="dk1"/>
              </a:buClr>
              <a:buSzPts val="3200"/>
              <a:buNone/>
            </a:pPr>
            <a:endParaRPr/>
          </a:p>
          <a:p>
            <a:pPr marL="0" lvl="0" indent="0" algn="l" rtl="0">
              <a:lnSpc>
                <a:spcPct val="90000"/>
              </a:lnSpc>
              <a:spcBef>
                <a:spcPts val="1000"/>
              </a:spcBef>
              <a:spcAft>
                <a:spcPts val="0"/>
              </a:spcAft>
              <a:buClr>
                <a:schemeClr val="dk1"/>
              </a:buClr>
              <a:buSzPts val="3200"/>
              <a:buNone/>
            </a:pPr>
            <a:r>
              <a:rPr lang="en-US" i="1"/>
              <a:t>Interpretation: </a:t>
            </a:r>
            <a:r>
              <a:rPr lang="en-US"/>
              <a:t>Median filtering is sorting.</a:t>
            </a:r>
            <a:endParaRPr i="1"/>
          </a:p>
          <a:p>
            <a:pPr marL="228600" lvl="0" indent="-25400" algn="l" rtl="0">
              <a:lnSpc>
                <a:spcPct val="90000"/>
              </a:lnSpc>
              <a:spcBef>
                <a:spcPts val="1000"/>
              </a:spcBef>
              <a:spcAft>
                <a:spcPts val="0"/>
              </a:spcAft>
              <a:buClr>
                <a:schemeClr val="dk1"/>
              </a:buClr>
              <a:buSzPts val="3200"/>
              <a:buNone/>
            </a:pPr>
            <a:endParaRPr/>
          </a:p>
        </p:txBody>
      </p:sp>
      <p:sp>
        <p:nvSpPr>
          <p:cNvPr id="3097" name="Google Shape;3097;p175"/>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098" name="Google Shape;3098;p175"/>
          <p:cNvPicPr preferRelativeResize="0"/>
          <p:nvPr/>
        </p:nvPicPr>
        <p:blipFill rotWithShape="1">
          <a:blip r:embed="rId3">
            <a:alphaModFix/>
          </a:blip>
          <a:srcRect/>
          <a:stretch/>
        </p:blipFill>
        <p:spPr>
          <a:xfrm>
            <a:off x="1531938" y="1"/>
            <a:ext cx="1219200" cy="149225"/>
          </a:xfrm>
          <a:prstGeom prst="rect">
            <a:avLst/>
          </a:prstGeom>
          <a:noFill/>
          <a:ln>
            <a:noFill/>
          </a:ln>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Shape 3103"/>
        <p:cNvGrpSpPr/>
        <p:nvPr/>
      </p:nvGrpSpPr>
      <p:grpSpPr>
        <a:xfrm>
          <a:off x="0" y="0"/>
          <a:ext cx="0" cy="0"/>
          <a:chOff x="0" y="0"/>
          <a:chExt cx="0" cy="0"/>
        </a:xfrm>
      </p:grpSpPr>
      <p:sp>
        <p:nvSpPr>
          <p:cNvPr id="3104" name="Google Shape;3104;p176"/>
          <p:cNvSpPr txBox="1">
            <a:spLocks noGrp="1"/>
          </p:cNvSpPr>
          <p:nvPr>
            <p:ph type="title"/>
          </p:nvPr>
        </p:nvSpPr>
        <p:spPr>
          <a:xfrm>
            <a:off x="1343608" y="1224763"/>
            <a:ext cx="5197869" cy="1796126"/>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4400"/>
              <a:buFont typeface="Gill Sans"/>
              <a:buNone/>
            </a:pPr>
            <a:r>
              <a:rPr lang="en-US"/>
              <a:t>Sampling</a:t>
            </a:r>
            <a:endParaRPr/>
          </a:p>
        </p:txBody>
      </p:sp>
      <p:sp>
        <p:nvSpPr>
          <p:cNvPr id="3105" name="Google Shape;3105;p176"/>
          <p:cNvSpPr txBox="1">
            <a:spLocks noGrp="1"/>
          </p:cNvSpPr>
          <p:nvPr>
            <p:ph type="body" idx="1"/>
          </p:nvPr>
        </p:nvSpPr>
        <p:spPr>
          <a:xfrm>
            <a:off x="1343608" y="5373215"/>
            <a:ext cx="10003842" cy="134762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2400"/>
              <a:buNone/>
            </a:pPr>
            <a:endParaRPr/>
          </a:p>
        </p:txBody>
      </p:sp>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Shape 3110"/>
        <p:cNvGrpSpPr/>
        <p:nvPr/>
      </p:nvGrpSpPr>
      <p:grpSpPr>
        <a:xfrm>
          <a:off x="0" y="0"/>
          <a:ext cx="0" cy="0"/>
          <a:chOff x="0" y="0"/>
          <a:chExt cx="0" cy="0"/>
        </a:xfrm>
      </p:grpSpPr>
      <p:sp>
        <p:nvSpPr>
          <p:cNvPr id="3111" name="Google Shape;3111;p17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Slide: Derek Hoiem, Image: </a:t>
            </a:r>
            <a:r>
              <a:rPr lang="en-US" u="sng">
                <a:solidFill>
                  <a:schemeClr val="hlink"/>
                </a:solidFill>
                <a:hlinkClick r:id="rId3"/>
              </a:rPr>
              <a:t>http://www.flickr.com/photos/igorms/136916757/</a:t>
            </a:r>
            <a:endParaRPr/>
          </a:p>
        </p:txBody>
      </p:sp>
      <p:sp>
        <p:nvSpPr>
          <p:cNvPr id="3112" name="Google Shape;3112;p177"/>
          <p:cNvSpPr/>
          <p:nvPr/>
        </p:nvSpPr>
        <p:spPr>
          <a:xfrm>
            <a:off x="7010400" y="4191000"/>
            <a:ext cx="609600" cy="381000"/>
          </a:xfrm>
          <a:prstGeom prst="rightArrow">
            <a:avLst>
              <a:gd name="adj1" fmla="val 50000"/>
              <a:gd name="adj2" fmla="val 50000"/>
            </a:avLst>
          </a:prstGeom>
          <a:solidFill>
            <a:schemeClr val="accent1"/>
          </a:solidFill>
          <a:ln w="12700" cap="flat" cmpd="sng">
            <a:solidFill>
              <a:srgbClr val="31538F"/>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pic>
        <p:nvPicPr>
          <p:cNvPr id="3113" name="Google Shape;3113;p177" descr="http://farm1.static.flickr.com/47/136916757_8237b4a9fb.jpg"/>
          <p:cNvPicPr preferRelativeResize="0"/>
          <p:nvPr/>
        </p:nvPicPr>
        <p:blipFill rotWithShape="1">
          <a:blip r:embed="rId4">
            <a:alphaModFix/>
          </a:blip>
          <a:srcRect/>
          <a:stretch/>
        </p:blipFill>
        <p:spPr>
          <a:xfrm>
            <a:off x="1981200" y="2667000"/>
            <a:ext cx="4762500" cy="3162300"/>
          </a:xfrm>
          <a:prstGeom prst="rect">
            <a:avLst/>
          </a:prstGeom>
          <a:noFill/>
          <a:ln>
            <a:noFill/>
          </a:ln>
        </p:spPr>
      </p:pic>
      <p:pic>
        <p:nvPicPr>
          <p:cNvPr id="3114" name="Google Shape;3114;p177" descr="http://farm1.static.flickr.com/47/136916757_8237b4a9fb.jpg"/>
          <p:cNvPicPr preferRelativeResize="0"/>
          <p:nvPr/>
        </p:nvPicPr>
        <p:blipFill rotWithShape="1">
          <a:blip r:embed="rId5">
            <a:alphaModFix/>
          </a:blip>
          <a:srcRect/>
          <a:stretch/>
        </p:blipFill>
        <p:spPr>
          <a:xfrm>
            <a:off x="7924800" y="3657600"/>
            <a:ext cx="2008188" cy="1333500"/>
          </a:xfrm>
          <a:prstGeom prst="rect">
            <a:avLst/>
          </a:prstGeom>
          <a:noFill/>
          <a:ln>
            <a:noFill/>
          </a:ln>
        </p:spPr>
      </p:pic>
      <p:sp>
        <p:nvSpPr>
          <p:cNvPr id="3115" name="Google Shape;3115;p177"/>
          <p:cNvSpPr txBox="1"/>
          <p:nvPr/>
        </p:nvSpPr>
        <p:spPr>
          <a:xfrm>
            <a:off x="3034614" y="1334286"/>
            <a:ext cx="612277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dk1"/>
              </a:buClr>
              <a:buSzPts val="1800"/>
              <a:buFont typeface="Gill Sans"/>
              <a:buNone/>
            </a:pPr>
            <a:r>
              <a:rPr lang="en-US" sz="1800" b="1">
                <a:solidFill>
                  <a:schemeClr val="dk1"/>
                </a:solidFill>
                <a:latin typeface="Gill Sans"/>
                <a:ea typeface="Gill Sans"/>
                <a:cs typeface="Gill Sans"/>
                <a:sym typeface="Gill Sans"/>
              </a:rPr>
              <a:t>Why does a lower resolution image still make sense to us?  What information do we lose?</a:t>
            </a:r>
            <a:endParaRPr/>
          </a:p>
        </p:txBody>
      </p:sp>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Shape 3120"/>
        <p:cNvGrpSpPr/>
        <p:nvPr/>
      </p:nvGrpSpPr>
      <p:grpSpPr>
        <a:xfrm>
          <a:off x="0" y="0"/>
          <a:ext cx="0" cy="0"/>
          <a:chOff x="0" y="0"/>
          <a:chExt cx="0" cy="0"/>
        </a:xfrm>
      </p:grpSpPr>
      <p:sp>
        <p:nvSpPr>
          <p:cNvPr id="3121" name="Google Shape;3121;p178"/>
          <p:cNvSpPr txBox="1"/>
          <p:nvPr/>
        </p:nvSpPr>
        <p:spPr>
          <a:xfrm>
            <a:off x="1828801" y="5715001"/>
            <a:ext cx="4462463"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a:solidFill>
                  <a:srgbClr val="000000"/>
                </a:solidFill>
                <a:latin typeface="Gill Sans"/>
                <a:ea typeface="Gill Sans"/>
                <a:cs typeface="Gill Sans"/>
                <a:sym typeface="Gill Sans"/>
              </a:rPr>
              <a:t>Throw away every other row and column to create a </a:t>
            </a:r>
            <a:r>
              <a:rPr lang="en-US" sz="1800">
                <a:solidFill>
                  <a:srgbClr val="000000"/>
                </a:solidFill>
                <a:latin typeface="Gill Sans"/>
                <a:ea typeface="Gill Sans"/>
                <a:cs typeface="Gill Sans"/>
                <a:sym typeface="Gill Sans"/>
              </a:rPr>
              <a:t>1/2</a:t>
            </a:r>
            <a:r>
              <a:rPr lang="en-US" sz="2000">
                <a:solidFill>
                  <a:srgbClr val="000000"/>
                </a:solidFill>
                <a:latin typeface="Gill Sans"/>
                <a:ea typeface="Gill Sans"/>
                <a:cs typeface="Gill Sans"/>
                <a:sym typeface="Gill Sans"/>
              </a:rPr>
              <a:t> size image</a:t>
            </a:r>
            <a:endParaRPr/>
          </a:p>
          <a:p>
            <a:pPr marL="457200" marR="0" lvl="1" indent="0" algn="l" rtl="0">
              <a:spcBef>
                <a:spcPts val="0"/>
              </a:spcBef>
              <a:spcAft>
                <a:spcPts val="0"/>
              </a:spcAft>
              <a:buClr>
                <a:schemeClr val="dk1"/>
              </a:buClr>
              <a:buSzPts val="2000"/>
              <a:buFont typeface="Arial"/>
              <a:buNone/>
            </a:pPr>
            <a:endParaRPr sz="2000" b="0" i="1" u="none" strike="noStrike" cap="none">
              <a:solidFill>
                <a:srgbClr val="000000"/>
              </a:solidFill>
              <a:latin typeface="Gill Sans"/>
              <a:ea typeface="Gill Sans"/>
              <a:cs typeface="Gill Sans"/>
              <a:sym typeface="Gill Sans"/>
            </a:endParaRPr>
          </a:p>
        </p:txBody>
      </p:sp>
      <p:pic>
        <p:nvPicPr>
          <p:cNvPr id="3122" name="Google Shape;3122;p178"/>
          <p:cNvPicPr preferRelativeResize="0"/>
          <p:nvPr/>
        </p:nvPicPr>
        <p:blipFill rotWithShape="1">
          <a:blip r:embed="rId3">
            <a:alphaModFix/>
          </a:blip>
          <a:srcRect/>
          <a:stretch/>
        </p:blipFill>
        <p:spPr>
          <a:xfrm>
            <a:off x="1909764" y="1676401"/>
            <a:ext cx="4491037" cy="3884613"/>
          </a:xfrm>
          <a:prstGeom prst="rect">
            <a:avLst/>
          </a:prstGeom>
          <a:noFill/>
          <a:ln>
            <a:noFill/>
          </a:ln>
        </p:spPr>
      </p:pic>
      <p:sp>
        <p:nvSpPr>
          <p:cNvPr id="3123" name="Google Shape;3123;p178"/>
          <p:cNvSpPr txBox="1"/>
          <p:nvPr/>
        </p:nvSpPr>
        <p:spPr>
          <a:xfrm>
            <a:off x="1828801" y="553244"/>
            <a:ext cx="8229600" cy="914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rgbClr val="000000"/>
                </a:solidFill>
                <a:latin typeface="Gill Sans"/>
                <a:ea typeface="Gill Sans"/>
                <a:cs typeface="Gill Sans"/>
                <a:sym typeface="Gill Sans"/>
              </a:rPr>
              <a:t>Making lower resolution images:</a:t>
            </a:r>
            <a:br>
              <a:rPr lang="en-US" sz="4000">
                <a:solidFill>
                  <a:srgbClr val="000000"/>
                </a:solidFill>
                <a:latin typeface="Gill Sans"/>
                <a:ea typeface="Gill Sans"/>
                <a:cs typeface="Gill Sans"/>
                <a:sym typeface="Gill Sans"/>
              </a:rPr>
            </a:br>
            <a:r>
              <a:rPr lang="en-US" sz="4000">
                <a:solidFill>
                  <a:srgbClr val="000000"/>
                </a:solidFill>
                <a:latin typeface="Gill Sans"/>
                <a:ea typeface="Gill Sans"/>
                <a:cs typeface="Gill Sans"/>
                <a:sym typeface="Gill Sans"/>
              </a:rPr>
              <a:t>Subsampling by a factor of 2</a:t>
            </a:r>
            <a:endParaRPr/>
          </a:p>
        </p:txBody>
      </p:sp>
      <p:sp>
        <p:nvSpPr>
          <p:cNvPr id="3124" name="Google Shape;3124;p17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Shape 3129"/>
        <p:cNvGrpSpPr/>
        <p:nvPr/>
      </p:nvGrpSpPr>
      <p:grpSpPr>
        <a:xfrm>
          <a:off x="0" y="0"/>
          <a:ext cx="0" cy="0"/>
          <a:chOff x="0" y="0"/>
          <a:chExt cx="0" cy="0"/>
        </a:xfrm>
      </p:grpSpPr>
      <p:sp>
        <p:nvSpPr>
          <p:cNvPr id="3130" name="Google Shape;3130;p179"/>
          <p:cNvSpPr txBox="1"/>
          <p:nvPr/>
        </p:nvSpPr>
        <p:spPr>
          <a:xfrm>
            <a:off x="1828801" y="5715001"/>
            <a:ext cx="4462463"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a:solidFill>
                  <a:srgbClr val="000000"/>
                </a:solidFill>
                <a:latin typeface="Gill Sans"/>
                <a:ea typeface="Gill Sans"/>
                <a:cs typeface="Gill Sans"/>
                <a:sym typeface="Gill Sans"/>
              </a:rPr>
              <a:t>Throw away every other row and column to create a </a:t>
            </a:r>
            <a:r>
              <a:rPr lang="en-US" sz="1800">
                <a:solidFill>
                  <a:srgbClr val="000000"/>
                </a:solidFill>
                <a:latin typeface="Gill Sans"/>
                <a:ea typeface="Gill Sans"/>
                <a:cs typeface="Gill Sans"/>
                <a:sym typeface="Gill Sans"/>
              </a:rPr>
              <a:t>1/2</a:t>
            </a:r>
            <a:r>
              <a:rPr lang="en-US" sz="2000">
                <a:solidFill>
                  <a:srgbClr val="000000"/>
                </a:solidFill>
                <a:latin typeface="Gill Sans"/>
                <a:ea typeface="Gill Sans"/>
                <a:cs typeface="Gill Sans"/>
                <a:sym typeface="Gill Sans"/>
              </a:rPr>
              <a:t> size image</a:t>
            </a:r>
            <a:endParaRPr/>
          </a:p>
          <a:p>
            <a:pPr marL="457200" marR="0" lvl="1" indent="0" algn="l" rtl="0">
              <a:spcBef>
                <a:spcPts val="0"/>
              </a:spcBef>
              <a:spcAft>
                <a:spcPts val="0"/>
              </a:spcAft>
              <a:buClr>
                <a:schemeClr val="dk1"/>
              </a:buClr>
              <a:buSzPts val="2000"/>
              <a:buFont typeface="Arial"/>
              <a:buNone/>
            </a:pPr>
            <a:endParaRPr sz="2000" b="0" i="1" u="none" strike="noStrike" cap="none">
              <a:solidFill>
                <a:srgbClr val="000000"/>
              </a:solidFill>
              <a:latin typeface="Gill Sans"/>
              <a:ea typeface="Gill Sans"/>
              <a:cs typeface="Gill Sans"/>
              <a:sym typeface="Gill Sans"/>
            </a:endParaRPr>
          </a:p>
        </p:txBody>
      </p:sp>
      <p:pic>
        <p:nvPicPr>
          <p:cNvPr id="3131" name="Google Shape;3131;p179"/>
          <p:cNvPicPr preferRelativeResize="0"/>
          <p:nvPr/>
        </p:nvPicPr>
        <p:blipFill rotWithShape="1">
          <a:blip r:embed="rId3">
            <a:alphaModFix/>
          </a:blip>
          <a:srcRect/>
          <a:stretch/>
        </p:blipFill>
        <p:spPr>
          <a:xfrm>
            <a:off x="1909764" y="1676401"/>
            <a:ext cx="4491037" cy="3884613"/>
          </a:xfrm>
          <a:prstGeom prst="rect">
            <a:avLst/>
          </a:prstGeom>
          <a:noFill/>
          <a:ln>
            <a:noFill/>
          </a:ln>
        </p:spPr>
      </p:pic>
      <p:pic>
        <p:nvPicPr>
          <p:cNvPr id="3132" name="Google Shape;3132;p179"/>
          <p:cNvPicPr preferRelativeResize="0"/>
          <p:nvPr/>
        </p:nvPicPr>
        <p:blipFill rotWithShape="1">
          <a:blip r:embed="rId3">
            <a:alphaModFix/>
          </a:blip>
          <a:srcRect/>
          <a:stretch/>
        </p:blipFill>
        <p:spPr>
          <a:xfrm>
            <a:off x="7689850" y="2590800"/>
            <a:ext cx="2444750" cy="2114550"/>
          </a:xfrm>
          <a:prstGeom prst="rect">
            <a:avLst/>
          </a:prstGeom>
          <a:noFill/>
          <a:ln>
            <a:noFill/>
          </a:ln>
        </p:spPr>
      </p:pic>
      <p:grpSp>
        <p:nvGrpSpPr>
          <p:cNvPr id="3133" name="Google Shape;3133;p179"/>
          <p:cNvGrpSpPr/>
          <p:nvPr/>
        </p:nvGrpSpPr>
        <p:grpSpPr>
          <a:xfrm>
            <a:off x="1916113" y="1676400"/>
            <a:ext cx="4343400" cy="3581400"/>
            <a:chOff x="48" y="1056"/>
            <a:chExt cx="2736" cy="2256"/>
          </a:xfrm>
        </p:grpSpPr>
        <p:grpSp>
          <p:nvGrpSpPr>
            <p:cNvPr id="3134" name="Google Shape;3134;p179"/>
            <p:cNvGrpSpPr/>
            <p:nvPr/>
          </p:nvGrpSpPr>
          <p:grpSpPr>
            <a:xfrm>
              <a:off x="48" y="1056"/>
              <a:ext cx="2736" cy="96"/>
              <a:chOff x="48" y="1056"/>
              <a:chExt cx="2736" cy="96"/>
            </a:xfrm>
          </p:grpSpPr>
          <p:sp>
            <p:nvSpPr>
              <p:cNvPr id="3135" name="Google Shape;3135;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36" name="Google Shape;3136;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37" name="Google Shape;3137;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38" name="Google Shape;3138;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39" name="Google Shape;3139;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0" name="Google Shape;3140;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1" name="Google Shape;3141;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2" name="Google Shape;3142;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3" name="Google Shape;3143;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4" name="Google Shape;3144;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5" name="Google Shape;3145;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6" name="Google Shape;3146;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147" name="Google Shape;3147;p179"/>
            <p:cNvGrpSpPr/>
            <p:nvPr/>
          </p:nvGrpSpPr>
          <p:grpSpPr>
            <a:xfrm>
              <a:off x="48" y="1296"/>
              <a:ext cx="2736" cy="96"/>
              <a:chOff x="48" y="1056"/>
              <a:chExt cx="2736" cy="96"/>
            </a:xfrm>
          </p:grpSpPr>
          <p:sp>
            <p:nvSpPr>
              <p:cNvPr id="3148" name="Google Shape;3148;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49" name="Google Shape;3149;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0" name="Google Shape;3150;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1" name="Google Shape;3151;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2" name="Google Shape;3152;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3" name="Google Shape;3153;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4" name="Google Shape;3154;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5" name="Google Shape;3155;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6" name="Google Shape;3156;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7" name="Google Shape;3157;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8" name="Google Shape;3158;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59" name="Google Shape;3159;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160" name="Google Shape;3160;p179"/>
            <p:cNvGrpSpPr/>
            <p:nvPr/>
          </p:nvGrpSpPr>
          <p:grpSpPr>
            <a:xfrm>
              <a:off x="48" y="1536"/>
              <a:ext cx="2736" cy="96"/>
              <a:chOff x="48" y="1056"/>
              <a:chExt cx="2736" cy="96"/>
            </a:xfrm>
          </p:grpSpPr>
          <p:sp>
            <p:nvSpPr>
              <p:cNvPr id="3161" name="Google Shape;3161;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2" name="Google Shape;3162;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3" name="Google Shape;3163;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4" name="Google Shape;3164;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5" name="Google Shape;3165;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6" name="Google Shape;3166;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7" name="Google Shape;3167;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8" name="Google Shape;3168;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69" name="Google Shape;3169;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0" name="Google Shape;3170;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1" name="Google Shape;3171;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2" name="Google Shape;3172;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173" name="Google Shape;3173;p179"/>
            <p:cNvGrpSpPr/>
            <p:nvPr/>
          </p:nvGrpSpPr>
          <p:grpSpPr>
            <a:xfrm>
              <a:off x="48" y="1776"/>
              <a:ext cx="2736" cy="96"/>
              <a:chOff x="48" y="1056"/>
              <a:chExt cx="2736" cy="96"/>
            </a:xfrm>
          </p:grpSpPr>
          <p:sp>
            <p:nvSpPr>
              <p:cNvPr id="3174" name="Google Shape;3174;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5" name="Google Shape;3175;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6" name="Google Shape;3176;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7" name="Google Shape;3177;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8" name="Google Shape;3178;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79" name="Google Shape;3179;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0" name="Google Shape;3180;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1" name="Google Shape;3181;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2" name="Google Shape;3182;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3" name="Google Shape;3183;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4" name="Google Shape;3184;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5" name="Google Shape;3185;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186" name="Google Shape;3186;p179"/>
            <p:cNvGrpSpPr/>
            <p:nvPr/>
          </p:nvGrpSpPr>
          <p:grpSpPr>
            <a:xfrm>
              <a:off x="48" y="2016"/>
              <a:ext cx="2736" cy="96"/>
              <a:chOff x="48" y="1056"/>
              <a:chExt cx="2736" cy="96"/>
            </a:xfrm>
          </p:grpSpPr>
          <p:sp>
            <p:nvSpPr>
              <p:cNvPr id="3187" name="Google Shape;3187;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8" name="Google Shape;3188;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89" name="Google Shape;3189;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0" name="Google Shape;3190;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1" name="Google Shape;3191;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2" name="Google Shape;3192;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3" name="Google Shape;3193;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4" name="Google Shape;3194;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5" name="Google Shape;3195;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6" name="Google Shape;3196;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7" name="Google Shape;3197;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198" name="Google Shape;3198;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199" name="Google Shape;3199;p179"/>
            <p:cNvGrpSpPr/>
            <p:nvPr/>
          </p:nvGrpSpPr>
          <p:grpSpPr>
            <a:xfrm>
              <a:off x="48" y="2256"/>
              <a:ext cx="2736" cy="96"/>
              <a:chOff x="48" y="1056"/>
              <a:chExt cx="2736" cy="96"/>
            </a:xfrm>
          </p:grpSpPr>
          <p:sp>
            <p:nvSpPr>
              <p:cNvPr id="3200" name="Google Shape;3200;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1" name="Google Shape;3201;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2" name="Google Shape;3202;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3" name="Google Shape;3203;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4" name="Google Shape;3204;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5" name="Google Shape;3205;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6" name="Google Shape;3206;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7" name="Google Shape;3207;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8" name="Google Shape;3208;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09" name="Google Shape;3209;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0" name="Google Shape;3210;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1" name="Google Shape;3211;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212" name="Google Shape;3212;p179"/>
            <p:cNvGrpSpPr/>
            <p:nvPr/>
          </p:nvGrpSpPr>
          <p:grpSpPr>
            <a:xfrm>
              <a:off x="48" y="2496"/>
              <a:ext cx="2736" cy="96"/>
              <a:chOff x="48" y="1056"/>
              <a:chExt cx="2736" cy="96"/>
            </a:xfrm>
          </p:grpSpPr>
          <p:sp>
            <p:nvSpPr>
              <p:cNvPr id="3213" name="Google Shape;3213;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4" name="Google Shape;3214;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5" name="Google Shape;3215;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6" name="Google Shape;3216;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7" name="Google Shape;3217;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8" name="Google Shape;3218;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19" name="Google Shape;3219;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0" name="Google Shape;3220;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1" name="Google Shape;3221;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2" name="Google Shape;3222;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3" name="Google Shape;3223;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4" name="Google Shape;3224;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225" name="Google Shape;3225;p179"/>
            <p:cNvGrpSpPr/>
            <p:nvPr/>
          </p:nvGrpSpPr>
          <p:grpSpPr>
            <a:xfrm>
              <a:off x="48" y="2736"/>
              <a:ext cx="2736" cy="96"/>
              <a:chOff x="48" y="1056"/>
              <a:chExt cx="2736" cy="96"/>
            </a:xfrm>
          </p:grpSpPr>
          <p:sp>
            <p:nvSpPr>
              <p:cNvPr id="3226" name="Google Shape;3226;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7" name="Google Shape;3227;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8" name="Google Shape;3228;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29" name="Google Shape;3229;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0" name="Google Shape;3230;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1" name="Google Shape;3231;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2" name="Google Shape;3232;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3" name="Google Shape;3233;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4" name="Google Shape;3234;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5" name="Google Shape;3235;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6" name="Google Shape;3236;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37" name="Google Shape;3237;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238" name="Google Shape;3238;p179"/>
            <p:cNvGrpSpPr/>
            <p:nvPr/>
          </p:nvGrpSpPr>
          <p:grpSpPr>
            <a:xfrm>
              <a:off x="48" y="2976"/>
              <a:ext cx="2736" cy="96"/>
              <a:chOff x="48" y="1056"/>
              <a:chExt cx="2736" cy="96"/>
            </a:xfrm>
          </p:grpSpPr>
          <p:sp>
            <p:nvSpPr>
              <p:cNvPr id="3239" name="Google Shape;3239;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0" name="Google Shape;3240;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1" name="Google Shape;3241;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2" name="Google Shape;3242;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3" name="Google Shape;3243;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4" name="Google Shape;3244;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5" name="Google Shape;3245;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6" name="Google Shape;3246;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7" name="Google Shape;3247;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8" name="Google Shape;3248;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49" name="Google Shape;3249;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0" name="Google Shape;3250;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nvGrpSpPr>
            <p:cNvPr id="3251" name="Google Shape;3251;p179"/>
            <p:cNvGrpSpPr/>
            <p:nvPr/>
          </p:nvGrpSpPr>
          <p:grpSpPr>
            <a:xfrm>
              <a:off x="48" y="3216"/>
              <a:ext cx="2736" cy="96"/>
              <a:chOff x="48" y="1056"/>
              <a:chExt cx="2736" cy="96"/>
            </a:xfrm>
          </p:grpSpPr>
          <p:sp>
            <p:nvSpPr>
              <p:cNvPr id="3252" name="Google Shape;3252;p179"/>
              <p:cNvSpPr/>
              <p:nvPr/>
            </p:nvSpPr>
            <p:spPr>
              <a:xfrm>
                <a:off x="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3" name="Google Shape;3253;p179"/>
              <p:cNvSpPr/>
              <p:nvPr/>
            </p:nvSpPr>
            <p:spPr>
              <a:xfrm>
                <a:off x="2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4" name="Google Shape;3254;p179"/>
              <p:cNvSpPr/>
              <p:nvPr/>
            </p:nvSpPr>
            <p:spPr>
              <a:xfrm>
                <a:off x="5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5" name="Google Shape;3255;p179"/>
              <p:cNvSpPr/>
              <p:nvPr/>
            </p:nvSpPr>
            <p:spPr>
              <a:xfrm>
                <a:off x="7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6" name="Google Shape;3256;p179"/>
              <p:cNvSpPr/>
              <p:nvPr/>
            </p:nvSpPr>
            <p:spPr>
              <a:xfrm>
                <a:off x="10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7" name="Google Shape;3257;p179"/>
              <p:cNvSpPr/>
              <p:nvPr/>
            </p:nvSpPr>
            <p:spPr>
              <a:xfrm>
                <a:off x="12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8" name="Google Shape;3258;p179"/>
              <p:cNvSpPr/>
              <p:nvPr/>
            </p:nvSpPr>
            <p:spPr>
              <a:xfrm>
                <a:off x="14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59" name="Google Shape;3259;p179"/>
              <p:cNvSpPr/>
              <p:nvPr/>
            </p:nvSpPr>
            <p:spPr>
              <a:xfrm>
                <a:off x="172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60" name="Google Shape;3260;p179"/>
              <p:cNvSpPr/>
              <p:nvPr/>
            </p:nvSpPr>
            <p:spPr>
              <a:xfrm>
                <a:off x="196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61" name="Google Shape;3261;p179"/>
              <p:cNvSpPr/>
              <p:nvPr/>
            </p:nvSpPr>
            <p:spPr>
              <a:xfrm>
                <a:off x="220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62" name="Google Shape;3262;p179"/>
              <p:cNvSpPr/>
              <p:nvPr/>
            </p:nvSpPr>
            <p:spPr>
              <a:xfrm>
                <a:off x="244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263" name="Google Shape;3263;p179"/>
              <p:cNvSpPr/>
              <p:nvPr/>
            </p:nvSpPr>
            <p:spPr>
              <a:xfrm>
                <a:off x="2688" y="1056"/>
                <a:ext cx="96" cy="96"/>
              </a:xfrm>
              <a:prstGeom prst="ellipse">
                <a:avLst/>
              </a:prstGeom>
              <a:solidFill>
                <a:schemeClr val="accent1"/>
              </a:solidFill>
              <a:ln w="635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grpSp>
      </p:grpSp>
      <p:cxnSp>
        <p:nvCxnSpPr>
          <p:cNvPr id="3264" name="Google Shape;3264;p179"/>
          <p:cNvCxnSpPr/>
          <p:nvPr/>
        </p:nvCxnSpPr>
        <p:spPr>
          <a:xfrm>
            <a:off x="6705600" y="3733800"/>
            <a:ext cx="533400" cy="0"/>
          </a:xfrm>
          <a:prstGeom prst="straightConnector1">
            <a:avLst/>
          </a:prstGeom>
          <a:noFill/>
          <a:ln w="63500" cap="flat" cmpd="sng">
            <a:solidFill>
              <a:srgbClr val="FF0000"/>
            </a:solidFill>
            <a:prstDash val="solid"/>
            <a:round/>
            <a:headEnd type="none" w="med" len="med"/>
            <a:tailEnd type="triangle" w="med" len="med"/>
          </a:ln>
        </p:spPr>
      </p:cxnSp>
      <p:sp>
        <p:nvSpPr>
          <p:cNvPr id="3265" name="Google Shape;3265;p179"/>
          <p:cNvSpPr txBox="1"/>
          <p:nvPr/>
        </p:nvSpPr>
        <p:spPr>
          <a:xfrm>
            <a:off x="1828801" y="553244"/>
            <a:ext cx="8229600" cy="9144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4000">
                <a:solidFill>
                  <a:srgbClr val="000000"/>
                </a:solidFill>
                <a:latin typeface="Gill Sans"/>
                <a:ea typeface="Gill Sans"/>
                <a:cs typeface="Gill Sans"/>
                <a:sym typeface="Gill Sans"/>
              </a:rPr>
              <a:t>Making lower resolution images:</a:t>
            </a:r>
            <a:br>
              <a:rPr lang="en-US" sz="4000">
                <a:solidFill>
                  <a:srgbClr val="000000"/>
                </a:solidFill>
                <a:latin typeface="Gill Sans"/>
                <a:ea typeface="Gill Sans"/>
                <a:cs typeface="Gill Sans"/>
                <a:sym typeface="Gill Sans"/>
              </a:rPr>
            </a:br>
            <a:r>
              <a:rPr lang="en-US" sz="4000">
                <a:solidFill>
                  <a:srgbClr val="000000"/>
                </a:solidFill>
                <a:latin typeface="Gill Sans"/>
                <a:ea typeface="Gill Sans"/>
                <a:cs typeface="Gill Sans"/>
                <a:sym typeface="Gill Sans"/>
              </a:rPr>
              <a:t>Subsampling by a factor of 2</a:t>
            </a:r>
            <a:endParaRPr/>
          </a:p>
        </p:txBody>
      </p:sp>
      <p:sp>
        <p:nvSpPr>
          <p:cNvPr id="3266" name="Google Shape;3266;p17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Shape 3271"/>
        <p:cNvGrpSpPr/>
        <p:nvPr/>
      </p:nvGrpSpPr>
      <p:grpSpPr>
        <a:xfrm>
          <a:off x="0" y="0"/>
          <a:ext cx="0" cy="0"/>
          <a:chOff x="0" y="0"/>
          <a:chExt cx="0" cy="0"/>
        </a:xfrm>
      </p:grpSpPr>
      <p:pic>
        <p:nvPicPr>
          <p:cNvPr id="3272" name="Google Shape;3272;p180"/>
          <p:cNvPicPr preferRelativeResize="0"/>
          <p:nvPr/>
        </p:nvPicPr>
        <p:blipFill rotWithShape="1">
          <a:blip r:embed="rId3">
            <a:alphaModFix/>
          </a:blip>
          <a:srcRect/>
          <a:stretch/>
        </p:blipFill>
        <p:spPr>
          <a:xfrm>
            <a:off x="6520249" y="2588668"/>
            <a:ext cx="4191000" cy="4191000"/>
          </a:xfrm>
          <a:prstGeom prst="rect">
            <a:avLst/>
          </a:prstGeom>
          <a:noFill/>
          <a:ln>
            <a:noFill/>
          </a:ln>
        </p:spPr>
      </p:pic>
      <p:sp>
        <p:nvSpPr>
          <p:cNvPr id="3273" name="Google Shape;3273;p180"/>
          <p:cNvSpPr/>
          <p:nvPr/>
        </p:nvSpPr>
        <p:spPr>
          <a:xfrm rot="2278996">
            <a:off x="5526105" y="1768944"/>
            <a:ext cx="3534108" cy="3409290"/>
          </a:xfrm>
          <a:custGeom>
            <a:avLst/>
            <a:gdLst/>
            <a:ahLst/>
            <a:cxnLst/>
            <a:rect l="l" t="t" r="r" b="b"/>
            <a:pathLst>
              <a:path w="3534108" h="3409290" extrusionOk="0">
                <a:moveTo>
                  <a:pt x="0" y="2866544"/>
                </a:moveTo>
                <a:lnTo>
                  <a:pt x="2485778" y="0"/>
                </a:lnTo>
                <a:lnTo>
                  <a:pt x="3534108" y="3409290"/>
                </a:lnTo>
                <a:lnTo>
                  <a:pt x="0" y="2866544"/>
                </a:lnTo>
                <a:close/>
              </a:path>
            </a:pathLst>
          </a:custGeom>
          <a:solidFill>
            <a:schemeClr val="lt1"/>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pic>
        <p:nvPicPr>
          <p:cNvPr id="3274" name="Google Shape;3274;p180"/>
          <p:cNvPicPr preferRelativeResize="0"/>
          <p:nvPr/>
        </p:nvPicPr>
        <p:blipFill rotWithShape="1">
          <a:blip r:embed="rId4">
            <a:alphaModFix/>
          </a:blip>
          <a:srcRect/>
          <a:stretch/>
        </p:blipFill>
        <p:spPr>
          <a:xfrm>
            <a:off x="1709352" y="781415"/>
            <a:ext cx="5715000" cy="5123260"/>
          </a:xfrm>
          <a:prstGeom prst="rect">
            <a:avLst/>
          </a:prstGeom>
          <a:noFill/>
          <a:ln>
            <a:noFill/>
          </a:ln>
        </p:spPr>
      </p:pic>
      <p:sp>
        <p:nvSpPr>
          <p:cNvPr id="3275" name="Google Shape;3275;p180"/>
          <p:cNvSpPr txBox="1"/>
          <p:nvPr/>
        </p:nvSpPr>
        <p:spPr>
          <a:xfrm>
            <a:off x="6750285" y="6277531"/>
            <a:ext cx="167640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Gill Sans"/>
                <a:ea typeface="Gill Sans"/>
                <a:cs typeface="Gill Sans"/>
                <a:sym typeface="Gill Sans"/>
              </a:rPr>
              <a:t>Image Pyramid</a:t>
            </a:r>
            <a:endParaRPr/>
          </a:p>
        </p:txBody>
      </p:sp>
      <p:sp>
        <p:nvSpPr>
          <p:cNvPr id="3276" name="Google Shape;3276;p18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David Forsyth</a:t>
            </a:r>
            <a:endParaRPr/>
          </a:p>
        </p:txBody>
      </p:sp>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Shape 3280"/>
        <p:cNvGrpSpPr/>
        <p:nvPr/>
      </p:nvGrpSpPr>
      <p:grpSpPr>
        <a:xfrm>
          <a:off x="0" y="0"/>
          <a:ext cx="0" cy="0"/>
          <a:chOff x="0" y="0"/>
          <a:chExt cx="0" cy="0"/>
        </a:xfrm>
      </p:grpSpPr>
      <p:sp>
        <p:nvSpPr>
          <p:cNvPr id="3281" name="Google Shape;3281;p181"/>
          <p:cNvSpPr txBox="1">
            <a:spLocks noGrp="1"/>
          </p:cNvSpPr>
          <p:nvPr>
            <p:ph type="body" idx="1"/>
          </p:nvPr>
        </p:nvSpPr>
        <p:spPr>
          <a:xfrm>
            <a:off x="323850" y="1779588"/>
            <a:ext cx="11542293" cy="4713287"/>
          </a:xfrm>
          <a:prstGeom prst="rect">
            <a:avLst/>
          </a:prstGeom>
          <a:solidFill>
            <a:srgbClr val="BF858A">
              <a:alpha val="40000"/>
            </a:srgbClr>
          </a:solidFill>
          <a:ln>
            <a:noFill/>
          </a:ln>
        </p:spPr>
        <p:txBody>
          <a:bodyPr spcFirstLastPara="1" wrap="square" lIns="91425" tIns="45700" rIns="91425" bIns="45700" anchor="t" anchorCtr="0">
            <a:normAutofit/>
          </a:bodyPr>
          <a:lstStyle/>
          <a:p>
            <a:pPr marL="514350" lvl="0" indent="-311150" algn="l" rtl="0">
              <a:lnSpc>
                <a:spcPct val="90000"/>
              </a:lnSpc>
              <a:spcBef>
                <a:spcPts val="0"/>
              </a:spcBef>
              <a:spcAft>
                <a:spcPts val="0"/>
              </a:spcAft>
              <a:buClr>
                <a:schemeClr val="dk1"/>
              </a:buClr>
              <a:buSzPts val="3200"/>
              <a:buFont typeface="Gill Sans"/>
              <a:buNone/>
            </a:pPr>
            <a:endParaRPr dirty="0"/>
          </a:p>
          <a:p>
            <a:pPr marL="514350" lvl="0" indent="-514350" algn="l" rtl="0">
              <a:lnSpc>
                <a:spcPct val="90000"/>
              </a:lnSpc>
              <a:spcBef>
                <a:spcPts val="1000"/>
              </a:spcBef>
              <a:spcAft>
                <a:spcPts val="0"/>
              </a:spcAft>
              <a:buClr>
                <a:schemeClr val="dk1"/>
              </a:buClr>
              <a:buSzPts val="3200"/>
              <a:buFont typeface="Gill Sans"/>
              <a:buAutoNum type="arabicPeriod"/>
            </a:pPr>
            <a:r>
              <a:rPr lang="en-US" dirty="0"/>
              <a:t>Start with image of w x h</a:t>
            </a:r>
            <a:endParaRPr dirty="0"/>
          </a:p>
          <a:p>
            <a:pPr marL="514350" lvl="0" indent="-514350" algn="l" rtl="0">
              <a:lnSpc>
                <a:spcPct val="90000"/>
              </a:lnSpc>
              <a:spcBef>
                <a:spcPts val="1000"/>
              </a:spcBef>
              <a:spcAft>
                <a:spcPts val="0"/>
              </a:spcAft>
              <a:buClr>
                <a:schemeClr val="dk1"/>
              </a:buClr>
              <a:buSzPts val="3200"/>
              <a:buFont typeface="Gill Sans"/>
              <a:buAutoNum type="arabicPeriod"/>
            </a:pPr>
            <a:r>
              <a:rPr lang="en-US" dirty="0"/>
              <a:t>Sample every other pixel</a:t>
            </a:r>
            <a:endParaRPr dirty="0"/>
          </a:p>
          <a:p>
            <a:pPr marL="514350" lvl="0" indent="-514350" algn="l" rtl="0">
              <a:lnSpc>
                <a:spcPct val="90000"/>
              </a:lnSpc>
              <a:spcBef>
                <a:spcPts val="1000"/>
              </a:spcBef>
              <a:spcAft>
                <a:spcPts val="0"/>
              </a:spcAft>
              <a:buClr>
                <a:schemeClr val="dk1"/>
              </a:buClr>
              <a:buSzPts val="3200"/>
              <a:buFont typeface="Gill Sans"/>
              <a:buAutoNum type="arabicPeriod"/>
            </a:pPr>
            <a:r>
              <a:rPr lang="en-US" dirty="0" err="1">
                <a:latin typeface="Consolas"/>
                <a:ea typeface="Consolas"/>
                <a:cs typeface="Consolas"/>
                <a:sym typeface="Consolas"/>
              </a:rPr>
              <a:t>im_small</a:t>
            </a:r>
            <a:r>
              <a:rPr lang="en-US" dirty="0">
                <a:latin typeface="Consolas"/>
                <a:ea typeface="Consolas"/>
                <a:cs typeface="Consolas"/>
                <a:sym typeface="Consolas"/>
              </a:rPr>
              <a:t> = image[ ::w, ::w ]</a:t>
            </a:r>
            <a:endParaRPr dirty="0"/>
          </a:p>
          <a:p>
            <a:pPr marL="514350" lvl="0" indent="-311150" algn="l" rtl="0">
              <a:lnSpc>
                <a:spcPct val="90000"/>
              </a:lnSpc>
              <a:spcBef>
                <a:spcPts val="1000"/>
              </a:spcBef>
              <a:spcAft>
                <a:spcPts val="0"/>
              </a:spcAft>
              <a:buClr>
                <a:schemeClr val="dk1"/>
              </a:buClr>
              <a:buSzPts val="3200"/>
              <a:buFont typeface="Gill Sans"/>
              <a:buNone/>
            </a:pPr>
            <a:endParaRPr dirty="0"/>
          </a:p>
          <a:p>
            <a:pPr marL="514350" lvl="0" indent="-514350" algn="l" rtl="0">
              <a:lnSpc>
                <a:spcPct val="90000"/>
              </a:lnSpc>
              <a:spcBef>
                <a:spcPts val="1000"/>
              </a:spcBef>
              <a:spcAft>
                <a:spcPts val="0"/>
              </a:spcAft>
              <a:buClr>
                <a:schemeClr val="dk1"/>
              </a:buClr>
              <a:buSzPts val="3200"/>
              <a:buFont typeface="Gill Sans"/>
              <a:buAutoNum type="arabicPeriod"/>
            </a:pPr>
            <a:r>
              <a:rPr lang="en-US" dirty="0"/>
              <a:t>To build a pyramid, </a:t>
            </a:r>
            <a:br>
              <a:rPr lang="en-US" dirty="0"/>
            </a:br>
            <a:r>
              <a:rPr lang="en-US" dirty="0"/>
              <a:t>repeat Steps 1 &amp; 2</a:t>
            </a:r>
            <a:br>
              <a:rPr lang="en-US" dirty="0"/>
            </a:br>
            <a:r>
              <a:rPr lang="en-US" dirty="0"/>
              <a:t>until </a:t>
            </a:r>
            <a:r>
              <a:rPr lang="en-US" dirty="0" err="1">
                <a:latin typeface="Consolas"/>
                <a:ea typeface="Consolas"/>
                <a:cs typeface="Consolas"/>
                <a:sym typeface="Consolas"/>
              </a:rPr>
              <a:t>im_small</a:t>
            </a:r>
            <a:r>
              <a:rPr lang="en-US" dirty="0"/>
              <a:t> is 1 pixel large.</a:t>
            </a:r>
            <a:endParaRPr dirty="0"/>
          </a:p>
        </p:txBody>
      </p:sp>
      <p:sp>
        <p:nvSpPr>
          <p:cNvPr id="3282" name="Google Shape;3282;p18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Downsampling</a:t>
            </a:r>
            <a:endParaRPr/>
          </a:p>
        </p:txBody>
      </p:sp>
      <p:sp>
        <p:nvSpPr>
          <p:cNvPr id="3283" name="Google Shape;3283;p181"/>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James Hays</a:t>
            </a:r>
            <a:endParaRPr/>
          </a:p>
        </p:txBody>
      </p:sp>
      <p:sp>
        <p:nvSpPr>
          <p:cNvPr id="3284" name="Google Shape;3284;p181"/>
          <p:cNvSpPr txBox="1"/>
          <p:nvPr/>
        </p:nvSpPr>
        <p:spPr>
          <a:xfrm>
            <a:off x="2514600" y="1791325"/>
            <a:ext cx="5257800" cy="3851672"/>
          </a:xfrm>
          <a:prstGeom prst="rect">
            <a:avLst/>
          </a:prstGeom>
          <a:noFill/>
          <a:ln>
            <a:noFill/>
          </a:ln>
        </p:spPr>
        <p:txBody>
          <a:bodyPr spcFirstLastPara="1" wrap="square" lIns="91425" tIns="45700" rIns="91425" bIns="45700" anchor="t" anchorCtr="0">
            <a:noAutofit/>
          </a:bodyPr>
          <a:lstStyle/>
          <a:p>
            <a:pPr marL="257175" marR="0" lvl="0" indent="-257175" algn="l" rtl="0">
              <a:spcBef>
                <a:spcPts val="0"/>
              </a:spcBef>
              <a:spcAft>
                <a:spcPts val="0"/>
              </a:spcAft>
              <a:buNone/>
            </a:pPr>
            <a:endParaRPr sz="2100" dirty="0">
              <a:solidFill>
                <a:srgbClr val="000000"/>
              </a:solidFill>
              <a:latin typeface="Calibri"/>
              <a:ea typeface="Calibri"/>
              <a:cs typeface="Calibri"/>
              <a:sym typeface="Calibri"/>
            </a:endParaRPr>
          </a:p>
        </p:txBody>
      </p:sp>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Shape 3288"/>
        <p:cNvGrpSpPr/>
        <p:nvPr/>
      </p:nvGrpSpPr>
      <p:grpSpPr>
        <a:xfrm>
          <a:off x="0" y="0"/>
          <a:ext cx="0" cy="0"/>
          <a:chOff x="0" y="0"/>
          <a:chExt cx="0" cy="0"/>
        </a:xfrm>
      </p:grpSpPr>
      <p:sp>
        <p:nvSpPr>
          <p:cNvPr id="3289" name="Google Shape;3289;p182"/>
          <p:cNvSpPr txBox="1">
            <a:spLocks noGrp="1"/>
          </p:cNvSpPr>
          <p:nvPr>
            <p:ph type="body" idx="1"/>
          </p:nvPr>
        </p:nvSpPr>
        <p:spPr>
          <a:xfrm>
            <a:off x="323850" y="1779588"/>
            <a:ext cx="11542293" cy="4713287"/>
          </a:xfrm>
          <a:prstGeom prst="rect">
            <a:avLst/>
          </a:prstGeom>
          <a:solidFill>
            <a:srgbClr val="BF858A">
              <a:alpha val="40000"/>
            </a:srgbClr>
          </a:solidFill>
          <a:ln>
            <a:noFill/>
          </a:ln>
        </p:spPr>
        <p:txBody>
          <a:bodyPr spcFirstLastPara="1" wrap="square" lIns="91425" tIns="45700" rIns="91425" bIns="45700" anchor="t" anchorCtr="0">
            <a:normAutofit/>
          </a:bodyPr>
          <a:lstStyle/>
          <a:p>
            <a:pPr marL="514350" lvl="0" indent="-311150" algn="l" rtl="0">
              <a:lnSpc>
                <a:spcPct val="90000"/>
              </a:lnSpc>
              <a:spcBef>
                <a:spcPts val="0"/>
              </a:spcBef>
              <a:spcAft>
                <a:spcPts val="0"/>
              </a:spcAft>
              <a:buClr>
                <a:schemeClr val="dk1"/>
              </a:buClr>
              <a:buSzPts val="3200"/>
              <a:buFont typeface="Gill Sans"/>
              <a:buNone/>
            </a:pPr>
            <a:endParaRPr/>
          </a:p>
          <a:p>
            <a:pPr marL="514350" lvl="0" indent="-514350" algn="l" rtl="0">
              <a:lnSpc>
                <a:spcPct val="90000"/>
              </a:lnSpc>
              <a:spcBef>
                <a:spcPts val="1000"/>
              </a:spcBef>
              <a:spcAft>
                <a:spcPts val="0"/>
              </a:spcAft>
              <a:buClr>
                <a:schemeClr val="dk1"/>
              </a:buClr>
              <a:buSzPts val="3200"/>
              <a:buFont typeface="Gill Sans"/>
              <a:buAutoNum type="arabicPeriod"/>
            </a:pPr>
            <a:r>
              <a:rPr lang="en-US"/>
              <a:t>Start with image of w x h</a:t>
            </a:r>
            <a:endParaRPr/>
          </a:p>
          <a:p>
            <a:pPr marL="514350" lvl="0" indent="-514350" algn="l" rtl="0">
              <a:lnSpc>
                <a:spcPct val="90000"/>
              </a:lnSpc>
              <a:spcBef>
                <a:spcPts val="1000"/>
              </a:spcBef>
              <a:spcAft>
                <a:spcPts val="0"/>
              </a:spcAft>
              <a:buClr>
                <a:schemeClr val="dk1"/>
              </a:buClr>
              <a:buSzPts val="3200"/>
              <a:buFont typeface="Gill Sans"/>
              <a:buAutoNum type="arabicPeriod"/>
            </a:pPr>
            <a:r>
              <a:rPr lang="en-US"/>
              <a:t>Sample every other pixel</a:t>
            </a:r>
            <a:endParaRPr/>
          </a:p>
          <a:p>
            <a:pPr marL="514350" lvl="0" indent="-514350" algn="l" rtl="0">
              <a:lnSpc>
                <a:spcPct val="90000"/>
              </a:lnSpc>
              <a:spcBef>
                <a:spcPts val="1000"/>
              </a:spcBef>
              <a:spcAft>
                <a:spcPts val="0"/>
              </a:spcAft>
              <a:buClr>
                <a:schemeClr val="dk1"/>
              </a:buClr>
              <a:buSzPts val="3200"/>
              <a:buFont typeface="Gill Sans"/>
              <a:buAutoNum type="arabicPeriod"/>
            </a:pPr>
            <a:r>
              <a:rPr lang="en-US">
                <a:latin typeface="Consolas"/>
                <a:ea typeface="Consolas"/>
                <a:cs typeface="Consolas"/>
                <a:sym typeface="Consolas"/>
              </a:rPr>
              <a:t>im_small = image[ ::w, ::w ]</a:t>
            </a:r>
            <a:endParaRPr/>
          </a:p>
          <a:p>
            <a:pPr marL="514350" lvl="0" indent="-311150" algn="l" rtl="0">
              <a:lnSpc>
                <a:spcPct val="90000"/>
              </a:lnSpc>
              <a:spcBef>
                <a:spcPts val="1000"/>
              </a:spcBef>
              <a:spcAft>
                <a:spcPts val="0"/>
              </a:spcAft>
              <a:buClr>
                <a:schemeClr val="dk1"/>
              </a:buClr>
              <a:buSzPts val="3200"/>
              <a:buFont typeface="Gill Sans"/>
              <a:buNone/>
            </a:pPr>
            <a:endParaRPr/>
          </a:p>
          <a:p>
            <a:pPr marL="514350" lvl="0" indent="-514350" algn="l" rtl="0">
              <a:lnSpc>
                <a:spcPct val="90000"/>
              </a:lnSpc>
              <a:spcBef>
                <a:spcPts val="1000"/>
              </a:spcBef>
              <a:spcAft>
                <a:spcPts val="0"/>
              </a:spcAft>
              <a:buClr>
                <a:schemeClr val="dk1"/>
              </a:buClr>
              <a:buSzPts val="3200"/>
              <a:buFont typeface="Gill Sans"/>
              <a:buAutoNum type="arabicPeriod"/>
            </a:pPr>
            <a:r>
              <a:rPr lang="en-US"/>
              <a:t>To build a pyramid, </a:t>
            </a:r>
            <a:br>
              <a:rPr lang="en-US"/>
            </a:br>
            <a:r>
              <a:rPr lang="en-US"/>
              <a:t>repeat Steps 1 &amp; 2</a:t>
            </a:r>
            <a:br>
              <a:rPr lang="en-US"/>
            </a:br>
            <a:r>
              <a:rPr lang="en-US"/>
              <a:t>until </a:t>
            </a:r>
            <a:r>
              <a:rPr lang="en-US">
                <a:latin typeface="Consolas"/>
                <a:ea typeface="Consolas"/>
                <a:cs typeface="Consolas"/>
                <a:sym typeface="Consolas"/>
              </a:rPr>
              <a:t>im_small</a:t>
            </a:r>
            <a:r>
              <a:rPr lang="en-US"/>
              <a:t> is 1 pixel large.</a:t>
            </a:r>
            <a:endParaRPr/>
          </a:p>
        </p:txBody>
      </p:sp>
      <p:sp>
        <p:nvSpPr>
          <p:cNvPr id="3290" name="Google Shape;3290;p18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Downsampling</a:t>
            </a:r>
            <a:endParaRPr/>
          </a:p>
        </p:txBody>
      </p:sp>
      <p:sp>
        <p:nvSpPr>
          <p:cNvPr id="3291" name="Google Shape;3291;p182"/>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James Hays</a:t>
            </a:r>
            <a:endParaRPr/>
          </a:p>
        </p:txBody>
      </p:sp>
      <p:sp>
        <p:nvSpPr>
          <p:cNvPr id="3292" name="Google Shape;3292;p182"/>
          <p:cNvSpPr txBox="1"/>
          <p:nvPr/>
        </p:nvSpPr>
        <p:spPr>
          <a:xfrm>
            <a:off x="2514600" y="1791325"/>
            <a:ext cx="5257800" cy="3851672"/>
          </a:xfrm>
          <a:prstGeom prst="rect">
            <a:avLst/>
          </a:prstGeom>
          <a:noFill/>
          <a:ln>
            <a:noFill/>
          </a:ln>
        </p:spPr>
        <p:txBody>
          <a:bodyPr spcFirstLastPara="1" wrap="square" lIns="91425" tIns="45700" rIns="91425" bIns="45700" anchor="t" anchorCtr="0">
            <a:noAutofit/>
          </a:bodyPr>
          <a:lstStyle/>
          <a:p>
            <a:pPr marL="257175" marR="0" lvl="0" indent="-257175" algn="l" rtl="0">
              <a:spcBef>
                <a:spcPts val="0"/>
              </a:spcBef>
              <a:spcAft>
                <a:spcPts val="0"/>
              </a:spcAft>
              <a:buNone/>
            </a:pPr>
            <a:endParaRPr sz="2100">
              <a:solidFill>
                <a:srgbClr val="000000"/>
              </a:solidFill>
              <a:latin typeface="Calibri"/>
              <a:ea typeface="Calibri"/>
              <a:cs typeface="Calibri"/>
              <a:sym typeface="Calibri"/>
            </a:endParaRPr>
          </a:p>
        </p:txBody>
      </p:sp>
      <p:sp>
        <p:nvSpPr>
          <p:cNvPr id="3293" name="Google Shape;3293;p182"/>
          <p:cNvSpPr txBox="1"/>
          <p:nvPr/>
        </p:nvSpPr>
        <p:spPr>
          <a:xfrm>
            <a:off x="8229600" y="2286001"/>
            <a:ext cx="2209800" cy="369331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a:solidFill>
                  <a:schemeClr val="dk1"/>
                </a:solidFill>
                <a:latin typeface="Gill Sans"/>
                <a:ea typeface="Gill Sans"/>
                <a:cs typeface="Gill Sans"/>
                <a:sym typeface="Gill Sans"/>
              </a:rPr>
              <a:t>NumPy Syntax</a:t>
            </a:r>
            <a:endParaRPr/>
          </a:p>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w = 2</a:t>
            </a:r>
            <a:endParaRPr/>
          </a:p>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::2 -&gt; start at 0, </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end at ‘end’, </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increase every 2, until the end.</a:t>
            </a:r>
            <a:br>
              <a:rPr lang="en-US" sz="1800">
                <a:solidFill>
                  <a:srgbClr val="000000"/>
                </a:solidFill>
                <a:latin typeface="Gill Sans"/>
                <a:ea typeface="Gill Sans"/>
                <a:cs typeface="Gill Sans"/>
                <a:sym typeface="Gill Sans"/>
              </a:rPr>
            </a:br>
            <a:endParaRPr sz="1800">
              <a:solidFill>
                <a:srgbClr val="000000"/>
              </a:solidFill>
              <a:latin typeface="Gill Sans"/>
              <a:ea typeface="Gill Sans"/>
              <a:cs typeface="Gill Sans"/>
              <a:sym typeface="Gill Sans"/>
            </a:endParaRPr>
          </a:p>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e.g.,</a:t>
            </a:r>
            <a:br>
              <a:rPr lang="en-US" sz="1800">
                <a:solidFill>
                  <a:srgbClr val="000000"/>
                </a:solidFill>
                <a:latin typeface="Gill Sans"/>
                <a:ea typeface="Gill Sans"/>
                <a:cs typeface="Gill Sans"/>
                <a:sym typeface="Gill Sans"/>
              </a:rPr>
            </a:br>
            <a:r>
              <a:rPr lang="en-US" sz="1800">
                <a:solidFill>
                  <a:srgbClr val="000000"/>
                </a:solidFill>
                <a:latin typeface="Gill Sans"/>
                <a:ea typeface="Gill Sans"/>
                <a:cs typeface="Gill Sans"/>
                <a:sym typeface="Gill Sans"/>
              </a:rPr>
              <a:t>0,2,4,6,…,w</a:t>
            </a:r>
            <a:endParaRPr/>
          </a:p>
          <a:p>
            <a:pPr marL="0" marR="0" lvl="0" indent="0" algn="l" rtl="0">
              <a:spcBef>
                <a:spcPts val="0"/>
              </a:spcBef>
              <a:spcAft>
                <a:spcPts val="0"/>
              </a:spcAft>
              <a:buNone/>
            </a:pPr>
            <a:endParaRPr sz="1800">
              <a:solidFill>
                <a:srgbClr val="000000"/>
              </a:solidFill>
              <a:latin typeface="Gill Sans"/>
              <a:ea typeface="Gill Sans"/>
              <a:cs typeface="Gill Sans"/>
              <a:sym typeface="Gill Sans"/>
            </a:endParaRPr>
          </a:p>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(if w is not even, then this goes to w-1)</a:t>
            </a:r>
            <a:endParaRPr sz="1800">
              <a:solidFill>
                <a:schemeClr val="dk1"/>
              </a:solidFill>
              <a:latin typeface="Gill Sans"/>
              <a:ea typeface="Gill Sans"/>
              <a:cs typeface="Gill Sans"/>
              <a:sym typeface="Gill Sans"/>
            </a:endParaRPr>
          </a:p>
        </p:txBody>
      </p:sp>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Shape 3297"/>
        <p:cNvGrpSpPr/>
        <p:nvPr/>
      </p:nvGrpSpPr>
      <p:grpSpPr>
        <a:xfrm>
          <a:off x="0" y="0"/>
          <a:ext cx="0" cy="0"/>
          <a:chOff x="0" y="0"/>
          <a:chExt cx="0" cy="0"/>
        </a:xfrm>
      </p:grpSpPr>
      <p:sp>
        <p:nvSpPr>
          <p:cNvPr id="3298" name="Google Shape;3298;p18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Image Subsampling</a:t>
            </a:r>
            <a:endParaRPr/>
          </a:p>
        </p:txBody>
      </p:sp>
      <p:sp>
        <p:nvSpPr>
          <p:cNvPr id="3299" name="Google Shape;3299;p18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Steve Seitz</a:t>
            </a:r>
            <a:endParaRPr/>
          </a:p>
        </p:txBody>
      </p:sp>
      <p:pic>
        <p:nvPicPr>
          <p:cNvPr id="3300" name="Google Shape;3300;p183" descr="vg-nn-half"/>
          <p:cNvPicPr preferRelativeResize="0"/>
          <p:nvPr/>
        </p:nvPicPr>
        <p:blipFill rotWithShape="1">
          <a:blip r:embed="rId3">
            <a:alphaModFix/>
          </a:blip>
          <a:srcRect/>
          <a:stretch/>
        </p:blipFill>
        <p:spPr>
          <a:xfrm>
            <a:off x="3573236" y="2021683"/>
            <a:ext cx="2386013" cy="3140869"/>
          </a:xfrm>
          <a:prstGeom prst="rect">
            <a:avLst/>
          </a:prstGeom>
          <a:noFill/>
          <a:ln>
            <a:noFill/>
          </a:ln>
        </p:spPr>
      </p:pic>
      <p:pic>
        <p:nvPicPr>
          <p:cNvPr id="3301" name="Google Shape;3301;p183" descr="vg-nn-quarter"/>
          <p:cNvPicPr preferRelativeResize="0"/>
          <p:nvPr/>
        </p:nvPicPr>
        <p:blipFill rotWithShape="1">
          <a:blip r:embed="rId4">
            <a:alphaModFix/>
          </a:blip>
          <a:srcRect/>
          <a:stretch/>
        </p:blipFill>
        <p:spPr>
          <a:xfrm>
            <a:off x="6397399" y="2745582"/>
            <a:ext cx="1190625" cy="1571625"/>
          </a:xfrm>
          <a:prstGeom prst="rect">
            <a:avLst/>
          </a:prstGeom>
          <a:noFill/>
          <a:ln>
            <a:noFill/>
          </a:ln>
        </p:spPr>
      </p:pic>
      <p:pic>
        <p:nvPicPr>
          <p:cNvPr id="3302" name="Google Shape;3302;p183" descr="vg-nn-eighth"/>
          <p:cNvPicPr preferRelativeResize="0"/>
          <p:nvPr/>
        </p:nvPicPr>
        <p:blipFill rotWithShape="1">
          <a:blip r:embed="rId5">
            <a:alphaModFix/>
          </a:blip>
          <a:srcRect/>
          <a:stretch/>
        </p:blipFill>
        <p:spPr>
          <a:xfrm>
            <a:off x="7973787" y="3107532"/>
            <a:ext cx="600075" cy="790575"/>
          </a:xfrm>
          <a:prstGeom prst="rect">
            <a:avLst/>
          </a:prstGeom>
          <a:noFill/>
          <a:ln>
            <a:noFill/>
          </a:ln>
        </p:spPr>
      </p:pic>
      <p:sp>
        <p:nvSpPr>
          <p:cNvPr id="3303" name="Google Shape;3303;p183"/>
          <p:cNvSpPr txBox="1"/>
          <p:nvPr/>
        </p:nvSpPr>
        <p:spPr>
          <a:xfrm>
            <a:off x="3287486" y="5200651"/>
            <a:ext cx="3109913" cy="60016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Gill Sans"/>
                <a:ea typeface="Gill Sans"/>
                <a:cs typeface="Gill Sans"/>
                <a:sym typeface="Gill Sans"/>
              </a:rPr>
              <a:t>Throw away every other row and column to create a </a:t>
            </a:r>
            <a:r>
              <a:rPr lang="en-US" sz="1800">
                <a:solidFill>
                  <a:srgbClr val="000000"/>
                </a:solidFill>
                <a:latin typeface="Gill Sans"/>
                <a:ea typeface="Gill Sans"/>
                <a:cs typeface="Gill Sans"/>
                <a:sym typeface="Gill Sans"/>
              </a:rPr>
              <a:t>1/2</a:t>
            </a:r>
            <a:r>
              <a:rPr lang="en-US" sz="1500">
                <a:solidFill>
                  <a:srgbClr val="000000"/>
                </a:solidFill>
                <a:latin typeface="Gill Sans"/>
                <a:ea typeface="Gill Sans"/>
                <a:cs typeface="Gill Sans"/>
                <a:sym typeface="Gill Sans"/>
              </a:rPr>
              <a:t> size image</a:t>
            </a:r>
            <a:r>
              <a:rPr lang="en-US" sz="1500" i="1">
                <a:solidFill>
                  <a:srgbClr val="000000"/>
                </a:solidFill>
                <a:latin typeface="Gill Sans"/>
                <a:ea typeface="Gill Sans"/>
                <a:cs typeface="Gill Sans"/>
                <a:sym typeface="Gill Sans"/>
              </a:rPr>
              <a:t>.</a:t>
            </a:r>
            <a:endParaRPr sz="1500">
              <a:solidFill>
                <a:srgbClr val="000000"/>
              </a:solidFill>
              <a:latin typeface="Gill Sans"/>
              <a:ea typeface="Gill Sans"/>
              <a:cs typeface="Gill Sans"/>
              <a:sym typeface="Gill Sans"/>
            </a:endParaRPr>
          </a:p>
        </p:txBody>
      </p:sp>
      <p:sp>
        <p:nvSpPr>
          <p:cNvPr id="3304" name="Google Shape;3304;p183"/>
          <p:cNvSpPr txBox="1"/>
          <p:nvPr/>
        </p:nvSpPr>
        <p:spPr>
          <a:xfrm>
            <a:off x="6774828" y="4345781"/>
            <a:ext cx="4796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1/4</a:t>
            </a:r>
            <a:endParaRPr/>
          </a:p>
        </p:txBody>
      </p:sp>
      <p:sp>
        <p:nvSpPr>
          <p:cNvPr id="3305" name="Google Shape;3305;p183"/>
          <p:cNvSpPr txBox="1"/>
          <p:nvPr/>
        </p:nvSpPr>
        <p:spPr>
          <a:xfrm>
            <a:off x="8032128" y="3898106"/>
            <a:ext cx="47961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1/8</a:t>
            </a:r>
            <a:endParaRPr/>
          </a:p>
        </p:txBody>
      </p:sp>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Shape 3310"/>
        <p:cNvGrpSpPr/>
        <p:nvPr/>
      </p:nvGrpSpPr>
      <p:grpSpPr>
        <a:xfrm>
          <a:off x="0" y="0"/>
          <a:ext cx="0" cy="0"/>
          <a:chOff x="0" y="0"/>
          <a:chExt cx="0" cy="0"/>
        </a:xfrm>
      </p:grpSpPr>
      <p:pic>
        <p:nvPicPr>
          <p:cNvPr id="3311" name="Google Shape;3311;p184" descr="vg-nn-half"/>
          <p:cNvPicPr preferRelativeResize="0"/>
          <p:nvPr/>
        </p:nvPicPr>
        <p:blipFill rotWithShape="1">
          <a:blip r:embed="rId3">
            <a:alphaModFix/>
          </a:blip>
          <a:srcRect/>
          <a:stretch/>
        </p:blipFill>
        <p:spPr>
          <a:xfrm>
            <a:off x="2772386" y="2194562"/>
            <a:ext cx="2168938" cy="2855119"/>
          </a:xfrm>
          <a:prstGeom prst="rect">
            <a:avLst/>
          </a:prstGeom>
          <a:noFill/>
          <a:ln>
            <a:noFill/>
          </a:ln>
        </p:spPr>
      </p:pic>
      <p:sp>
        <p:nvSpPr>
          <p:cNvPr id="3312" name="Google Shape;3312;p18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Subsampling without Filtering</a:t>
            </a:r>
            <a:endParaRPr/>
          </a:p>
        </p:txBody>
      </p:sp>
      <p:sp>
        <p:nvSpPr>
          <p:cNvPr id="3313" name="Google Shape;3313;p18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latin typeface="Gill Sans"/>
                <a:ea typeface="Gill Sans"/>
                <a:cs typeface="Gill Sans"/>
                <a:sym typeface="Gill Sans"/>
              </a:rPr>
              <a:t>Steve Seitz</a:t>
            </a:r>
            <a:endParaRPr/>
          </a:p>
        </p:txBody>
      </p:sp>
      <p:sp>
        <p:nvSpPr>
          <p:cNvPr id="3314" name="Google Shape;3314;p184"/>
          <p:cNvSpPr txBox="1"/>
          <p:nvPr/>
        </p:nvSpPr>
        <p:spPr>
          <a:xfrm>
            <a:off x="5460821" y="5052060"/>
            <a:ext cx="16818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1/4  </a:t>
            </a:r>
            <a:r>
              <a:rPr lang="en-US" sz="1200">
                <a:solidFill>
                  <a:srgbClr val="000000"/>
                </a:solidFill>
                <a:latin typeface="Arial"/>
                <a:ea typeface="Arial"/>
                <a:cs typeface="Arial"/>
                <a:sym typeface="Arial"/>
              </a:rPr>
              <a:t>(2x subsample)</a:t>
            </a:r>
            <a:endParaRPr/>
          </a:p>
        </p:txBody>
      </p:sp>
      <p:sp>
        <p:nvSpPr>
          <p:cNvPr id="3315" name="Google Shape;3315;p184"/>
          <p:cNvSpPr txBox="1"/>
          <p:nvPr/>
        </p:nvSpPr>
        <p:spPr>
          <a:xfrm>
            <a:off x="7861121" y="5052060"/>
            <a:ext cx="16818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1/8  </a:t>
            </a:r>
            <a:r>
              <a:rPr lang="en-US" sz="1200">
                <a:solidFill>
                  <a:srgbClr val="000000"/>
                </a:solidFill>
                <a:latin typeface="Arial"/>
                <a:ea typeface="Arial"/>
                <a:cs typeface="Arial"/>
                <a:sym typeface="Arial"/>
              </a:rPr>
              <a:t>(4x subsample)</a:t>
            </a:r>
            <a:endParaRPr/>
          </a:p>
        </p:txBody>
      </p:sp>
      <p:sp>
        <p:nvSpPr>
          <p:cNvPr id="3316" name="Google Shape;3316;p184"/>
          <p:cNvSpPr txBox="1"/>
          <p:nvPr/>
        </p:nvSpPr>
        <p:spPr>
          <a:xfrm>
            <a:off x="3632021" y="5052060"/>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1/2</a:t>
            </a:r>
            <a:endParaRPr/>
          </a:p>
        </p:txBody>
      </p:sp>
      <p:pic>
        <p:nvPicPr>
          <p:cNvPr id="3317" name="Google Shape;3317;p184"/>
          <p:cNvPicPr preferRelativeResize="0"/>
          <p:nvPr/>
        </p:nvPicPr>
        <p:blipFill rotWithShape="1">
          <a:blip r:embed="rId4">
            <a:alphaModFix/>
          </a:blip>
          <a:srcRect/>
          <a:stretch/>
        </p:blipFill>
        <p:spPr>
          <a:xfrm>
            <a:off x="5027755" y="2191781"/>
            <a:ext cx="2172003" cy="2857899"/>
          </a:xfrm>
          <a:prstGeom prst="rect">
            <a:avLst/>
          </a:prstGeom>
          <a:noFill/>
          <a:ln>
            <a:noFill/>
          </a:ln>
        </p:spPr>
      </p:pic>
      <p:pic>
        <p:nvPicPr>
          <p:cNvPr id="3318" name="Google Shape;3318;p184"/>
          <p:cNvPicPr preferRelativeResize="0"/>
          <p:nvPr/>
        </p:nvPicPr>
        <p:blipFill rotWithShape="1">
          <a:blip r:embed="rId5">
            <a:alphaModFix/>
          </a:blip>
          <a:srcRect/>
          <a:stretch/>
        </p:blipFill>
        <p:spPr>
          <a:xfrm>
            <a:off x="7289468" y="2191781"/>
            <a:ext cx="2172003" cy="2857899"/>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Shape 3323"/>
        <p:cNvGrpSpPr/>
        <p:nvPr/>
      </p:nvGrpSpPr>
      <p:grpSpPr>
        <a:xfrm>
          <a:off x="0" y="0"/>
          <a:ext cx="0" cy="0"/>
          <a:chOff x="0" y="0"/>
          <a:chExt cx="0" cy="0"/>
        </a:xfrm>
      </p:grpSpPr>
      <p:sp>
        <p:nvSpPr>
          <p:cNvPr id="3324" name="Google Shape;3324;p18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Aliasing</a:t>
            </a:r>
            <a:endParaRPr/>
          </a:p>
        </p:txBody>
      </p:sp>
      <p:sp>
        <p:nvSpPr>
          <p:cNvPr id="3325" name="Google Shape;3325;p18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a:p>
            <a:pPr marL="0" lvl="0" indent="0" algn="ctr" rtl="0">
              <a:lnSpc>
                <a:spcPct val="90000"/>
              </a:lnSpc>
              <a:spcBef>
                <a:spcPts val="1000"/>
              </a:spcBef>
              <a:spcAft>
                <a:spcPts val="0"/>
              </a:spcAft>
              <a:buClr>
                <a:srgbClr val="888888"/>
              </a:buClr>
              <a:buSzPts val="1200"/>
              <a:buNone/>
            </a:pPr>
            <a:endParaRPr/>
          </a:p>
        </p:txBody>
      </p:sp>
      <p:pic>
        <p:nvPicPr>
          <p:cNvPr id="3326" name="Google Shape;3326;p185" descr="sine-sample-4"/>
          <p:cNvPicPr preferRelativeResize="0"/>
          <p:nvPr/>
        </p:nvPicPr>
        <p:blipFill rotWithShape="1">
          <a:blip r:embed="rId3">
            <a:alphaModFix/>
          </a:blip>
          <a:srcRect/>
          <a:stretch/>
        </p:blipFill>
        <p:spPr>
          <a:xfrm>
            <a:off x="2286001" y="2743200"/>
            <a:ext cx="7199313" cy="1811338"/>
          </a:xfrm>
          <a:prstGeom prst="rect">
            <a:avLst/>
          </a:prstGeom>
          <a:noFill/>
          <a:ln>
            <a:noFill/>
          </a:ln>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Shape 3331"/>
        <p:cNvGrpSpPr/>
        <p:nvPr/>
      </p:nvGrpSpPr>
      <p:grpSpPr>
        <a:xfrm>
          <a:off x="0" y="0"/>
          <a:ext cx="0" cy="0"/>
          <a:chOff x="0" y="0"/>
          <a:chExt cx="0" cy="0"/>
        </a:xfrm>
      </p:grpSpPr>
      <p:pic>
        <p:nvPicPr>
          <p:cNvPr id="3332" name="Google Shape;3332;p186" descr="sine-sample-5"/>
          <p:cNvPicPr preferRelativeResize="0"/>
          <p:nvPr/>
        </p:nvPicPr>
        <p:blipFill rotWithShape="1">
          <a:blip r:embed="rId3">
            <a:alphaModFix/>
          </a:blip>
          <a:srcRect/>
          <a:stretch/>
        </p:blipFill>
        <p:spPr>
          <a:xfrm>
            <a:off x="2286001" y="2743200"/>
            <a:ext cx="7199313" cy="1811338"/>
          </a:xfrm>
          <a:prstGeom prst="rect">
            <a:avLst/>
          </a:prstGeom>
          <a:noFill/>
          <a:ln>
            <a:noFill/>
          </a:ln>
        </p:spPr>
      </p:pic>
      <p:sp>
        <p:nvSpPr>
          <p:cNvPr id="3333" name="Google Shape;3333;p18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Aliasing</a:t>
            </a:r>
            <a:endParaRPr/>
          </a:p>
        </p:txBody>
      </p:sp>
      <p:sp>
        <p:nvSpPr>
          <p:cNvPr id="3334" name="Google Shape;3334;p186"/>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 Marschner</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Shape 3338"/>
        <p:cNvGrpSpPr/>
        <p:nvPr/>
      </p:nvGrpSpPr>
      <p:grpSpPr>
        <a:xfrm>
          <a:off x="0" y="0"/>
          <a:ext cx="0" cy="0"/>
          <a:chOff x="0" y="0"/>
          <a:chExt cx="0" cy="0"/>
        </a:xfrm>
      </p:grpSpPr>
      <p:sp>
        <p:nvSpPr>
          <p:cNvPr id="3339" name="Google Shape;3339;p18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What’s happening?</a:t>
            </a:r>
            <a:endParaRPr/>
          </a:p>
        </p:txBody>
      </p:sp>
      <p:sp>
        <p:nvSpPr>
          <p:cNvPr id="3340" name="Google Shape;3340;p187"/>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grpSp>
        <p:nvGrpSpPr>
          <p:cNvPr id="3341" name="Google Shape;3341;p187"/>
          <p:cNvGrpSpPr/>
          <p:nvPr/>
        </p:nvGrpSpPr>
        <p:grpSpPr>
          <a:xfrm>
            <a:off x="1981201" y="2030535"/>
            <a:ext cx="3696316" cy="2053509"/>
            <a:chOff x="2976" y="384"/>
            <a:chExt cx="2160" cy="1200"/>
          </a:xfrm>
        </p:grpSpPr>
        <p:pic>
          <p:nvPicPr>
            <p:cNvPr id="3342" name="Google Shape;3342;p187"/>
            <p:cNvPicPr preferRelativeResize="0"/>
            <p:nvPr/>
          </p:nvPicPr>
          <p:blipFill rotWithShape="1">
            <a:blip r:embed="rId3">
              <a:alphaModFix/>
            </a:blip>
            <a:srcRect l="10770" t="-5556" r="20000"/>
            <a:stretch/>
          </p:blipFill>
          <p:spPr>
            <a:xfrm>
              <a:off x="2976" y="672"/>
              <a:ext cx="2160" cy="912"/>
            </a:xfrm>
            <a:prstGeom prst="rect">
              <a:avLst/>
            </a:prstGeom>
            <a:noFill/>
            <a:ln>
              <a:noFill/>
            </a:ln>
          </p:spPr>
        </p:pic>
        <p:sp>
          <p:nvSpPr>
            <p:cNvPr id="3343" name="Google Shape;3343;p187"/>
            <p:cNvSpPr txBox="1"/>
            <p:nvPr/>
          </p:nvSpPr>
          <p:spPr>
            <a:xfrm>
              <a:off x="3627" y="384"/>
              <a:ext cx="750" cy="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Input signal:</a:t>
              </a:r>
              <a:endParaRPr/>
            </a:p>
          </p:txBody>
        </p:sp>
      </p:grpSp>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Shape 3347"/>
        <p:cNvGrpSpPr/>
        <p:nvPr/>
      </p:nvGrpSpPr>
      <p:grpSpPr>
        <a:xfrm>
          <a:off x="0" y="0"/>
          <a:ext cx="0" cy="0"/>
          <a:chOff x="0" y="0"/>
          <a:chExt cx="0" cy="0"/>
        </a:xfrm>
      </p:grpSpPr>
      <p:sp>
        <p:nvSpPr>
          <p:cNvPr id="3348" name="Google Shape;3348;p18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What’s happening?</a:t>
            </a:r>
            <a:endParaRPr/>
          </a:p>
        </p:txBody>
      </p:sp>
      <p:sp>
        <p:nvSpPr>
          <p:cNvPr id="3349" name="Google Shape;3349;p188"/>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grpSp>
        <p:nvGrpSpPr>
          <p:cNvPr id="3350" name="Google Shape;3350;p188"/>
          <p:cNvGrpSpPr/>
          <p:nvPr/>
        </p:nvGrpSpPr>
        <p:grpSpPr>
          <a:xfrm>
            <a:off x="1981201" y="2030535"/>
            <a:ext cx="3696316" cy="2053509"/>
            <a:chOff x="2976" y="384"/>
            <a:chExt cx="2160" cy="1200"/>
          </a:xfrm>
        </p:grpSpPr>
        <p:pic>
          <p:nvPicPr>
            <p:cNvPr id="3351" name="Google Shape;3351;p188"/>
            <p:cNvPicPr preferRelativeResize="0"/>
            <p:nvPr/>
          </p:nvPicPr>
          <p:blipFill rotWithShape="1">
            <a:blip r:embed="rId3">
              <a:alphaModFix/>
            </a:blip>
            <a:srcRect l="10770" t="-5556" r="20000"/>
            <a:stretch/>
          </p:blipFill>
          <p:spPr>
            <a:xfrm>
              <a:off x="2976" y="672"/>
              <a:ext cx="2160" cy="912"/>
            </a:xfrm>
            <a:prstGeom prst="rect">
              <a:avLst/>
            </a:prstGeom>
            <a:noFill/>
            <a:ln>
              <a:noFill/>
            </a:ln>
          </p:spPr>
        </p:pic>
        <p:sp>
          <p:nvSpPr>
            <p:cNvPr id="3352" name="Google Shape;3352;p188"/>
            <p:cNvSpPr txBox="1"/>
            <p:nvPr/>
          </p:nvSpPr>
          <p:spPr>
            <a:xfrm>
              <a:off x="3627" y="384"/>
              <a:ext cx="750" cy="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Input signal:</a:t>
              </a:r>
              <a:endParaRPr/>
            </a:p>
          </p:txBody>
        </p:sp>
      </p:grpSp>
      <p:pic>
        <p:nvPicPr>
          <p:cNvPr id="3353" name="Google Shape;3353;p188"/>
          <p:cNvPicPr preferRelativeResize="0"/>
          <p:nvPr/>
        </p:nvPicPr>
        <p:blipFill rotWithShape="1">
          <a:blip r:embed="rId4">
            <a:alphaModFix/>
          </a:blip>
          <a:srcRect/>
          <a:stretch/>
        </p:blipFill>
        <p:spPr>
          <a:xfrm>
            <a:off x="5998847" y="2454642"/>
            <a:ext cx="4211953" cy="1761362"/>
          </a:xfrm>
          <a:prstGeom prst="rect">
            <a:avLst/>
          </a:prstGeom>
          <a:noFill/>
          <a:ln>
            <a:noFill/>
          </a:ln>
        </p:spPr>
      </p:pic>
      <p:sp>
        <p:nvSpPr>
          <p:cNvPr id="3354" name="Google Shape;3354;p188"/>
          <p:cNvSpPr txBox="1"/>
          <p:nvPr/>
        </p:nvSpPr>
        <p:spPr>
          <a:xfrm>
            <a:off x="5896526" y="4316299"/>
            <a:ext cx="4416594"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Consolas"/>
                <a:ea typeface="Consolas"/>
                <a:cs typeface="Consolas"/>
                <a:sym typeface="Consolas"/>
              </a:rPr>
              <a:t>x = 0:.05:5;  plt.imshow(sin((2.^x).*x))</a:t>
            </a:r>
            <a:endParaRPr/>
          </a:p>
        </p:txBody>
      </p:sp>
      <p:sp>
        <p:nvSpPr>
          <p:cNvPr id="3355" name="Google Shape;3355;p188"/>
          <p:cNvSpPr txBox="1"/>
          <p:nvPr/>
        </p:nvSpPr>
        <p:spPr>
          <a:xfrm>
            <a:off x="7368013" y="2031120"/>
            <a:ext cx="220645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Plot as image:</a:t>
            </a:r>
            <a:endParaRPr/>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Shape 3359"/>
        <p:cNvGrpSpPr/>
        <p:nvPr/>
      </p:nvGrpSpPr>
      <p:grpSpPr>
        <a:xfrm>
          <a:off x="0" y="0"/>
          <a:ext cx="0" cy="0"/>
          <a:chOff x="0" y="0"/>
          <a:chExt cx="0" cy="0"/>
        </a:xfrm>
      </p:grpSpPr>
      <p:sp>
        <p:nvSpPr>
          <p:cNvPr id="3360" name="Google Shape;3360;p18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What’s happening?</a:t>
            </a:r>
            <a:endParaRPr/>
          </a:p>
        </p:txBody>
      </p:sp>
      <p:sp>
        <p:nvSpPr>
          <p:cNvPr id="3361" name="Google Shape;3361;p18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grpSp>
        <p:nvGrpSpPr>
          <p:cNvPr id="3362" name="Google Shape;3362;p189"/>
          <p:cNvGrpSpPr/>
          <p:nvPr/>
        </p:nvGrpSpPr>
        <p:grpSpPr>
          <a:xfrm>
            <a:off x="1981201" y="2030535"/>
            <a:ext cx="3696316" cy="2053509"/>
            <a:chOff x="2976" y="384"/>
            <a:chExt cx="2160" cy="1200"/>
          </a:xfrm>
        </p:grpSpPr>
        <p:pic>
          <p:nvPicPr>
            <p:cNvPr id="3363" name="Google Shape;3363;p189"/>
            <p:cNvPicPr preferRelativeResize="0"/>
            <p:nvPr/>
          </p:nvPicPr>
          <p:blipFill rotWithShape="1">
            <a:blip r:embed="rId3">
              <a:alphaModFix/>
            </a:blip>
            <a:srcRect l="10770" t="-5556" r="20000"/>
            <a:stretch/>
          </p:blipFill>
          <p:spPr>
            <a:xfrm>
              <a:off x="2976" y="672"/>
              <a:ext cx="2160" cy="912"/>
            </a:xfrm>
            <a:prstGeom prst="rect">
              <a:avLst/>
            </a:prstGeom>
            <a:noFill/>
            <a:ln>
              <a:noFill/>
            </a:ln>
          </p:spPr>
        </p:pic>
        <p:sp>
          <p:nvSpPr>
            <p:cNvPr id="3364" name="Google Shape;3364;p189"/>
            <p:cNvSpPr txBox="1"/>
            <p:nvPr/>
          </p:nvSpPr>
          <p:spPr>
            <a:xfrm>
              <a:off x="3627" y="384"/>
              <a:ext cx="750" cy="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Input signal:</a:t>
              </a:r>
              <a:endParaRPr/>
            </a:p>
          </p:txBody>
        </p:sp>
      </p:grpSp>
      <p:pic>
        <p:nvPicPr>
          <p:cNvPr id="3365" name="Google Shape;3365;p189"/>
          <p:cNvPicPr preferRelativeResize="0"/>
          <p:nvPr/>
        </p:nvPicPr>
        <p:blipFill rotWithShape="1">
          <a:blip r:embed="rId4">
            <a:alphaModFix/>
          </a:blip>
          <a:srcRect/>
          <a:stretch/>
        </p:blipFill>
        <p:spPr>
          <a:xfrm>
            <a:off x="5998847" y="2454642"/>
            <a:ext cx="4211953" cy="1761362"/>
          </a:xfrm>
          <a:prstGeom prst="rect">
            <a:avLst/>
          </a:prstGeom>
          <a:noFill/>
          <a:ln>
            <a:noFill/>
          </a:ln>
        </p:spPr>
      </p:pic>
      <p:sp>
        <p:nvSpPr>
          <p:cNvPr id="3366" name="Google Shape;3366;p189"/>
          <p:cNvSpPr txBox="1"/>
          <p:nvPr/>
        </p:nvSpPr>
        <p:spPr>
          <a:xfrm>
            <a:off x="5896526" y="4316299"/>
            <a:ext cx="4416594"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Consolas"/>
                <a:ea typeface="Consolas"/>
                <a:cs typeface="Consolas"/>
                <a:sym typeface="Consolas"/>
              </a:rPr>
              <a:t>x = 0:.05:5;  plt.imshow(sin((2.^x).*x))</a:t>
            </a:r>
            <a:endParaRPr/>
          </a:p>
        </p:txBody>
      </p:sp>
      <p:sp>
        <p:nvSpPr>
          <p:cNvPr id="3367" name="Google Shape;3367;p189"/>
          <p:cNvSpPr txBox="1"/>
          <p:nvPr/>
        </p:nvSpPr>
        <p:spPr>
          <a:xfrm>
            <a:off x="7368013" y="2031120"/>
            <a:ext cx="220645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Plot as image:</a:t>
            </a:r>
            <a:endParaRPr/>
          </a:p>
        </p:txBody>
      </p:sp>
      <p:cxnSp>
        <p:nvCxnSpPr>
          <p:cNvPr id="3368" name="Google Shape;3368;p189"/>
          <p:cNvCxnSpPr/>
          <p:nvPr/>
        </p:nvCxnSpPr>
        <p:spPr>
          <a:xfrm flipH="1">
            <a:off x="9683262" y="1738366"/>
            <a:ext cx="180870" cy="783771"/>
          </a:xfrm>
          <a:prstGeom prst="straightConnector1">
            <a:avLst/>
          </a:prstGeom>
          <a:noFill/>
          <a:ln w="57150" cap="flat" cmpd="sng">
            <a:solidFill>
              <a:schemeClr val="dk1"/>
            </a:solidFill>
            <a:prstDash val="solid"/>
            <a:round/>
            <a:headEnd type="none" w="med" len="med"/>
            <a:tailEnd type="triangle" w="med" len="med"/>
          </a:ln>
        </p:spPr>
      </p:cxnSp>
      <p:sp>
        <p:nvSpPr>
          <p:cNvPr id="3369" name="Google Shape;3369;p189"/>
          <p:cNvSpPr txBox="1"/>
          <p:nvPr/>
        </p:nvSpPr>
        <p:spPr>
          <a:xfrm>
            <a:off x="9454516" y="671260"/>
            <a:ext cx="1169669"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Gill Sans"/>
                <a:ea typeface="Gill Sans"/>
                <a:cs typeface="Gill Sans"/>
                <a:sym typeface="Gill Sans"/>
              </a:rPr>
              <a:t>Aliasing!</a:t>
            </a:r>
            <a:endParaRPr/>
          </a:p>
          <a:p>
            <a:pPr marL="0" marR="0" lvl="0" indent="0" algn="l" rtl="0">
              <a:spcBef>
                <a:spcPts val="0"/>
              </a:spcBef>
              <a:spcAft>
                <a:spcPts val="0"/>
              </a:spcAft>
              <a:buNone/>
            </a:pPr>
            <a:r>
              <a:rPr lang="en-US" sz="1500">
                <a:solidFill>
                  <a:srgbClr val="000000"/>
                </a:solidFill>
                <a:latin typeface="Gill Sans"/>
                <a:ea typeface="Gill Sans"/>
                <a:cs typeface="Gill Sans"/>
                <a:sym typeface="Gill Sans"/>
              </a:rPr>
              <a:t>Not enough samples</a:t>
            </a:r>
            <a:endParaRPr/>
          </a:p>
        </p:txBody>
      </p:sp>
      <p:cxnSp>
        <p:nvCxnSpPr>
          <p:cNvPr id="3370" name="Google Shape;3370;p189"/>
          <p:cNvCxnSpPr/>
          <p:nvPr/>
        </p:nvCxnSpPr>
        <p:spPr>
          <a:xfrm flipH="1">
            <a:off x="9010022" y="1686923"/>
            <a:ext cx="528406" cy="845263"/>
          </a:xfrm>
          <a:prstGeom prst="straightConnector1">
            <a:avLst/>
          </a:prstGeom>
          <a:noFill/>
          <a:ln w="57150" cap="flat" cmpd="sng">
            <a:solidFill>
              <a:schemeClr val="dk1"/>
            </a:solidFill>
            <a:prstDash val="solid"/>
            <a:round/>
            <a:headEnd type="none" w="med" len="med"/>
            <a:tailEnd type="triangle" w="med" len="med"/>
          </a:ln>
        </p:spPr>
      </p:cxnSp>
      <p:cxnSp>
        <p:nvCxnSpPr>
          <p:cNvPr id="3371" name="Google Shape;3371;p189"/>
          <p:cNvCxnSpPr/>
          <p:nvPr/>
        </p:nvCxnSpPr>
        <p:spPr>
          <a:xfrm flipH="1">
            <a:off x="9331569" y="1717523"/>
            <a:ext cx="387728" cy="804614"/>
          </a:xfrm>
          <a:prstGeom prst="straightConnector1">
            <a:avLst/>
          </a:prstGeom>
          <a:noFill/>
          <a:ln w="57150" cap="flat" cmpd="sng">
            <a:solidFill>
              <a:schemeClr val="dk1"/>
            </a:solidFill>
            <a:prstDash val="solid"/>
            <a:round/>
            <a:headEnd type="none" w="med" len="med"/>
            <a:tailEnd type="triangle" w="med" len="med"/>
          </a:ln>
        </p:spPr>
      </p:cxnSp>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Shape 3375"/>
        <p:cNvGrpSpPr/>
        <p:nvPr/>
      </p:nvGrpSpPr>
      <p:grpSpPr>
        <a:xfrm>
          <a:off x="0" y="0"/>
          <a:ext cx="0" cy="0"/>
          <a:chOff x="0" y="0"/>
          <a:chExt cx="0" cy="0"/>
        </a:xfrm>
      </p:grpSpPr>
      <p:sp>
        <p:nvSpPr>
          <p:cNvPr id="3376" name="Google Shape;3376;p19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latin typeface="Gill Sans"/>
                <a:ea typeface="Gill Sans"/>
                <a:cs typeface="Gill Sans"/>
                <a:sym typeface="Gill Sans"/>
              </a:rPr>
              <a:t>What’s happening?</a:t>
            </a:r>
            <a:endParaRPr/>
          </a:p>
        </p:txBody>
      </p:sp>
      <p:sp>
        <p:nvSpPr>
          <p:cNvPr id="3377" name="Google Shape;3377;p19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latin typeface="Gill Sans"/>
              <a:ea typeface="Gill Sans"/>
              <a:cs typeface="Gill Sans"/>
              <a:sym typeface="Gill Sans"/>
            </a:endParaRPr>
          </a:p>
        </p:txBody>
      </p:sp>
      <p:grpSp>
        <p:nvGrpSpPr>
          <p:cNvPr id="3378" name="Google Shape;3378;p190"/>
          <p:cNvGrpSpPr/>
          <p:nvPr/>
        </p:nvGrpSpPr>
        <p:grpSpPr>
          <a:xfrm>
            <a:off x="1981201" y="2030535"/>
            <a:ext cx="3696316" cy="2053509"/>
            <a:chOff x="2976" y="384"/>
            <a:chExt cx="2160" cy="1200"/>
          </a:xfrm>
        </p:grpSpPr>
        <p:pic>
          <p:nvPicPr>
            <p:cNvPr id="3379" name="Google Shape;3379;p190"/>
            <p:cNvPicPr preferRelativeResize="0"/>
            <p:nvPr/>
          </p:nvPicPr>
          <p:blipFill rotWithShape="1">
            <a:blip r:embed="rId3">
              <a:alphaModFix/>
            </a:blip>
            <a:srcRect l="10770" t="-5556" r="20000"/>
            <a:stretch/>
          </p:blipFill>
          <p:spPr>
            <a:xfrm>
              <a:off x="2976" y="672"/>
              <a:ext cx="2160" cy="912"/>
            </a:xfrm>
            <a:prstGeom prst="rect">
              <a:avLst/>
            </a:prstGeom>
            <a:noFill/>
            <a:ln>
              <a:noFill/>
            </a:ln>
          </p:spPr>
        </p:pic>
        <p:sp>
          <p:nvSpPr>
            <p:cNvPr id="3380" name="Google Shape;3380;p190"/>
            <p:cNvSpPr txBox="1"/>
            <p:nvPr/>
          </p:nvSpPr>
          <p:spPr>
            <a:xfrm>
              <a:off x="3627" y="384"/>
              <a:ext cx="750" cy="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Input signal:</a:t>
              </a:r>
              <a:endParaRPr/>
            </a:p>
          </p:txBody>
        </p:sp>
      </p:grpSp>
      <p:pic>
        <p:nvPicPr>
          <p:cNvPr id="3381" name="Google Shape;3381;p190"/>
          <p:cNvPicPr preferRelativeResize="0"/>
          <p:nvPr/>
        </p:nvPicPr>
        <p:blipFill rotWithShape="1">
          <a:blip r:embed="rId4">
            <a:alphaModFix/>
          </a:blip>
          <a:srcRect/>
          <a:stretch/>
        </p:blipFill>
        <p:spPr>
          <a:xfrm>
            <a:off x="5998847" y="2454642"/>
            <a:ext cx="4211953" cy="1761362"/>
          </a:xfrm>
          <a:prstGeom prst="rect">
            <a:avLst/>
          </a:prstGeom>
          <a:noFill/>
          <a:ln>
            <a:noFill/>
          </a:ln>
        </p:spPr>
      </p:pic>
      <p:sp>
        <p:nvSpPr>
          <p:cNvPr id="3382" name="Google Shape;3382;p190"/>
          <p:cNvSpPr txBox="1"/>
          <p:nvPr/>
        </p:nvSpPr>
        <p:spPr>
          <a:xfrm>
            <a:off x="5896526" y="4316299"/>
            <a:ext cx="4416594" cy="3231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Consolas"/>
                <a:ea typeface="Consolas"/>
                <a:cs typeface="Consolas"/>
                <a:sym typeface="Consolas"/>
              </a:rPr>
              <a:t>x = 0:.05:5;  plt.imshow(sin((2.^x).*x))</a:t>
            </a:r>
            <a:endParaRPr/>
          </a:p>
        </p:txBody>
      </p:sp>
      <p:sp>
        <p:nvSpPr>
          <p:cNvPr id="3383" name="Google Shape;3383;p190"/>
          <p:cNvSpPr txBox="1"/>
          <p:nvPr/>
        </p:nvSpPr>
        <p:spPr>
          <a:xfrm>
            <a:off x="7368013" y="2031120"/>
            <a:ext cx="220645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rgbClr val="000000"/>
                </a:solidFill>
                <a:latin typeface="Gill Sans"/>
                <a:ea typeface="Gill Sans"/>
                <a:cs typeface="Gill Sans"/>
                <a:sym typeface="Gill Sans"/>
              </a:rPr>
              <a:t>Plot as image:</a:t>
            </a:r>
            <a:endParaRPr/>
          </a:p>
        </p:txBody>
      </p:sp>
      <p:cxnSp>
        <p:nvCxnSpPr>
          <p:cNvPr id="3384" name="Google Shape;3384;p190"/>
          <p:cNvCxnSpPr/>
          <p:nvPr/>
        </p:nvCxnSpPr>
        <p:spPr>
          <a:xfrm flipH="1">
            <a:off x="9683262" y="1738366"/>
            <a:ext cx="180870" cy="783771"/>
          </a:xfrm>
          <a:prstGeom prst="straightConnector1">
            <a:avLst/>
          </a:prstGeom>
          <a:noFill/>
          <a:ln w="57150" cap="flat" cmpd="sng">
            <a:solidFill>
              <a:schemeClr val="dk1"/>
            </a:solidFill>
            <a:prstDash val="solid"/>
            <a:round/>
            <a:headEnd type="none" w="med" len="med"/>
            <a:tailEnd type="triangle" w="med" len="med"/>
          </a:ln>
        </p:spPr>
      </p:cxnSp>
      <p:sp>
        <p:nvSpPr>
          <p:cNvPr id="3385" name="Google Shape;3385;p190"/>
          <p:cNvSpPr txBox="1"/>
          <p:nvPr/>
        </p:nvSpPr>
        <p:spPr>
          <a:xfrm>
            <a:off x="9454516" y="671260"/>
            <a:ext cx="1169669"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500">
                <a:solidFill>
                  <a:srgbClr val="000000"/>
                </a:solidFill>
                <a:latin typeface="Gill Sans"/>
                <a:ea typeface="Gill Sans"/>
                <a:cs typeface="Gill Sans"/>
                <a:sym typeface="Gill Sans"/>
              </a:rPr>
              <a:t>Aliasing!</a:t>
            </a:r>
            <a:endParaRPr/>
          </a:p>
          <a:p>
            <a:pPr marL="0" marR="0" lvl="0" indent="0" algn="l" rtl="0">
              <a:spcBef>
                <a:spcPts val="0"/>
              </a:spcBef>
              <a:spcAft>
                <a:spcPts val="0"/>
              </a:spcAft>
              <a:buNone/>
            </a:pPr>
            <a:r>
              <a:rPr lang="en-US" sz="1500">
                <a:solidFill>
                  <a:srgbClr val="000000"/>
                </a:solidFill>
                <a:latin typeface="Gill Sans"/>
                <a:ea typeface="Gill Sans"/>
                <a:cs typeface="Gill Sans"/>
                <a:sym typeface="Gill Sans"/>
              </a:rPr>
              <a:t>Not enough samples</a:t>
            </a:r>
            <a:endParaRPr/>
          </a:p>
        </p:txBody>
      </p:sp>
      <p:sp>
        <p:nvSpPr>
          <p:cNvPr id="3386" name="Google Shape;3386;p190"/>
          <p:cNvSpPr txBox="1"/>
          <p:nvPr/>
        </p:nvSpPr>
        <p:spPr>
          <a:xfrm>
            <a:off x="2152650" y="5062926"/>
            <a:ext cx="7886700" cy="156966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a:solidFill>
                  <a:schemeClr val="dk1"/>
                </a:solidFill>
                <a:latin typeface="Gill Sans"/>
                <a:ea typeface="Gill Sans"/>
                <a:cs typeface="Gill Sans"/>
                <a:sym typeface="Gill Sans"/>
              </a:rPr>
              <a:t>Aliasing:</a:t>
            </a:r>
            <a:endParaRPr/>
          </a:p>
          <a:p>
            <a:pPr marL="285750" marR="0" lvl="0" indent="-285750" algn="l" rtl="0">
              <a:spcBef>
                <a:spcPts val="0"/>
              </a:spcBef>
              <a:spcAft>
                <a:spcPts val="0"/>
              </a:spcAft>
              <a:buClr>
                <a:schemeClr val="dk1"/>
              </a:buClr>
              <a:buSzPts val="2400"/>
              <a:buFont typeface="Gill Sans"/>
              <a:buChar char="-"/>
            </a:pPr>
            <a:r>
              <a:rPr lang="en-US" sz="2400">
                <a:solidFill>
                  <a:schemeClr val="dk1"/>
                </a:solidFill>
                <a:latin typeface="Gill Sans"/>
                <a:ea typeface="Gill Sans"/>
                <a:cs typeface="Gill Sans"/>
                <a:sym typeface="Gill Sans"/>
              </a:rPr>
              <a:t>When two signals become indistinguishable from one another due to sampling.</a:t>
            </a:r>
            <a:endParaRPr/>
          </a:p>
          <a:p>
            <a:pPr marL="285750" marR="0" lvl="0" indent="-285750" algn="l" rtl="0">
              <a:spcBef>
                <a:spcPts val="0"/>
              </a:spcBef>
              <a:spcAft>
                <a:spcPts val="0"/>
              </a:spcAft>
              <a:buClr>
                <a:schemeClr val="dk1"/>
              </a:buClr>
              <a:buSzPts val="2400"/>
              <a:buFont typeface="Gill Sans"/>
              <a:buChar char="-"/>
            </a:pPr>
            <a:r>
              <a:rPr lang="en-US" sz="2400">
                <a:solidFill>
                  <a:schemeClr val="dk1"/>
                </a:solidFill>
                <a:latin typeface="Gill Sans"/>
                <a:ea typeface="Gill Sans"/>
                <a:cs typeface="Gill Sans"/>
                <a:sym typeface="Gill Sans"/>
              </a:rPr>
              <a:t>They are ‘aliases’ of one another.</a:t>
            </a:r>
            <a:endParaRPr/>
          </a:p>
        </p:txBody>
      </p:sp>
      <p:cxnSp>
        <p:nvCxnSpPr>
          <p:cNvPr id="3387" name="Google Shape;3387;p190"/>
          <p:cNvCxnSpPr/>
          <p:nvPr/>
        </p:nvCxnSpPr>
        <p:spPr>
          <a:xfrm flipH="1">
            <a:off x="9010022" y="1686923"/>
            <a:ext cx="528406" cy="845263"/>
          </a:xfrm>
          <a:prstGeom prst="straightConnector1">
            <a:avLst/>
          </a:prstGeom>
          <a:noFill/>
          <a:ln w="57150" cap="flat" cmpd="sng">
            <a:solidFill>
              <a:schemeClr val="dk1"/>
            </a:solidFill>
            <a:prstDash val="solid"/>
            <a:round/>
            <a:headEnd type="none" w="med" len="med"/>
            <a:tailEnd type="triangle" w="med" len="med"/>
          </a:ln>
        </p:spPr>
      </p:cxnSp>
      <p:cxnSp>
        <p:nvCxnSpPr>
          <p:cNvPr id="3388" name="Google Shape;3388;p190"/>
          <p:cNvCxnSpPr/>
          <p:nvPr/>
        </p:nvCxnSpPr>
        <p:spPr>
          <a:xfrm flipH="1">
            <a:off x="9331569" y="1717523"/>
            <a:ext cx="387728" cy="804614"/>
          </a:xfrm>
          <a:prstGeom prst="straightConnector1">
            <a:avLst/>
          </a:prstGeom>
          <a:noFill/>
          <a:ln w="57150" cap="flat" cmpd="sng">
            <a:solidFill>
              <a:schemeClr val="dk1"/>
            </a:solidFill>
            <a:prstDash val="solid"/>
            <a:round/>
            <a:headEnd type="none" w="med" len="med"/>
            <a:tailEnd type="triangle" w="med" len="med"/>
          </a:ln>
        </p:spPr>
      </p:cxnSp>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Shape 3393"/>
        <p:cNvGrpSpPr/>
        <p:nvPr/>
      </p:nvGrpSpPr>
      <p:grpSpPr>
        <a:xfrm>
          <a:off x="0" y="0"/>
          <a:ext cx="0" cy="0"/>
          <a:chOff x="0" y="0"/>
          <a:chExt cx="0" cy="0"/>
        </a:xfrm>
      </p:grpSpPr>
      <p:sp>
        <p:nvSpPr>
          <p:cNvPr id="3394" name="Google Shape;3394;p19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Sampling and aliasing</a:t>
            </a:r>
            <a:endParaRPr/>
          </a:p>
        </p:txBody>
      </p:sp>
      <p:sp>
        <p:nvSpPr>
          <p:cNvPr id="3395" name="Google Shape;3395;p19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3396" name="Google Shape;3396;p191"/>
          <p:cNvSpPr txBox="1"/>
          <p:nvPr/>
        </p:nvSpPr>
        <p:spPr>
          <a:xfrm>
            <a:off x="1905000" y="4800601"/>
            <a:ext cx="3505200" cy="3968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2000"/>
              <a:buFont typeface="Arial"/>
              <a:buNone/>
            </a:pPr>
            <a:r>
              <a:rPr lang="en-US" sz="2000">
                <a:solidFill>
                  <a:srgbClr val="000000"/>
                </a:solidFill>
                <a:latin typeface="Arial"/>
                <a:ea typeface="Arial"/>
                <a:cs typeface="Arial"/>
                <a:sym typeface="Arial"/>
              </a:rPr>
              <a:t> </a:t>
            </a:r>
            <a:endParaRPr/>
          </a:p>
        </p:txBody>
      </p:sp>
      <p:pic>
        <p:nvPicPr>
          <p:cNvPr id="3397" name="Google Shape;3397;p191"/>
          <p:cNvPicPr preferRelativeResize="0"/>
          <p:nvPr/>
        </p:nvPicPr>
        <p:blipFill rotWithShape="1">
          <a:blip r:embed="rId3">
            <a:alphaModFix/>
          </a:blip>
          <a:srcRect b="47307"/>
          <a:stretch/>
        </p:blipFill>
        <p:spPr>
          <a:xfrm>
            <a:off x="1524000" y="2043114"/>
            <a:ext cx="8915400" cy="2376487"/>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Shape 3402"/>
        <p:cNvGrpSpPr/>
        <p:nvPr/>
      </p:nvGrpSpPr>
      <p:grpSpPr>
        <a:xfrm>
          <a:off x="0" y="0"/>
          <a:ext cx="0" cy="0"/>
          <a:chOff x="0" y="0"/>
          <a:chExt cx="0" cy="0"/>
        </a:xfrm>
      </p:grpSpPr>
      <p:pic>
        <p:nvPicPr>
          <p:cNvPr id="3403" name="Google Shape;3403;p192"/>
          <p:cNvPicPr preferRelativeResize="0"/>
          <p:nvPr/>
        </p:nvPicPr>
        <p:blipFill rotWithShape="1">
          <a:blip r:embed="rId3">
            <a:alphaModFix/>
          </a:blip>
          <a:srcRect/>
          <a:stretch/>
        </p:blipFill>
        <p:spPr>
          <a:xfrm>
            <a:off x="2971800" y="1752601"/>
            <a:ext cx="6096000" cy="4067175"/>
          </a:xfrm>
          <a:prstGeom prst="rect">
            <a:avLst/>
          </a:prstGeom>
          <a:noFill/>
          <a:ln>
            <a:noFill/>
          </a:ln>
        </p:spPr>
      </p:pic>
      <p:sp>
        <p:nvSpPr>
          <p:cNvPr id="3404" name="Google Shape;3404;p19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Aliasing in Graphics</a:t>
            </a:r>
            <a:endParaRPr/>
          </a:p>
        </p:txBody>
      </p:sp>
      <p:sp>
        <p:nvSpPr>
          <p:cNvPr id="3405" name="Google Shape;3405;p19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A. Efros</a:t>
            </a:r>
            <a:endParaRPr/>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Shape 3409"/>
        <p:cNvGrpSpPr/>
        <p:nvPr/>
      </p:nvGrpSpPr>
      <p:grpSpPr>
        <a:xfrm>
          <a:off x="0" y="0"/>
          <a:ext cx="0" cy="0"/>
          <a:chOff x="0" y="0"/>
          <a:chExt cx="0" cy="0"/>
        </a:xfrm>
      </p:grpSpPr>
      <p:sp>
        <p:nvSpPr>
          <p:cNvPr id="3410" name="Google Shape;3410;p193"/>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Temporal Aliasing in Videos</a:t>
            </a:r>
            <a:endParaRPr/>
          </a:p>
        </p:txBody>
      </p:sp>
      <p:sp>
        <p:nvSpPr>
          <p:cNvPr id="3411" name="Google Shape;3411;p193"/>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[YouTube; JoinBuzzirk; phrancque]</a:t>
            </a:r>
            <a:endParaRPr/>
          </a:p>
          <a:p>
            <a:pPr marL="0" lvl="0" indent="0" algn="ctr" rtl="0">
              <a:lnSpc>
                <a:spcPct val="90000"/>
              </a:lnSpc>
              <a:spcBef>
                <a:spcPts val="1000"/>
              </a:spcBef>
              <a:spcAft>
                <a:spcPts val="0"/>
              </a:spcAft>
              <a:buClr>
                <a:srgbClr val="888888"/>
              </a:buClr>
              <a:buSzPts val="1200"/>
              <a:buNone/>
            </a:pPr>
            <a:endParaRPr/>
          </a:p>
        </p:txBody>
      </p:sp>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Shape 3415"/>
        <p:cNvGrpSpPr/>
        <p:nvPr/>
      </p:nvGrpSpPr>
      <p:grpSpPr>
        <a:xfrm>
          <a:off x="0" y="0"/>
          <a:ext cx="0" cy="0"/>
          <a:chOff x="0" y="0"/>
          <a:chExt cx="0" cy="0"/>
        </a:xfrm>
      </p:grpSpPr>
      <p:sp>
        <p:nvSpPr>
          <p:cNvPr id="3416" name="Google Shape;3416;p194"/>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Temporal Aliasing in Videos</a:t>
            </a:r>
            <a:endParaRPr/>
          </a:p>
        </p:txBody>
      </p:sp>
      <p:sp>
        <p:nvSpPr>
          <p:cNvPr id="3417" name="Google Shape;3417;p194"/>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[YouTube; JoinBuzzirk; phrancque]</a:t>
            </a:r>
            <a:endParaRPr/>
          </a:p>
          <a:p>
            <a:pPr marL="0" lvl="0" indent="0" algn="ctr" rtl="0">
              <a:lnSpc>
                <a:spcPct val="90000"/>
              </a:lnSpc>
              <a:spcBef>
                <a:spcPts val="1000"/>
              </a:spcBef>
              <a:spcAft>
                <a:spcPts val="0"/>
              </a:spcAft>
              <a:buClr>
                <a:srgbClr val="888888"/>
              </a:buClr>
              <a:buSzPts val="1200"/>
              <a:buNone/>
            </a:pPr>
            <a:endParaRPr/>
          </a:p>
        </p:txBody>
      </p:sp>
      <p:pic>
        <p:nvPicPr>
          <p:cNvPr id="3418" name="Google Shape;3418;p194"/>
          <p:cNvPicPr preferRelativeResize="0"/>
          <p:nvPr/>
        </p:nvPicPr>
        <p:blipFill rotWithShape="1">
          <a:blip r:embed="rId3">
            <a:alphaModFix/>
          </a:blip>
          <a:srcRect/>
          <a:stretch/>
        </p:blipFill>
        <p:spPr>
          <a:xfrm>
            <a:off x="2161463" y="2256950"/>
            <a:ext cx="3853815" cy="2890361"/>
          </a:xfrm>
          <a:prstGeom prst="rect">
            <a:avLst/>
          </a:prstGeom>
          <a:noFill/>
          <a:ln>
            <a:noFill/>
          </a:ln>
        </p:spPr>
      </p:pic>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Shape 3422"/>
        <p:cNvGrpSpPr/>
        <p:nvPr/>
      </p:nvGrpSpPr>
      <p:grpSpPr>
        <a:xfrm>
          <a:off x="0" y="0"/>
          <a:ext cx="0" cy="0"/>
          <a:chOff x="0" y="0"/>
          <a:chExt cx="0" cy="0"/>
        </a:xfrm>
      </p:grpSpPr>
      <p:sp>
        <p:nvSpPr>
          <p:cNvPr id="3423" name="Google Shape;3423;p195"/>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Temporal Aliasing in Videos</a:t>
            </a:r>
            <a:endParaRPr/>
          </a:p>
        </p:txBody>
      </p:sp>
      <p:sp>
        <p:nvSpPr>
          <p:cNvPr id="3424" name="Google Shape;3424;p195"/>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[YouTube; JoinBuzzirk; phrancque]</a:t>
            </a:r>
            <a:endParaRPr/>
          </a:p>
          <a:p>
            <a:pPr marL="0" lvl="0" indent="0" algn="ctr" rtl="0">
              <a:lnSpc>
                <a:spcPct val="90000"/>
              </a:lnSpc>
              <a:spcBef>
                <a:spcPts val="1000"/>
              </a:spcBef>
              <a:spcAft>
                <a:spcPts val="0"/>
              </a:spcAft>
              <a:buClr>
                <a:srgbClr val="888888"/>
              </a:buClr>
              <a:buSzPts val="1200"/>
              <a:buNone/>
            </a:pPr>
            <a:endParaRPr/>
          </a:p>
        </p:txBody>
      </p:sp>
      <p:pic>
        <p:nvPicPr>
          <p:cNvPr id="3425" name="Google Shape;3425;p195"/>
          <p:cNvPicPr preferRelativeResize="0"/>
          <p:nvPr/>
        </p:nvPicPr>
        <p:blipFill rotWithShape="1">
          <a:blip r:embed="rId3">
            <a:alphaModFix/>
          </a:blip>
          <a:srcRect/>
          <a:stretch/>
        </p:blipFill>
        <p:spPr>
          <a:xfrm>
            <a:off x="2161463" y="2256950"/>
            <a:ext cx="3853815" cy="2890361"/>
          </a:xfrm>
          <a:prstGeom prst="rect">
            <a:avLst/>
          </a:prstGeom>
          <a:noFill/>
          <a:ln>
            <a:noFill/>
          </a:ln>
        </p:spPr>
      </p:pic>
      <p:pic>
        <p:nvPicPr>
          <p:cNvPr id="3426" name="Google Shape;3426;p195"/>
          <p:cNvPicPr preferRelativeResize="0"/>
          <p:nvPr/>
        </p:nvPicPr>
        <p:blipFill rotWithShape="1">
          <a:blip r:embed="rId4">
            <a:alphaModFix/>
          </a:blip>
          <a:srcRect/>
          <a:stretch/>
        </p:blipFill>
        <p:spPr>
          <a:xfrm>
            <a:off x="6111240" y="2256949"/>
            <a:ext cx="3853815" cy="2890361"/>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Shape 3430"/>
        <p:cNvGrpSpPr/>
        <p:nvPr/>
      </p:nvGrpSpPr>
      <p:grpSpPr>
        <a:xfrm>
          <a:off x="0" y="0"/>
          <a:ext cx="0" cy="0"/>
          <a:chOff x="0" y="0"/>
          <a:chExt cx="0" cy="0"/>
        </a:xfrm>
      </p:grpSpPr>
      <p:sp>
        <p:nvSpPr>
          <p:cNvPr id="3431" name="Google Shape;3431;p196"/>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Aliasing in video</a:t>
            </a:r>
            <a:endParaRPr/>
          </a:p>
        </p:txBody>
      </p:sp>
      <p:sp>
        <p:nvSpPr>
          <p:cNvPr id="3432" name="Google Shape;3432;p196"/>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5400" algn="l" rtl="0">
              <a:lnSpc>
                <a:spcPct val="90000"/>
              </a:lnSpc>
              <a:spcBef>
                <a:spcPts val="0"/>
              </a:spcBef>
              <a:spcAft>
                <a:spcPts val="0"/>
              </a:spcAft>
              <a:buClr>
                <a:schemeClr val="dk1"/>
              </a:buClr>
              <a:buSzPts val="3200"/>
              <a:buNone/>
            </a:pPr>
            <a:endParaRPr/>
          </a:p>
        </p:txBody>
      </p:sp>
      <p:sp>
        <p:nvSpPr>
          <p:cNvPr id="3433" name="Google Shape;3433;p196"/>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pic>
        <p:nvPicPr>
          <p:cNvPr id="3434" name="Google Shape;3434;p196"/>
          <p:cNvPicPr preferRelativeResize="0"/>
          <p:nvPr/>
        </p:nvPicPr>
        <p:blipFill rotWithShape="1">
          <a:blip r:embed="rId3">
            <a:alphaModFix/>
          </a:blip>
          <a:srcRect/>
          <a:stretch/>
        </p:blipFill>
        <p:spPr>
          <a:xfrm>
            <a:off x="1981200" y="1143000"/>
            <a:ext cx="8229600" cy="5029200"/>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Shape 3439"/>
        <p:cNvGrpSpPr/>
        <p:nvPr/>
      </p:nvGrpSpPr>
      <p:grpSpPr>
        <a:xfrm>
          <a:off x="0" y="0"/>
          <a:ext cx="0" cy="0"/>
          <a:chOff x="0" y="0"/>
          <a:chExt cx="0" cy="0"/>
        </a:xfrm>
      </p:grpSpPr>
      <p:sp>
        <p:nvSpPr>
          <p:cNvPr id="3440" name="Google Shape;3440;p197"/>
          <p:cNvSpPr txBox="1"/>
          <p:nvPr/>
        </p:nvSpPr>
        <p:spPr>
          <a:xfrm>
            <a:off x="1981200" y="0"/>
            <a:ext cx="8229600" cy="914400"/>
          </a:xfrm>
          <a:prstGeom prst="rect">
            <a:avLst/>
          </a:prstGeom>
          <a:noFill/>
          <a:ln>
            <a:noFill/>
          </a:ln>
        </p:spPr>
        <p:txBody>
          <a:bodyPr spcFirstLastPara="1" wrap="square" lIns="91425" tIns="45700" rIns="91425" bIns="45700" anchor="ctr" anchorCtr="0">
            <a:normAutofit/>
          </a:bodyPr>
          <a:lstStyle/>
          <a:p>
            <a:pPr marL="0" marR="0" lvl="0" indent="0" algn="l" rtl="0">
              <a:spcBef>
                <a:spcPts val="0"/>
              </a:spcBef>
              <a:spcAft>
                <a:spcPts val="0"/>
              </a:spcAft>
              <a:buNone/>
            </a:pPr>
            <a:endParaRPr sz="4000">
              <a:solidFill>
                <a:srgbClr val="000000"/>
              </a:solidFill>
              <a:latin typeface="Calibri"/>
              <a:ea typeface="Calibri"/>
              <a:cs typeface="Calibri"/>
              <a:sym typeface="Calibri"/>
            </a:endParaRPr>
          </a:p>
        </p:txBody>
      </p:sp>
      <p:sp>
        <p:nvSpPr>
          <p:cNvPr id="3441" name="Google Shape;3441;p197"/>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Nyquist-Shannon Sampling Theorem</a:t>
            </a:r>
            <a:endParaRPr/>
          </a:p>
        </p:txBody>
      </p:sp>
      <p:sp>
        <p:nvSpPr>
          <p:cNvPr id="3442" name="Google Shape;3442;p197"/>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dk1"/>
              </a:buClr>
              <a:buSzPts val="3200"/>
              <a:buChar char="•"/>
            </a:pPr>
            <a:r>
              <a:rPr lang="en-US" sz="3200"/>
              <a:t>When sampling a signal at discrete intervals, the sampling frequency must be ≥ 2 × f</a:t>
            </a:r>
            <a:r>
              <a:rPr lang="en-US" sz="3200" baseline="-25000"/>
              <a:t>max</a:t>
            </a:r>
            <a:endParaRPr sz="3200"/>
          </a:p>
          <a:p>
            <a:pPr marL="228600" lvl="0" indent="-228600" algn="l" rtl="0">
              <a:lnSpc>
                <a:spcPct val="90000"/>
              </a:lnSpc>
              <a:spcBef>
                <a:spcPts val="1000"/>
              </a:spcBef>
              <a:spcAft>
                <a:spcPts val="0"/>
              </a:spcAft>
              <a:buClr>
                <a:schemeClr val="dk1"/>
              </a:buClr>
              <a:buSzPts val="3200"/>
              <a:buChar char="•"/>
            </a:pPr>
            <a:r>
              <a:rPr lang="en-US" sz="3200"/>
              <a:t>f</a:t>
            </a:r>
            <a:r>
              <a:rPr lang="en-US" sz="3200" baseline="-25000"/>
              <a:t>max</a:t>
            </a:r>
            <a:r>
              <a:rPr lang="en-US" sz="3200"/>
              <a:t> = max frequency of the input signal</a:t>
            </a:r>
            <a:endParaRPr/>
          </a:p>
          <a:p>
            <a:pPr marL="228600" lvl="0" indent="-228600" algn="l" rtl="0">
              <a:lnSpc>
                <a:spcPct val="90000"/>
              </a:lnSpc>
              <a:spcBef>
                <a:spcPts val="1000"/>
              </a:spcBef>
              <a:spcAft>
                <a:spcPts val="0"/>
              </a:spcAft>
              <a:buClr>
                <a:schemeClr val="dk1"/>
              </a:buClr>
              <a:buSzPts val="3200"/>
              <a:buChar char="•"/>
            </a:pPr>
            <a:r>
              <a:rPr lang="en-US" sz="3200"/>
              <a:t>This allows us to reconstruct the original perfectly from the sampled version</a:t>
            </a:r>
            <a:endParaRPr/>
          </a:p>
          <a:p>
            <a:pPr marL="228600" lvl="0" indent="-25400" algn="l" rtl="0">
              <a:lnSpc>
                <a:spcPct val="90000"/>
              </a:lnSpc>
              <a:spcBef>
                <a:spcPts val="1000"/>
              </a:spcBef>
              <a:spcAft>
                <a:spcPts val="0"/>
              </a:spcAft>
              <a:buClr>
                <a:schemeClr val="dk1"/>
              </a:buClr>
              <a:buSzPts val="3200"/>
              <a:buNone/>
            </a:pPr>
            <a:endParaRPr/>
          </a:p>
        </p:txBody>
      </p:sp>
      <p:sp>
        <p:nvSpPr>
          <p:cNvPr id="3443" name="Google Shape;3443;p197"/>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pic>
        <p:nvPicPr>
          <p:cNvPr id="3444" name="Google Shape;3444;p197" descr="sine-sample-4"/>
          <p:cNvPicPr preferRelativeResize="0"/>
          <p:nvPr/>
        </p:nvPicPr>
        <p:blipFill rotWithShape="1">
          <a:blip r:embed="rId3">
            <a:alphaModFix/>
          </a:blip>
          <a:srcRect/>
          <a:stretch/>
        </p:blipFill>
        <p:spPr>
          <a:xfrm>
            <a:off x="3748215" y="3657601"/>
            <a:ext cx="6096000" cy="1533525"/>
          </a:xfrm>
          <a:prstGeom prst="rect">
            <a:avLst/>
          </a:prstGeom>
          <a:noFill/>
          <a:ln>
            <a:noFill/>
          </a:ln>
        </p:spPr>
      </p:pic>
      <p:pic>
        <p:nvPicPr>
          <p:cNvPr id="3445" name="Google Shape;3445;p197" descr="sine-sample-5"/>
          <p:cNvPicPr preferRelativeResize="0"/>
          <p:nvPr/>
        </p:nvPicPr>
        <p:blipFill rotWithShape="1">
          <a:blip r:embed="rId4">
            <a:alphaModFix/>
          </a:blip>
          <a:srcRect/>
          <a:stretch/>
        </p:blipFill>
        <p:spPr>
          <a:xfrm>
            <a:off x="3824415" y="5180014"/>
            <a:ext cx="5913438" cy="1487487"/>
          </a:xfrm>
          <a:prstGeom prst="rect">
            <a:avLst/>
          </a:prstGeom>
          <a:noFill/>
          <a:ln>
            <a:noFill/>
          </a:ln>
        </p:spPr>
      </p:pic>
      <p:sp>
        <p:nvSpPr>
          <p:cNvPr id="3446" name="Google Shape;3446;p197"/>
          <p:cNvSpPr txBox="1"/>
          <p:nvPr/>
        </p:nvSpPr>
        <p:spPr>
          <a:xfrm>
            <a:off x="9980741" y="4533901"/>
            <a:ext cx="650499"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good</a:t>
            </a:r>
            <a:endParaRPr/>
          </a:p>
        </p:txBody>
      </p:sp>
      <p:sp>
        <p:nvSpPr>
          <p:cNvPr id="3447" name="Google Shape;3447;p197"/>
          <p:cNvSpPr txBox="1"/>
          <p:nvPr/>
        </p:nvSpPr>
        <p:spPr>
          <a:xfrm>
            <a:off x="9996615" y="6034088"/>
            <a:ext cx="5148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bad</a:t>
            </a:r>
            <a:endParaRPr/>
          </a:p>
        </p:txBody>
      </p:sp>
      <p:sp>
        <p:nvSpPr>
          <p:cNvPr id="3448" name="Google Shape;3448;p197"/>
          <p:cNvSpPr/>
          <p:nvPr/>
        </p:nvSpPr>
        <p:spPr>
          <a:xfrm>
            <a:off x="3900615" y="3733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49" name="Google Shape;3449;p197"/>
          <p:cNvSpPr/>
          <p:nvPr/>
        </p:nvSpPr>
        <p:spPr>
          <a:xfrm>
            <a:off x="4129215" y="4114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0" name="Google Shape;3450;p197"/>
          <p:cNvSpPr/>
          <p:nvPr/>
        </p:nvSpPr>
        <p:spPr>
          <a:xfrm>
            <a:off x="42816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1" name="Google Shape;3451;p197"/>
          <p:cNvSpPr/>
          <p:nvPr/>
        </p:nvSpPr>
        <p:spPr>
          <a:xfrm>
            <a:off x="46626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v</a:t>
            </a:r>
            <a:endParaRPr/>
          </a:p>
        </p:txBody>
      </p:sp>
      <p:sp>
        <p:nvSpPr>
          <p:cNvPr id="3452" name="Google Shape;3452;p197"/>
          <p:cNvSpPr/>
          <p:nvPr/>
        </p:nvSpPr>
        <p:spPr>
          <a:xfrm>
            <a:off x="4738815" y="4038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3" name="Google Shape;3453;p197"/>
          <p:cNvSpPr/>
          <p:nvPr/>
        </p:nvSpPr>
        <p:spPr>
          <a:xfrm>
            <a:off x="4967415" y="3657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4" name="Google Shape;3454;p197"/>
          <p:cNvSpPr/>
          <p:nvPr/>
        </p:nvSpPr>
        <p:spPr>
          <a:xfrm>
            <a:off x="5119815" y="4038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5" name="Google Shape;3455;p197"/>
          <p:cNvSpPr/>
          <p:nvPr/>
        </p:nvSpPr>
        <p:spPr>
          <a:xfrm>
            <a:off x="52722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6" name="Google Shape;3456;p197"/>
          <p:cNvSpPr/>
          <p:nvPr/>
        </p:nvSpPr>
        <p:spPr>
          <a:xfrm>
            <a:off x="44340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7" name="Google Shape;3457;p197"/>
          <p:cNvSpPr/>
          <p:nvPr/>
        </p:nvSpPr>
        <p:spPr>
          <a:xfrm>
            <a:off x="55008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8" name="Google Shape;3458;p197"/>
          <p:cNvSpPr/>
          <p:nvPr/>
        </p:nvSpPr>
        <p:spPr>
          <a:xfrm>
            <a:off x="5958015" y="3733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59" name="Google Shape;3459;p197"/>
          <p:cNvSpPr/>
          <p:nvPr/>
        </p:nvSpPr>
        <p:spPr>
          <a:xfrm>
            <a:off x="6186615" y="4114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0" name="Google Shape;3460;p197"/>
          <p:cNvSpPr/>
          <p:nvPr/>
        </p:nvSpPr>
        <p:spPr>
          <a:xfrm>
            <a:off x="63390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1" name="Google Shape;3461;p197"/>
          <p:cNvSpPr/>
          <p:nvPr/>
        </p:nvSpPr>
        <p:spPr>
          <a:xfrm>
            <a:off x="66438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v</a:t>
            </a:r>
            <a:endParaRPr/>
          </a:p>
        </p:txBody>
      </p:sp>
      <p:sp>
        <p:nvSpPr>
          <p:cNvPr id="3462" name="Google Shape;3462;p197"/>
          <p:cNvSpPr/>
          <p:nvPr/>
        </p:nvSpPr>
        <p:spPr>
          <a:xfrm>
            <a:off x="6796215" y="4038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3" name="Google Shape;3463;p197"/>
          <p:cNvSpPr/>
          <p:nvPr/>
        </p:nvSpPr>
        <p:spPr>
          <a:xfrm>
            <a:off x="6948615" y="3657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4" name="Google Shape;3464;p197"/>
          <p:cNvSpPr/>
          <p:nvPr/>
        </p:nvSpPr>
        <p:spPr>
          <a:xfrm>
            <a:off x="7177215" y="4038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5" name="Google Shape;3465;p197"/>
          <p:cNvSpPr/>
          <p:nvPr/>
        </p:nvSpPr>
        <p:spPr>
          <a:xfrm>
            <a:off x="73296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6" name="Google Shape;3466;p197"/>
          <p:cNvSpPr/>
          <p:nvPr/>
        </p:nvSpPr>
        <p:spPr>
          <a:xfrm>
            <a:off x="64152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7" name="Google Shape;3467;p197"/>
          <p:cNvSpPr/>
          <p:nvPr/>
        </p:nvSpPr>
        <p:spPr>
          <a:xfrm>
            <a:off x="75582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8" name="Google Shape;3468;p197"/>
          <p:cNvSpPr/>
          <p:nvPr/>
        </p:nvSpPr>
        <p:spPr>
          <a:xfrm>
            <a:off x="7939215" y="3733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69" name="Google Shape;3469;p197"/>
          <p:cNvSpPr/>
          <p:nvPr/>
        </p:nvSpPr>
        <p:spPr>
          <a:xfrm>
            <a:off x="8167815" y="4114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0" name="Google Shape;3470;p197"/>
          <p:cNvSpPr/>
          <p:nvPr/>
        </p:nvSpPr>
        <p:spPr>
          <a:xfrm>
            <a:off x="83202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1" name="Google Shape;3471;p197"/>
          <p:cNvSpPr/>
          <p:nvPr/>
        </p:nvSpPr>
        <p:spPr>
          <a:xfrm>
            <a:off x="86250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v</a:t>
            </a:r>
            <a:endParaRPr/>
          </a:p>
        </p:txBody>
      </p:sp>
      <p:sp>
        <p:nvSpPr>
          <p:cNvPr id="3472" name="Google Shape;3472;p197"/>
          <p:cNvSpPr/>
          <p:nvPr/>
        </p:nvSpPr>
        <p:spPr>
          <a:xfrm>
            <a:off x="8753256" y="4114576"/>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3" name="Google Shape;3473;p197"/>
          <p:cNvSpPr/>
          <p:nvPr/>
        </p:nvSpPr>
        <p:spPr>
          <a:xfrm>
            <a:off x="8929815" y="3657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4" name="Google Shape;3474;p197"/>
          <p:cNvSpPr/>
          <p:nvPr/>
        </p:nvSpPr>
        <p:spPr>
          <a:xfrm>
            <a:off x="9158415" y="40386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5" name="Google Shape;3475;p197"/>
          <p:cNvSpPr/>
          <p:nvPr/>
        </p:nvSpPr>
        <p:spPr>
          <a:xfrm>
            <a:off x="9310815" y="45720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6" name="Google Shape;3476;p197"/>
          <p:cNvSpPr/>
          <p:nvPr/>
        </p:nvSpPr>
        <p:spPr>
          <a:xfrm>
            <a:off x="84726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7" name="Google Shape;3477;p197"/>
          <p:cNvSpPr/>
          <p:nvPr/>
        </p:nvSpPr>
        <p:spPr>
          <a:xfrm>
            <a:off x="9463215" y="4876800"/>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8" name="Google Shape;3478;p197"/>
          <p:cNvSpPr/>
          <p:nvPr/>
        </p:nvSpPr>
        <p:spPr>
          <a:xfrm>
            <a:off x="5624386" y="4563019"/>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79" name="Google Shape;3479;p197"/>
          <p:cNvSpPr/>
          <p:nvPr/>
        </p:nvSpPr>
        <p:spPr>
          <a:xfrm>
            <a:off x="5743671" y="4122195"/>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80" name="Google Shape;3480;p197"/>
          <p:cNvSpPr/>
          <p:nvPr/>
        </p:nvSpPr>
        <p:spPr>
          <a:xfrm>
            <a:off x="7620335" y="4563019"/>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81" name="Google Shape;3481;p197"/>
          <p:cNvSpPr/>
          <p:nvPr/>
        </p:nvSpPr>
        <p:spPr>
          <a:xfrm>
            <a:off x="7739620" y="4122195"/>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
        <p:nvSpPr>
          <p:cNvPr id="3482" name="Google Shape;3482;p197"/>
          <p:cNvSpPr/>
          <p:nvPr/>
        </p:nvSpPr>
        <p:spPr>
          <a:xfrm>
            <a:off x="3724530" y="4122195"/>
            <a:ext cx="228600" cy="228600"/>
          </a:xfrm>
          <a:prstGeom prst="ellipse">
            <a:avLst/>
          </a:prstGeom>
          <a:solidFill>
            <a:schemeClr val="dk1"/>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800"/>
              <a:buFont typeface="Arial"/>
              <a:buNone/>
            </a:pPr>
            <a:endParaRPr sz="1800">
              <a:solidFill>
                <a:srgbClr val="000000"/>
              </a:solidFill>
              <a:latin typeface="Gill Sans"/>
              <a:ea typeface="Gill Sans"/>
              <a:cs typeface="Gill Sans"/>
              <a:sym typeface="Gill Sans"/>
            </a:endParaRPr>
          </a:p>
        </p:txBody>
      </p:sp>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Shape 3486"/>
        <p:cNvGrpSpPr/>
        <p:nvPr/>
      </p:nvGrpSpPr>
      <p:grpSpPr>
        <a:xfrm>
          <a:off x="0" y="0"/>
          <a:ext cx="0" cy="0"/>
          <a:chOff x="0" y="0"/>
          <a:chExt cx="0" cy="0"/>
        </a:xfrm>
      </p:grpSpPr>
      <p:sp>
        <p:nvSpPr>
          <p:cNvPr id="3487" name="Google Shape;3487;p198"/>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Anti-aliasing</a:t>
            </a:r>
            <a:endParaRPr/>
          </a:p>
        </p:txBody>
      </p:sp>
      <p:sp>
        <p:nvSpPr>
          <p:cNvPr id="3488" name="Google Shape;3488;p198"/>
          <p:cNvSpPr txBox="1">
            <a:spLocks noGrp="1"/>
          </p:cNvSpPr>
          <p:nvPr>
            <p:ph type="body" idx="1"/>
          </p:nvPr>
        </p:nvSpPr>
        <p:spPr>
          <a:xfrm>
            <a:off x="324852" y="1333416"/>
            <a:ext cx="11542295" cy="5159457"/>
          </a:xfrm>
          <a:prstGeom prst="rect">
            <a:avLst/>
          </a:prstGeom>
          <a:noFill/>
          <a:ln>
            <a:noFill/>
          </a:ln>
        </p:spPr>
        <p:txBody>
          <a:bodyPr spcFirstLastPara="1" wrap="square" lIns="91425" tIns="45700" rIns="91425" bIns="45700" anchor="t" anchorCtr="0">
            <a:normAutofit/>
          </a:bodyPr>
          <a:lstStyle/>
          <a:p>
            <a:pPr marL="457200" lvl="0" indent="-457200" algn="l" rtl="0">
              <a:lnSpc>
                <a:spcPct val="90000"/>
              </a:lnSpc>
              <a:spcBef>
                <a:spcPts val="0"/>
              </a:spcBef>
              <a:spcAft>
                <a:spcPts val="0"/>
              </a:spcAft>
              <a:buClr>
                <a:schemeClr val="dk1"/>
              </a:buClr>
              <a:buSzPts val="3200"/>
              <a:buNone/>
            </a:pPr>
            <a:endParaRPr/>
          </a:p>
          <a:p>
            <a:pPr marL="457200" lvl="0" indent="-457200" algn="l" rtl="0">
              <a:lnSpc>
                <a:spcPct val="90000"/>
              </a:lnSpc>
              <a:spcBef>
                <a:spcPts val="1000"/>
              </a:spcBef>
              <a:spcAft>
                <a:spcPts val="0"/>
              </a:spcAft>
              <a:buClr>
                <a:schemeClr val="dk1"/>
              </a:buClr>
              <a:buSzPts val="3200"/>
              <a:buNone/>
            </a:pPr>
            <a:r>
              <a:rPr lang="en-US"/>
              <a:t>Solutions:</a:t>
            </a:r>
            <a:endParaRPr/>
          </a:p>
          <a:p>
            <a:pPr marL="457200" lvl="0" indent="-457200" algn="l" rtl="0">
              <a:lnSpc>
                <a:spcPct val="90000"/>
              </a:lnSpc>
              <a:spcBef>
                <a:spcPts val="1000"/>
              </a:spcBef>
              <a:spcAft>
                <a:spcPts val="0"/>
              </a:spcAft>
              <a:buClr>
                <a:schemeClr val="dk1"/>
              </a:buClr>
              <a:buSzPts val="3200"/>
              <a:buFont typeface="Arial"/>
              <a:buChar char="•"/>
            </a:pPr>
            <a:r>
              <a:rPr lang="en-US"/>
              <a:t>Sample more often</a:t>
            </a:r>
            <a:endParaRPr/>
          </a:p>
          <a:p>
            <a:pPr marL="457200" lvl="0" indent="-254000" algn="l" rtl="0">
              <a:lnSpc>
                <a:spcPct val="90000"/>
              </a:lnSpc>
              <a:spcBef>
                <a:spcPts val="1000"/>
              </a:spcBef>
              <a:spcAft>
                <a:spcPts val="0"/>
              </a:spcAft>
              <a:buClr>
                <a:schemeClr val="dk1"/>
              </a:buClr>
              <a:buSzPts val="3200"/>
              <a:buFont typeface="Arial"/>
              <a:buNone/>
            </a:pPr>
            <a:endParaRPr/>
          </a:p>
          <a:p>
            <a:pPr marL="457200" lvl="0" indent="-457200" algn="l" rtl="0">
              <a:lnSpc>
                <a:spcPct val="90000"/>
              </a:lnSpc>
              <a:spcBef>
                <a:spcPts val="1000"/>
              </a:spcBef>
              <a:spcAft>
                <a:spcPts val="0"/>
              </a:spcAft>
              <a:buClr>
                <a:schemeClr val="dk1"/>
              </a:buClr>
              <a:buSzPts val="3200"/>
              <a:buFont typeface="Arial"/>
              <a:buChar char="•"/>
            </a:pPr>
            <a:r>
              <a:rPr lang="en-US"/>
              <a:t>Remove all frequencies that are greater than half the new sampling frequency</a:t>
            </a:r>
            <a:endParaRPr/>
          </a:p>
          <a:p>
            <a:pPr marL="838200" lvl="1" indent="-381000" algn="l" rtl="0">
              <a:lnSpc>
                <a:spcPct val="90000"/>
              </a:lnSpc>
              <a:spcBef>
                <a:spcPts val="500"/>
              </a:spcBef>
              <a:spcAft>
                <a:spcPts val="0"/>
              </a:spcAft>
              <a:buClr>
                <a:schemeClr val="dk1"/>
              </a:buClr>
              <a:buSzPts val="2800"/>
              <a:buFont typeface="Arial"/>
              <a:buChar char="–"/>
            </a:pPr>
            <a:r>
              <a:rPr lang="en-US"/>
              <a:t>Will lose information</a:t>
            </a:r>
            <a:endParaRPr/>
          </a:p>
          <a:p>
            <a:pPr marL="838200" lvl="1" indent="-381000" algn="l" rtl="0">
              <a:lnSpc>
                <a:spcPct val="90000"/>
              </a:lnSpc>
              <a:spcBef>
                <a:spcPts val="500"/>
              </a:spcBef>
              <a:spcAft>
                <a:spcPts val="0"/>
              </a:spcAft>
              <a:buClr>
                <a:schemeClr val="dk1"/>
              </a:buClr>
              <a:buSzPts val="2800"/>
              <a:buFont typeface="Arial"/>
              <a:buChar char="–"/>
            </a:pPr>
            <a:r>
              <a:rPr lang="en-US"/>
              <a:t>But it’s better than aliasing</a:t>
            </a:r>
            <a:endParaRPr/>
          </a:p>
          <a:p>
            <a:pPr marL="838200" lvl="1" indent="-381000" algn="l" rtl="0">
              <a:lnSpc>
                <a:spcPct val="90000"/>
              </a:lnSpc>
              <a:spcBef>
                <a:spcPts val="500"/>
              </a:spcBef>
              <a:spcAft>
                <a:spcPts val="0"/>
              </a:spcAft>
              <a:buClr>
                <a:schemeClr val="dk1"/>
              </a:buClr>
              <a:buSzPts val="2800"/>
              <a:buFont typeface="Arial"/>
              <a:buChar char="–"/>
            </a:pPr>
            <a:r>
              <a:rPr lang="en-US"/>
              <a:t>How?</a:t>
            </a:r>
            <a:endParaRPr/>
          </a:p>
        </p:txBody>
      </p:sp>
      <p:sp>
        <p:nvSpPr>
          <p:cNvPr id="3489" name="Google Shape;3489;p198"/>
          <p:cNvSpPr txBox="1">
            <a:spLocks noGrp="1"/>
          </p:cNvSpPr>
          <p:nvPr>
            <p:ph type="body" idx="2"/>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endParaRPr/>
          </a:p>
        </p:txBody>
      </p:sp>
      <p:sp>
        <p:nvSpPr>
          <p:cNvPr id="3490" name="Google Shape;3490;p198"/>
          <p:cNvSpPr txBox="1"/>
          <p:nvPr/>
        </p:nvSpPr>
        <p:spPr>
          <a:xfrm>
            <a:off x="10074568" y="6550224"/>
            <a:ext cx="593432" cy="30777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Shape 3495"/>
        <p:cNvGrpSpPr/>
        <p:nvPr/>
      </p:nvGrpSpPr>
      <p:grpSpPr>
        <a:xfrm>
          <a:off x="0" y="0"/>
          <a:ext cx="0" cy="0"/>
          <a:chOff x="0" y="0"/>
          <a:chExt cx="0" cy="0"/>
        </a:xfrm>
      </p:grpSpPr>
      <p:pic>
        <p:nvPicPr>
          <p:cNvPr id="3496" name="Google Shape;3496;p199"/>
          <p:cNvPicPr preferRelativeResize="0"/>
          <p:nvPr/>
        </p:nvPicPr>
        <p:blipFill rotWithShape="1">
          <a:blip r:embed="rId3">
            <a:alphaModFix/>
          </a:blip>
          <a:srcRect b="43549"/>
          <a:stretch/>
        </p:blipFill>
        <p:spPr>
          <a:xfrm>
            <a:off x="1562100" y="3745666"/>
            <a:ext cx="8896350" cy="2731335"/>
          </a:xfrm>
          <a:prstGeom prst="rect">
            <a:avLst/>
          </a:prstGeom>
          <a:noFill/>
          <a:ln>
            <a:noFill/>
          </a:ln>
        </p:spPr>
      </p:pic>
      <p:sp>
        <p:nvSpPr>
          <p:cNvPr id="3497" name="Google Shape;3497;p199"/>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800"/>
              <a:buFont typeface="Gill Sans"/>
              <a:buNone/>
            </a:pPr>
            <a:r>
              <a:rPr lang="en-US" sz="4800"/>
              <a:t>Anti-aliasing</a:t>
            </a:r>
            <a:endParaRPr sz="4800"/>
          </a:p>
        </p:txBody>
      </p:sp>
      <p:sp>
        <p:nvSpPr>
          <p:cNvPr id="3498" name="Google Shape;3498;p199"/>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Forsyth and Ponce 2002</a:t>
            </a:r>
            <a:endParaRPr/>
          </a:p>
          <a:p>
            <a:pPr marL="0" lvl="0" indent="0" algn="ctr" rtl="0">
              <a:lnSpc>
                <a:spcPct val="90000"/>
              </a:lnSpc>
              <a:spcBef>
                <a:spcPts val="1000"/>
              </a:spcBef>
              <a:spcAft>
                <a:spcPts val="0"/>
              </a:spcAft>
              <a:buClr>
                <a:srgbClr val="888888"/>
              </a:buClr>
              <a:buSzPts val="1200"/>
              <a:buNone/>
            </a:pPr>
            <a:endParaRPr/>
          </a:p>
        </p:txBody>
      </p:sp>
      <p:pic>
        <p:nvPicPr>
          <p:cNvPr id="3499" name="Google Shape;3499;p199"/>
          <p:cNvPicPr preferRelativeResize="0"/>
          <p:nvPr/>
        </p:nvPicPr>
        <p:blipFill rotWithShape="1">
          <a:blip r:embed="rId4">
            <a:alphaModFix/>
          </a:blip>
          <a:srcRect b="47307"/>
          <a:stretch/>
        </p:blipFill>
        <p:spPr>
          <a:xfrm>
            <a:off x="1524000" y="1295400"/>
            <a:ext cx="8915400" cy="2376488"/>
          </a:xfrm>
          <a:prstGeom prst="rect">
            <a:avLst/>
          </a:prstGeom>
          <a:noFill/>
          <a:ln>
            <a:noFill/>
          </a:ln>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Shape 3504"/>
        <p:cNvGrpSpPr/>
        <p:nvPr/>
      </p:nvGrpSpPr>
      <p:grpSpPr>
        <a:xfrm>
          <a:off x="0" y="0"/>
          <a:ext cx="0" cy="0"/>
          <a:chOff x="0" y="0"/>
          <a:chExt cx="0" cy="0"/>
        </a:xfrm>
      </p:grpSpPr>
      <p:sp>
        <p:nvSpPr>
          <p:cNvPr id="3505" name="Google Shape;3505;p200"/>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Subsampling without Filtering</a:t>
            </a:r>
            <a:endParaRPr/>
          </a:p>
        </p:txBody>
      </p:sp>
      <p:sp>
        <p:nvSpPr>
          <p:cNvPr id="3506" name="Google Shape;3506;p200"/>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Steve Seitz</a:t>
            </a:r>
            <a:endParaRPr/>
          </a:p>
        </p:txBody>
      </p:sp>
      <p:sp>
        <p:nvSpPr>
          <p:cNvPr id="3507" name="Google Shape;3507;p200"/>
          <p:cNvSpPr txBox="1"/>
          <p:nvPr/>
        </p:nvSpPr>
        <p:spPr>
          <a:xfrm>
            <a:off x="5145017" y="5440267"/>
            <a:ext cx="16818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1/4  </a:t>
            </a:r>
            <a:r>
              <a:rPr lang="en-US" sz="1200">
                <a:solidFill>
                  <a:srgbClr val="000000"/>
                </a:solidFill>
                <a:latin typeface="Arial"/>
                <a:ea typeface="Arial"/>
                <a:cs typeface="Arial"/>
                <a:sym typeface="Arial"/>
              </a:rPr>
              <a:t>(2x subsample)</a:t>
            </a:r>
            <a:endParaRPr/>
          </a:p>
        </p:txBody>
      </p:sp>
      <p:sp>
        <p:nvSpPr>
          <p:cNvPr id="3508" name="Google Shape;3508;p200"/>
          <p:cNvSpPr txBox="1"/>
          <p:nvPr/>
        </p:nvSpPr>
        <p:spPr>
          <a:xfrm>
            <a:off x="7759380" y="5440267"/>
            <a:ext cx="168187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1/8  </a:t>
            </a:r>
            <a:r>
              <a:rPr lang="en-US" sz="1200">
                <a:solidFill>
                  <a:srgbClr val="000000"/>
                </a:solidFill>
                <a:latin typeface="Arial"/>
                <a:ea typeface="Arial"/>
                <a:cs typeface="Arial"/>
                <a:sym typeface="Arial"/>
              </a:rPr>
              <a:t>(4x subsample)</a:t>
            </a:r>
            <a:endParaRPr/>
          </a:p>
        </p:txBody>
      </p:sp>
      <p:sp>
        <p:nvSpPr>
          <p:cNvPr id="3509" name="Google Shape;3509;p200"/>
          <p:cNvSpPr txBox="1"/>
          <p:nvPr/>
        </p:nvSpPr>
        <p:spPr>
          <a:xfrm>
            <a:off x="2884597" y="5440267"/>
            <a:ext cx="5052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1/2</a:t>
            </a:r>
            <a:endParaRPr/>
          </a:p>
        </p:txBody>
      </p:sp>
      <p:pic>
        <p:nvPicPr>
          <p:cNvPr id="3510" name="Google Shape;3510;p200"/>
          <p:cNvPicPr preferRelativeResize="0"/>
          <p:nvPr/>
        </p:nvPicPr>
        <p:blipFill rotWithShape="1">
          <a:blip r:embed="rId3">
            <a:alphaModFix/>
          </a:blip>
          <a:srcRect/>
          <a:stretch/>
        </p:blipFill>
        <p:spPr>
          <a:xfrm>
            <a:off x="4473015" y="2000317"/>
            <a:ext cx="2614363" cy="3439951"/>
          </a:xfrm>
          <a:prstGeom prst="rect">
            <a:avLst/>
          </a:prstGeom>
          <a:noFill/>
          <a:ln>
            <a:noFill/>
          </a:ln>
        </p:spPr>
      </p:pic>
      <p:pic>
        <p:nvPicPr>
          <p:cNvPr id="3511" name="Google Shape;3511;p200"/>
          <p:cNvPicPr preferRelativeResize="0"/>
          <p:nvPr/>
        </p:nvPicPr>
        <p:blipFill rotWithShape="1">
          <a:blip r:embed="rId4">
            <a:alphaModFix/>
          </a:blip>
          <a:srcRect/>
          <a:stretch/>
        </p:blipFill>
        <p:spPr>
          <a:xfrm>
            <a:off x="7182024" y="2000317"/>
            <a:ext cx="2614363" cy="3439951"/>
          </a:xfrm>
          <a:prstGeom prst="rect">
            <a:avLst/>
          </a:prstGeom>
          <a:noFill/>
          <a:ln>
            <a:noFill/>
          </a:ln>
        </p:spPr>
      </p:pic>
      <p:pic>
        <p:nvPicPr>
          <p:cNvPr id="3512" name="Google Shape;3512;p200" descr="vg-nn-half"/>
          <p:cNvPicPr preferRelativeResize="0"/>
          <p:nvPr/>
        </p:nvPicPr>
        <p:blipFill rotWithShape="1">
          <a:blip r:embed="rId5">
            <a:alphaModFix/>
          </a:blip>
          <a:srcRect/>
          <a:stretch/>
        </p:blipFill>
        <p:spPr>
          <a:xfrm>
            <a:off x="1781998" y="2000316"/>
            <a:ext cx="2608255" cy="3433422"/>
          </a:xfrm>
          <a:prstGeom prst="rect">
            <a:avLst/>
          </a:prstGeom>
          <a:noFill/>
          <a:ln>
            <a:noFill/>
          </a:ln>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Shape 3517"/>
        <p:cNvGrpSpPr/>
        <p:nvPr/>
      </p:nvGrpSpPr>
      <p:grpSpPr>
        <a:xfrm>
          <a:off x="0" y="0"/>
          <a:ext cx="0" cy="0"/>
          <a:chOff x="0" y="0"/>
          <a:chExt cx="0" cy="0"/>
        </a:xfrm>
      </p:grpSpPr>
      <p:pic>
        <p:nvPicPr>
          <p:cNvPr id="3518" name="Google Shape;3518;p201"/>
          <p:cNvPicPr preferRelativeResize="0"/>
          <p:nvPr/>
        </p:nvPicPr>
        <p:blipFill rotWithShape="1">
          <a:blip r:embed="rId3">
            <a:alphaModFix/>
          </a:blip>
          <a:srcRect/>
          <a:stretch/>
        </p:blipFill>
        <p:spPr>
          <a:xfrm>
            <a:off x="9685337" y="4433205"/>
            <a:ext cx="2422057" cy="2422057"/>
          </a:xfrm>
          <a:prstGeom prst="rect">
            <a:avLst/>
          </a:prstGeom>
          <a:noFill/>
          <a:ln>
            <a:noFill/>
          </a:ln>
        </p:spPr>
      </p:pic>
      <p:sp>
        <p:nvSpPr>
          <p:cNvPr id="3519" name="Google Shape;3519;p201"/>
          <p:cNvSpPr/>
          <p:nvPr/>
        </p:nvSpPr>
        <p:spPr>
          <a:xfrm rot="2278996">
            <a:off x="7620000" y="3948470"/>
            <a:ext cx="2042428" cy="1970292"/>
          </a:xfrm>
          <a:custGeom>
            <a:avLst/>
            <a:gdLst/>
            <a:ahLst/>
            <a:cxnLst/>
            <a:rect l="l" t="t" r="r" b="b"/>
            <a:pathLst>
              <a:path w="3534108" h="3409290" extrusionOk="0">
                <a:moveTo>
                  <a:pt x="0" y="2866544"/>
                </a:moveTo>
                <a:lnTo>
                  <a:pt x="2485778" y="0"/>
                </a:lnTo>
                <a:lnTo>
                  <a:pt x="3534108" y="3409290"/>
                </a:lnTo>
                <a:lnTo>
                  <a:pt x="0" y="2866544"/>
                </a:lnTo>
                <a:close/>
              </a:path>
            </a:pathLst>
          </a:custGeom>
          <a:solidFill>
            <a:schemeClr val="lt1"/>
          </a:solidFill>
          <a:ln w="1270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Gill Sans"/>
              <a:ea typeface="Gill Sans"/>
              <a:cs typeface="Gill Sans"/>
              <a:sym typeface="Gill Sans"/>
            </a:endParaRPr>
          </a:p>
        </p:txBody>
      </p:sp>
      <p:pic>
        <p:nvPicPr>
          <p:cNvPr id="3520" name="Google Shape;3520;p201" descr="vg-gauss-eighth"/>
          <p:cNvPicPr preferRelativeResize="0"/>
          <p:nvPr/>
        </p:nvPicPr>
        <p:blipFill rotWithShape="1">
          <a:blip r:embed="rId4">
            <a:alphaModFix/>
          </a:blip>
          <a:srcRect/>
          <a:stretch/>
        </p:blipFill>
        <p:spPr>
          <a:xfrm>
            <a:off x="7154058" y="2003582"/>
            <a:ext cx="2613489" cy="3444755"/>
          </a:xfrm>
          <a:prstGeom prst="rect">
            <a:avLst/>
          </a:prstGeom>
          <a:noFill/>
          <a:ln>
            <a:noFill/>
          </a:ln>
        </p:spPr>
      </p:pic>
      <p:pic>
        <p:nvPicPr>
          <p:cNvPr id="3521" name="Google Shape;3521;p201" descr="vg-gauss-quarter"/>
          <p:cNvPicPr preferRelativeResize="0"/>
          <p:nvPr/>
        </p:nvPicPr>
        <p:blipFill rotWithShape="1">
          <a:blip r:embed="rId5">
            <a:alphaModFix/>
          </a:blip>
          <a:srcRect/>
          <a:stretch/>
        </p:blipFill>
        <p:spPr>
          <a:xfrm>
            <a:off x="4466032" y="2003581"/>
            <a:ext cx="2613489" cy="3451026"/>
          </a:xfrm>
          <a:prstGeom prst="rect">
            <a:avLst/>
          </a:prstGeom>
          <a:noFill/>
          <a:ln>
            <a:noFill/>
          </a:ln>
        </p:spPr>
      </p:pic>
      <p:pic>
        <p:nvPicPr>
          <p:cNvPr id="3522" name="Google Shape;3522;p201" descr="vg-gauss-half"/>
          <p:cNvPicPr preferRelativeResize="0"/>
          <p:nvPr/>
        </p:nvPicPr>
        <p:blipFill rotWithShape="1">
          <a:blip r:embed="rId6">
            <a:alphaModFix/>
          </a:blip>
          <a:srcRect/>
          <a:stretch/>
        </p:blipFill>
        <p:spPr>
          <a:xfrm>
            <a:off x="1784260" y="2003582"/>
            <a:ext cx="2613489" cy="3438731"/>
          </a:xfrm>
          <a:prstGeom prst="rect">
            <a:avLst/>
          </a:prstGeom>
          <a:noFill/>
          <a:ln>
            <a:noFill/>
          </a:ln>
        </p:spPr>
      </p:pic>
      <p:sp>
        <p:nvSpPr>
          <p:cNvPr id="3523" name="Google Shape;3523;p201"/>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Subsampling with Gaussian Pre-filtering</a:t>
            </a:r>
            <a:endParaRPr/>
          </a:p>
        </p:txBody>
      </p:sp>
      <p:sp>
        <p:nvSpPr>
          <p:cNvPr id="3524" name="Google Shape;3524;p201"/>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Gaussian Pyramid. Burt and Adelson, 1983</a:t>
            </a:r>
            <a:endParaRPr/>
          </a:p>
          <a:p>
            <a:pPr marL="0" lvl="0" indent="0" algn="ctr" rtl="0">
              <a:lnSpc>
                <a:spcPct val="90000"/>
              </a:lnSpc>
              <a:spcBef>
                <a:spcPts val="1000"/>
              </a:spcBef>
              <a:spcAft>
                <a:spcPts val="0"/>
              </a:spcAft>
              <a:buClr>
                <a:srgbClr val="888888"/>
              </a:buClr>
              <a:buSzPts val="1200"/>
              <a:buNone/>
            </a:pPr>
            <a:endParaRPr/>
          </a:p>
        </p:txBody>
      </p:sp>
      <p:sp>
        <p:nvSpPr>
          <p:cNvPr id="3525" name="Google Shape;3525;p201"/>
          <p:cNvSpPr txBox="1"/>
          <p:nvPr/>
        </p:nvSpPr>
        <p:spPr>
          <a:xfrm>
            <a:off x="5429216" y="5437003"/>
            <a:ext cx="77938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G 1/4 </a:t>
            </a:r>
            <a:endParaRPr/>
          </a:p>
        </p:txBody>
      </p:sp>
      <p:sp>
        <p:nvSpPr>
          <p:cNvPr id="3526" name="Google Shape;3526;p201"/>
          <p:cNvSpPr txBox="1"/>
          <p:nvPr/>
        </p:nvSpPr>
        <p:spPr>
          <a:xfrm>
            <a:off x="7157126" y="5437003"/>
            <a:ext cx="715260"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G 1/8</a:t>
            </a:r>
            <a:endParaRPr/>
          </a:p>
        </p:txBody>
      </p:sp>
      <p:sp>
        <p:nvSpPr>
          <p:cNvPr id="3527" name="Google Shape;3527;p201"/>
          <p:cNvSpPr txBox="1"/>
          <p:nvPr/>
        </p:nvSpPr>
        <p:spPr>
          <a:xfrm>
            <a:off x="2373274" y="5437003"/>
            <a:ext cx="1369286"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rgbClr val="000000"/>
              </a:buClr>
              <a:buSzPts val="1800"/>
              <a:buFont typeface="Arial"/>
              <a:buNone/>
            </a:pPr>
            <a:r>
              <a:rPr lang="en-US" sz="1800">
                <a:solidFill>
                  <a:srgbClr val="000000"/>
                </a:solidFill>
                <a:latin typeface="Gill Sans"/>
                <a:ea typeface="Gill Sans"/>
                <a:cs typeface="Gill Sans"/>
                <a:sym typeface="Gill Sans"/>
              </a:rPr>
              <a:t>Gaussian 1/2</a:t>
            </a:r>
            <a:endParaRPr/>
          </a:p>
        </p:txBody>
      </p:sp>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Shape 3532"/>
        <p:cNvGrpSpPr/>
        <p:nvPr/>
      </p:nvGrpSpPr>
      <p:grpSpPr>
        <a:xfrm>
          <a:off x="0" y="0"/>
          <a:ext cx="0" cy="0"/>
          <a:chOff x="0" y="0"/>
          <a:chExt cx="0" cy="0"/>
        </a:xfrm>
      </p:grpSpPr>
      <p:sp>
        <p:nvSpPr>
          <p:cNvPr id="3533" name="Google Shape;3533;p202"/>
          <p:cNvSpPr txBox="1">
            <a:spLocks noGrp="1"/>
          </p:cNvSpPr>
          <p:nvPr>
            <p:ph type="title"/>
          </p:nvPr>
        </p:nvSpPr>
        <p:spPr>
          <a:xfrm>
            <a:off x="324853" y="365126"/>
            <a:ext cx="11542295" cy="79792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000"/>
              <a:buFont typeface="Gill Sans"/>
              <a:buNone/>
            </a:pPr>
            <a:r>
              <a:rPr lang="en-US"/>
              <a:t>Hybrid Images</a:t>
            </a:r>
            <a:endParaRPr/>
          </a:p>
        </p:txBody>
      </p:sp>
      <p:sp>
        <p:nvSpPr>
          <p:cNvPr id="3534" name="Google Shape;3534;p202"/>
          <p:cNvSpPr txBox="1">
            <a:spLocks noGrp="1"/>
          </p:cNvSpPr>
          <p:nvPr>
            <p:ph type="body" idx="1"/>
          </p:nvPr>
        </p:nvSpPr>
        <p:spPr>
          <a:xfrm>
            <a:off x="0" y="6646863"/>
            <a:ext cx="9448800" cy="211137"/>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888888"/>
              </a:buClr>
              <a:buSzPts val="1200"/>
              <a:buNone/>
            </a:pPr>
            <a:r>
              <a:rPr lang="en-US"/>
              <a:t>Hybrid Images. A. Oliva, A. Torralba, P.G. Schyns</a:t>
            </a:r>
            <a:br>
              <a:rPr lang="en-US"/>
            </a:br>
            <a:endParaRPr/>
          </a:p>
        </p:txBody>
      </p:sp>
      <p:pic>
        <p:nvPicPr>
          <p:cNvPr id="3535" name="Google Shape;3535;p202"/>
          <p:cNvPicPr preferRelativeResize="0"/>
          <p:nvPr/>
        </p:nvPicPr>
        <p:blipFill rotWithShape="1">
          <a:blip r:embed="rId3">
            <a:alphaModFix/>
          </a:blip>
          <a:srcRect/>
          <a:stretch/>
        </p:blipFill>
        <p:spPr>
          <a:xfrm>
            <a:off x="667651" y="2100649"/>
            <a:ext cx="10856697" cy="3553728"/>
          </a:xfrm>
          <a:prstGeom prst="rect">
            <a:avLst/>
          </a:prstGeom>
          <a:noFill/>
          <a:ln>
            <a:noFill/>
          </a:ln>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Shape 3539"/>
        <p:cNvGrpSpPr/>
        <p:nvPr/>
      </p:nvGrpSpPr>
      <p:grpSpPr>
        <a:xfrm>
          <a:off x="0" y="0"/>
          <a:ext cx="0" cy="0"/>
          <a:chOff x="0" y="0"/>
          <a:chExt cx="0" cy="0"/>
        </a:xfrm>
      </p:grpSpPr>
      <p:sp>
        <p:nvSpPr>
          <p:cNvPr id="3540" name="Google Shape;3540;p203"/>
          <p:cNvSpPr txBox="1">
            <a:spLocks noGrp="1"/>
          </p:cNvSpPr>
          <p:nvPr>
            <p:ph type="body" idx="1"/>
          </p:nvPr>
        </p:nvSpPr>
        <p:spPr>
          <a:xfrm>
            <a:off x="6096000" y="1809750"/>
            <a:ext cx="5199063" cy="323850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200"/>
              <a:buChar char="•"/>
            </a:pPr>
            <a:r>
              <a:rPr lang="en-US"/>
              <a:t>Frequency Domain</a:t>
            </a:r>
            <a:endParaRPr/>
          </a:p>
          <a:p>
            <a:pPr marL="228600" lvl="0" indent="-228600" algn="l" rtl="0">
              <a:lnSpc>
                <a:spcPct val="90000"/>
              </a:lnSpc>
              <a:spcBef>
                <a:spcPts val="1000"/>
              </a:spcBef>
              <a:spcAft>
                <a:spcPts val="0"/>
              </a:spcAft>
              <a:buClr>
                <a:schemeClr val="dk1"/>
              </a:buClr>
              <a:buSzPts val="3200"/>
              <a:buChar char="•"/>
            </a:pPr>
            <a:r>
              <a:rPr lang="en-US"/>
              <a:t>Hybrid Images</a:t>
            </a:r>
            <a:endParaRPr/>
          </a:p>
          <a:p>
            <a:pPr marL="228600" lvl="0" indent="-228600" algn="l" rtl="0">
              <a:lnSpc>
                <a:spcPct val="90000"/>
              </a:lnSpc>
              <a:spcBef>
                <a:spcPts val="1000"/>
              </a:spcBef>
              <a:spcAft>
                <a:spcPts val="0"/>
              </a:spcAft>
              <a:buClr>
                <a:schemeClr val="dk1"/>
              </a:buClr>
              <a:buSzPts val="3200"/>
              <a:buChar char="•"/>
            </a:pPr>
            <a:r>
              <a:rPr lang="en-US"/>
              <a:t>Fourier Transforms</a:t>
            </a:r>
            <a:endParaRPr/>
          </a:p>
          <a:p>
            <a:pPr marL="228600" lvl="0" indent="-228600" algn="l" rtl="0">
              <a:lnSpc>
                <a:spcPct val="90000"/>
              </a:lnSpc>
              <a:spcBef>
                <a:spcPts val="1000"/>
              </a:spcBef>
              <a:spcAft>
                <a:spcPts val="0"/>
              </a:spcAft>
              <a:buClr>
                <a:schemeClr val="dk1"/>
              </a:buClr>
              <a:buSzPts val="3200"/>
              <a:buChar char="•"/>
            </a:pPr>
            <a:r>
              <a:rPr lang="en-US"/>
              <a:t>FT as filtering</a:t>
            </a:r>
            <a:endParaRPr/>
          </a:p>
        </p:txBody>
      </p:sp>
    </p:spTree>
  </p:cSld>
  <p:clrMapOvr>
    <a:masterClrMapping/>
  </p:clrMapOvr>
</p:sld>
</file>

<file path=ppt/theme/theme1.xml><?xml version="1.0" encoding="utf-8"?>
<a:theme xmlns:a="http://schemas.openxmlformats.org/drawingml/2006/main" name="CSCI 1430">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ontent">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ntermission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CSCI 1430">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1538</TotalTime>
  <Words>16032</Words>
  <Application>Microsoft Macintosh PowerPoint</Application>
  <PresentationFormat>Widescreen</PresentationFormat>
  <Paragraphs>3764</Paragraphs>
  <Slides>197</Slides>
  <Notes>197</Notes>
  <HiddenSlides>8</HiddenSlides>
  <MMClips>0</MMClips>
  <ScaleCrop>false</ScaleCrop>
  <HeadingPairs>
    <vt:vector size="6" baseType="variant">
      <vt:variant>
        <vt:lpstr>Fonts Used</vt:lpstr>
      </vt:variant>
      <vt:variant>
        <vt:i4>11</vt:i4>
      </vt:variant>
      <vt:variant>
        <vt:lpstr>Theme</vt:lpstr>
      </vt:variant>
      <vt:variant>
        <vt:i4>6</vt:i4>
      </vt:variant>
      <vt:variant>
        <vt:lpstr>Slide Titles</vt:lpstr>
      </vt:variant>
      <vt:variant>
        <vt:i4>197</vt:i4>
      </vt:variant>
    </vt:vector>
  </HeadingPairs>
  <TitlesOfParts>
    <vt:vector size="214" baseType="lpstr">
      <vt:lpstr>Arial</vt:lpstr>
      <vt:lpstr>Georgia</vt:lpstr>
      <vt:lpstr>Poppins</vt:lpstr>
      <vt:lpstr>Tahoma</vt:lpstr>
      <vt:lpstr>Gill Sans</vt:lpstr>
      <vt:lpstr>Helvetica Neue</vt:lpstr>
      <vt:lpstr>Courier New</vt:lpstr>
      <vt:lpstr>Times</vt:lpstr>
      <vt:lpstr>Consolas</vt:lpstr>
      <vt:lpstr>Calibri</vt:lpstr>
      <vt:lpstr>Courier</vt:lpstr>
      <vt:lpstr>CSCI 1430</vt:lpstr>
      <vt:lpstr>Content</vt:lpstr>
      <vt:lpstr>Intermissions</vt:lpstr>
      <vt:lpstr>1_Office Theme</vt:lpstr>
      <vt:lpstr>Simple Light</vt:lpstr>
      <vt:lpstr>CSCI 1430</vt:lpstr>
      <vt:lpstr>PowerPoint Presentation</vt:lpstr>
      <vt:lpstr>PowerPoint Presentation</vt:lpstr>
      <vt:lpstr>Filtering</vt:lpstr>
      <vt:lpstr>Filtering</vt:lpstr>
      <vt:lpstr>Filtering</vt:lpstr>
      <vt:lpstr>Filtering</vt:lpstr>
      <vt:lpstr>1D Filtering: Moving Average</vt:lpstr>
      <vt:lpstr>1D Filtering: Moving Average</vt:lpstr>
      <vt:lpstr>1D Filtering: Moving Average</vt:lpstr>
      <vt:lpstr>1D Filtering: Moving Average</vt:lpstr>
      <vt:lpstr>1D Filtering: Moving Average</vt:lpstr>
      <vt:lpstr>1D Filtering: Moving Average</vt:lpstr>
      <vt:lpstr>1D Filtering: Moving Average</vt:lpstr>
      <vt:lpstr>1D Filtering: Moving Average</vt:lpstr>
      <vt:lpstr>Filtering Demo</vt:lpstr>
      <vt:lpstr>2D Filtering</vt:lpstr>
      <vt:lpstr>2D Filtering</vt:lpstr>
      <vt:lpstr>Fundamental Equations of Computer Vision</vt:lpstr>
      <vt:lpstr>Fundamental Equations of Computer Vision</vt:lpstr>
      <vt:lpstr>Example: Box Filter</vt:lpstr>
      <vt:lpstr>Image Filtering</vt:lpstr>
      <vt:lpstr>Image Filtering</vt:lpstr>
      <vt:lpstr>Image Filtering</vt:lpstr>
      <vt:lpstr>Image Filtering</vt:lpstr>
      <vt:lpstr>Image Filtering</vt:lpstr>
      <vt:lpstr>Image Filtering</vt:lpstr>
      <vt:lpstr>Image Filtering</vt:lpstr>
      <vt:lpstr>Image Filtering</vt:lpstr>
      <vt:lpstr>Image Filtering</vt:lpstr>
      <vt:lpstr>Box Filter</vt:lpstr>
      <vt:lpstr>Box Filter</vt:lpstr>
      <vt:lpstr>Box Filter</vt:lpstr>
      <vt:lpstr>Smoothing with Box Filter</vt:lpstr>
      <vt:lpstr>Gaussian Filter</vt:lpstr>
      <vt:lpstr>Smoothing with Gaussian Filter</vt:lpstr>
      <vt:lpstr>Smoothing with Box Filter</vt:lpstr>
      <vt:lpstr>Image Filtering</vt:lpstr>
      <vt:lpstr>Image Filtering</vt:lpstr>
      <vt:lpstr>Image Filtering</vt:lpstr>
      <vt:lpstr>Image Filtering</vt:lpstr>
      <vt:lpstr>PowerPoint Presentation</vt:lpstr>
      <vt:lpstr>PowerPoint Presentation</vt:lpstr>
      <vt:lpstr>1. Practice with linear filters</vt:lpstr>
      <vt:lpstr>1. Practice with linear filters</vt:lpstr>
      <vt:lpstr>2. Practice with linear filters</vt:lpstr>
      <vt:lpstr>2. Practice with linear filters</vt:lpstr>
      <vt:lpstr>3. Practice with linear filters</vt:lpstr>
      <vt:lpstr>3. Practice with linear filters</vt:lpstr>
      <vt:lpstr>3. Practice with linear filters</vt:lpstr>
      <vt:lpstr>3. Practice with linear filters</vt:lpstr>
      <vt:lpstr>4. Practice with linear filters</vt:lpstr>
      <vt:lpstr>4. Practice with linear filters</vt:lpstr>
      <vt:lpstr>4. Practice with linear filters</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Filters in Practice</vt:lpstr>
      <vt:lpstr>Properties of image filtering methods</vt:lpstr>
      <vt:lpstr>Correlation and Convolution</vt:lpstr>
      <vt:lpstr>Correlation and Convolution</vt:lpstr>
      <vt:lpstr>Linear Filter Properties</vt:lpstr>
      <vt:lpstr>Linear Filter Properties</vt:lpstr>
      <vt:lpstr>Linear Filter Properties</vt:lpstr>
      <vt:lpstr>Convolution Properties</vt:lpstr>
      <vt:lpstr>Convolution in Convolutional Neural Networks</vt:lpstr>
      <vt:lpstr>Separability: 2x 1D convolution = 2D convolution</vt:lpstr>
      <vt:lpstr>Separability Example</vt:lpstr>
      <vt:lpstr>Separability Example</vt:lpstr>
      <vt:lpstr>Separability Example</vt:lpstr>
      <vt:lpstr>Separability Example</vt:lpstr>
      <vt:lpstr>Separability Example</vt:lpstr>
      <vt:lpstr>Separability Example</vt:lpstr>
      <vt:lpstr>Separability Example</vt:lpstr>
      <vt:lpstr>Separability Use</vt:lpstr>
      <vt:lpstr>Separability Use</vt:lpstr>
      <vt:lpstr>Gaussian Filter</vt:lpstr>
      <vt:lpstr>Gaussian Filter Properties</vt:lpstr>
      <vt:lpstr>Separability of the Gaussian Filter</vt:lpstr>
      <vt:lpstr>Practical matters</vt:lpstr>
      <vt:lpstr>PowerPoint Presentation</vt:lpstr>
      <vt:lpstr>Dall-E Time!</vt:lpstr>
      <vt:lpstr>PowerPoint Presentation</vt:lpstr>
      <vt:lpstr>Tilt-shift photography</vt:lpstr>
      <vt:lpstr>Tilt shift camera</vt:lpstr>
      <vt:lpstr>Macro photography</vt:lpstr>
      <vt:lpstr>Can we fake tilt shift?</vt:lpstr>
      <vt:lpstr>Can we fake tilt shift?</vt:lpstr>
      <vt:lpstr>But can I make it look more like a toy?</vt:lpstr>
      <vt:lpstr>Trust in Images  </vt:lpstr>
      <vt:lpstr>Trust in Images  </vt:lpstr>
      <vt:lpstr>PowerPoint Presentation</vt:lpstr>
      <vt:lpstr>PowerPoint Presentation</vt:lpstr>
      <vt:lpstr>Monopolies of Knowledge / Technology     </vt:lpstr>
      <vt:lpstr>Legal Solutions: Individualist and Collectivist </vt:lpstr>
      <vt:lpstr>Civil Trust • Image Manipulation Individualist • Collectivist   Monopoly of Knowledge  </vt:lpstr>
      <vt:lpstr>Sobel Filter</vt:lpstr>
      <vt:lpstr>Sobel Filter</vt:lpstr>
      <vt:lpstr>PowerPoint Presentation</vt:lpstr>
      <vt:lpstr>PowerPoint Presentation</vt:lpstr>
      <vt:lpstr>h(:,:,1) &lt; 0                 </vt:lpstr>
      <vt:lpstr>Think-Pair-Share</vt:lpstr>
      <vt:lpstr>Think-Pair-Share</vt:lpstr>
      <vt:lpstr>Think-Pair-Share</vt:lpstr>
      <vt:lpstr>Think-Pair-Share</vt:lpstr>
      <vt:lpstr>Think-Pair-Share</vt:lpstr>
      <vt:lpstr>I = D * D</vt:lpstr>
      <vt:lpstr>I = D * D</vt:lpstr>
      <vt:lpstr>I = D * D</vt:lpstr>
      <vt:lpstr>I = D * D</vt:lpstr>
      <vt:lpstr>I = D * D</vt:lpstr>
      <vt:lpstr>I = D * D</vt:lpstr>
      <vt:lpstr>I = D * D</vt:lpstr>
      <vt:lpstr>I = D * D</vt:lpstr>
      <vt:lpstr>I = D * D</vt:lpstr>
      <vt:lpstr>A = B * C</vt:lpstr>
      <vt:lpstr>A = B * C</vt:lpstr>
      <vt:lpstr>A = B * C</vt:lpstr>
      <vt:lpstr>A = B * 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Correlation</vt:lpstr>
      <vt:lpstr>Correlation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Non-linear Filters</vt:lpstr>
      <vt:lpstr>Non-Linear Filter: Median Filter</vt:lpstr>
      <vt:lpstr>Median Filter</vt:lpstr>
      <vt:lpstr>Salt and Pepper Noise</vt:lpstr>
      <vt:lpstr>3 x 3 Mean Filter</vt:lpstr>
      <vt:lpstr>11 x 11 Mean Filter</vt:lpstr>
      <vt:lpstr>Salt and Pepper Noise</vt:lpstr>
      <vt:lpstr>3 x 3 Median Filter</vt:lpstr>
      <vt:lpstr>11 x 11 Median Filter</vt:lpstr>
      <vt:lpstr>Median filters</vt:lpstr>
      <vt:lpstr>Sampling</vt:lpstr>
      <vt:lpstr>PowerPoint Presentation</vt:lpstr>
      <vt:lpstr>PowerPoint Presentation</vt:lpstr>
      <vt:lpstr>PowerPoint Presentation</vt:lpstr>
      <vt:lpstr>PowerPoint Presentation</vt:lpstr>
      <vt:lpstr>Downsampling</vt:lpstr>
      <vt:lpstr>Downsampling</vt:lpstr>
      <vt:lpstr>Image Subsampling</vt:lpstr>
      <vt:lpstr>Subsampling without Filtering</vt:lpstr>
      <vt:lpstr>Aliasing</vt:lpstr>
      <vt:lpstr>Aliasing</vt:lpstr>
      <vt:lpstr>What’s happening?</vt:lpstr>
      <vt:lpstr>What’s happening?</vt:lpstr>
      <vt:lpstr>What’s happening?</vt:lpstr>
      <vt:lpstr>What’s happening?</vt:lpstr>
      <vt:lpstr>Sampling and aliasing</vt:lpstr>
      <vt:lpstr>Aliasing in Graphics</vt:lpstr>
      <vt:lpstr>Temporal Aliasing in Videos</vt:lpstr>
      <vt:lpstr>Temporal Aliasing in Videos</vt:lpstr>
      <vt:lpstr>Temporal Aliasing in Videos</vt:lpstr>
      <vt:lpstr>Aliasing in video</vt:lpstr>
      <vt:lpstr>Nyquist-Shannon Sampling Theorem</vt:lpstr>
      <vt:lpstr>Anti-aliasing</vt:lpstr>
      <vt:lpstr>Anti-aliasing</vt:lpstr>
      <vt:lpstr>Subsampling without Filtering</vt:lpstr>
      <vt:lpstr>Subsampling with Gaussian Pre-filtering</vt:lpstr>
      <vt:lpstr>Hybrid Images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Sridhar, Srinath</dc:creator>
  <cp:lastModifiedBy>HONG XU</cp:lastModifiedBy>
  <cp:revision>5</cp:revision>
  <dcterms:created xsi:type="dcterms:W3CDTF">2022-04-11T01:10:12Z</dcterms:created>
  <dcterms:modified xsi:type="dcterms:W3CDTF">2026-08-26T20:34:42Z</dcterms:modified>
</cp:coreProperties>
</file>