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6858000" cx="12192000"/>
  <p:notesSz cx="7315200" cy="9601200"/>
  <p:embeddedFontLst>
    <p:embeddedFont>
      <p:font typeface="Gill Sans"/>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ivCrELs8c7iLoPkGK/JtWnjj2C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3D4969-4D1D-4A17-AAE6-35296C78BD2E}">
  <a:tblStyle styleId="{613D4969-4D1D-4A17-AAE6-35296C78BD2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font" Target="fonts/GillSan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customschemas.google.com/relationships/presentationmetadata" Target="metadata"/><Relationship Id="rId50" Type="http://schemas.openxmlformats.org/officeDocument/2006/relationships/font" Target="fonts/GillSans-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3169920" cy="481727"/>
          </a:xfrm>
          <a:prstGeom prst="rect">
            <a:avLst/>
          </a:prstGeom>
          <a:noFill/>
          <a:ln>
            <a:noFill/>
          </a:ln>
        </p:spPr>
        <p:txBody>
          <a:bodyPr anchorCtr="0" anchor="t" bIns="48325" lIns="96650" spcFirstLastPara="1" rIns="96650" wrap="square" tIns="48325">
            <a:noAutofit/>
          </a:bodyPr>
          <a:lstStyle>
            <a:lvl1pPr lvl="0" marR="0" rtl="0" algn="l">
              <a:spcBef>
                <a:spcPts val="0"/>
              </a:spcBef>
              <a:spcAft>
                <a:spcPts val="0"/>
              </a:spcAft>
              <a:buSzPts val="1400"/>
              <a:buNone/>
              <a:defRPr b="0" i="0" sz="1300" u="none" cap="none" strike="noStrike">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4" name="Google Shape;4;n"/>
          <p:cNvSpPr txBox="1"/>
          <p:nvPr>
            <p:ph idx="10" type="dt"/>
          </p:nvPr>
        </p:nvSpPr>
        <p:spPr>
          <a:xfrm>
            <a:off x="4143587" y="1"/>
            <a:ext cx="3169920" cy="481727"/>
          </a:xfrm>
          <a:prstGeom prst="rect">
            <a:avLst/>
          </a:prstGeom>
          <a:noFill/>
          <a:ln>
            <a:noFill/>
          </a:ln>
        </p:spPr>
        <p:txBody>
          <a:bodyPr anchorCtr="0" anchor="t" bIns="48325" lIns="96650" spcFirstLastPara="1" rIns="96650" wrap="square" tIns="48325">
            <a:noAutofit/>
          </a:bodyPr>
          <a:lstStyle>
            <a:lvl1pPr lvl="0" marR="0" rtl="0" algn="r">
              <a:spcBef>
                <a:spcPts val="0"/>
              </a:spcBef>
              <a:spcAft>
                <a:spcPts val="0"/>
              </a:spcAft>
              <a:buSzPts val="1400"/>
              <a:buNone/>
              <a:defRPr b="0" i="0" sz="1300" u="none" cap="none" strike="noStrike">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5" name="Google Shape;5;n"/>
          <p:cNvSpPr/>
          <p:nvPr>
            <p:ph idx="3" type="sldImg"/>
          </p:nvPr>
        </p:nvSpPr>
        <p:spPr>
          <a:xfrm>
            <a:off x="112358" y="895745"/>
            <a:ext cx="7090482" cy="398854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lvl1pPr indent="-228600" lvl="0" marL="457200" marR="0" rtl="0" algn="l">
              <a:spcBef>
                <a:spcPts val="0"/>
              </a:spcBef>
              <a:spcAft>
                <a:spcPts val="0"/>
              </a:spcAft>
              <a:buSzPts val="1400"/>
              <a:buNone/>
              <a:defRPr b="0" i="0" sz="1600" u="none" cap="none" strike="noStrike">
                <a:solidFill>
                  <a:schemeClr val="dk1"/>
                </a:solidFill>
                <a:latin typeface="Gill Sans"/>
                <a:ea typeface="Gill Sans"/>
                <a:cs typeface="Gill Sans"/>
                <a:sym typeface="Gill Sans"/>
              </a:defRPr>
            </a:lvl1pPr>
            <a:lvl2pPr indent="-228600" lvl="1" marL="914400" marR="0" rtl="0" algn="l">
              <a:spcBef>
                <a:spcPts val="0"/>
              </a:spcBef>
              <a:spcAft>
                <a:spcPts val="0"/>
              </a:spcAft>
              <a:buSzPts val="1400"/>
              <a:buNone/>
              <a:defRPr b="0" i="0" sz="1600" u="none" cap="none" strike="noStrike">
                <a:solidFill>
                  <a:schemeClr val="dk1"/>
                </a:solidFill>
                <a:latin typeface="Gill Sans"/>
                <a:ea typeface="Gill Sans"/>
                <a:cs typeface="Gill Sans"/>
                <a:sym typeface="Gill Sans"/>
              </a:defRPr>
            </a:lvl2pPr>
            <a:lvl3pPr indent="-228600" lvl="2" marL="1371600" marR="0" rtl="0" algn="l">
              <a:spcBef>
                <a:spcPts val="0"/>
              </a:spcBef>
              <a:spcAft>
                <a:spcPts val="0"/>
              </a:spcAft>
              <a:buSzPts val="1400"/>
              <a:buNone/>
              <a:defRPr b="0" i="0" sz="1600" u="none" cap="none" strike="noStrike">
                <a:solidFill>
                  <a:schemeClr val="dk1"/>
                </a:solidFill>
                <a:latin typeface="Gill Sans"/>
                <a:ea typeface="Gill Sans"/>
                <a:cs typeface="Gill Sans"/>
                <a:sym typeface="Gill Sans"/>
              </a:defRPr>
            </a:lvl3pPr>
            <a:lvl4pPr indent="-228600" lvl="3" marL="1828800" marR="0" rtl="0" algn="l">
              <a:spcBef>
                <a:spcPts val="0"/>
              </a:spcBef>
              <a:spcAft>
                <a:spcPts val="0"/>
              </a:spcAft>
              <a:buSzPts val="1400"/>
              <a:buNone/>
              <a:defRPr b="0" i="0" sz="1600" u="none" cap="none" strike="noStrike">
                <a:solidFill>
                  <a:schemeClr val="dk1"/>
                </a:solidFill>
                <a:latin typeface="Gill Sans"/>
                <a:ea typeface="Gill Sans"/>
                <a:cs typeface="Gill Sans"/>
                <a:sym typeface="Gill Sans"/>
              </a:defRPr>
            </a:lvl4pPr>
            <a:lvl5pPr indent="-228600" lvl="4" marL="2286000" marR="0" rtl="0" algn="l">
              <a:spcBef>
                <a:spcPts val="0"/>
              </a:spcBef>
              <a:spcAft>
                <a:spcPts val="0"/>
              </a:spcAft>
              <a:buSzPts val="1400"/>
              <a:buNone/>
              <a:defRPr b="0" i="0" sz="1600" u="none" cap="none" strike="noStrike">
                <a:solidFill>
                  <a:schemeClr val="dk1"/>
                </a:solidFill>
                <a:latin typeface="Gill Sans"/>
                <a:ea typeface="Gill Sans"/>
                <a:cs typeface="Gill Sans"/>
                <a:sym typeface="Gill Sans"/>
              </a:defRPr>
            </a:lvl5pPr>
            <a:lvl6pPr indent="-228600" lvl="5" marL="2743200" marR="0" rtl="0" algn="l">
              <a:spcBef>
                <a:spcPts val="0"/>
              </a:spcBef>
              <a:spcAft>
                <a:spcPts val="0"/>
              </a:spcAft>
              <a:buSzPts val="1400"/>
              <a:buNone/>
              <a:defRPr b="0" i="0" sz="1200" u="none" cap="none" strike="noStrike">
                <a:solidFill>
                  <a:schemeClr val="dk1"/>
                </a:solidFill>
                <a:latin typeface="Gill Sans"/>
                <a:ea typeface="Gill Sans"/>
                <a:cs typeface="Gill Sans"/>
                <a:sym typeface="Gill Sans"/>
              </a:defRPr>
            </a:lvl6pPr>
            <a:lvl7pPr indent="-228600" lvl="6" marL="3200400" marR="0" rtl="0" algn="l">
              <a:spcBef>
                <a:spcPts val="0"/>
              </a:spcBef>
              <a:spcAft>
                <a:spcPts val="0"/>
              </a:spcAft>
              <a:buSzPts val="1400"/>
              <a:buNone/>
              <a:defRPr b="0" i="0" sz="1200" u="none" cap="none" strike="noStrike">
                <a:solidFill>
                  <a:schemeClr val="dk1"/>
                </a:solidFill>
                <a:latin typeface="Gill Sans"/>
                <a:ea typeface="Gill Sans"/>
                <a:cs typeface="Gill Sans"/>
                <a:sym typeface="Gill Sans"/>
              </a:defRPr>
            </a:lvl7pPr>
            <a:lvl8pPr indent="-228600" lvl="7" marL="3657600" marR="0" rtl="0" algn="l">
              <a:spcBef>
                <a:spcPts val="0"/>
              </a:spcBef>
              <a:spcAft>
                <a:spcPts val="0"/>
              </a:spcAft>
              <a:buSzPts val="1400"/>
              <a:buNone/>
              <a:defRPr b="0" i="0" sz="1200" u="none" cap="none" strike="noStrike">
                <a:solidFill>
                  <a:schemeClr val="dk1"/>
                </a:solidFill>
                <a:latin typeface="Gill Sans"/>
                <a:ea typeface="Gill Sans"/>
                <a:cs typeface="Gill Sans"/>
                <a:sym typeface="Gill Sans"/>
              </a:defRPr>
            </a:lvl8pPr>
            <a:lvl9pPr indent="-228600" lvl="8" marL="4114800" marR="0" rtl="0" algn="l">
              <a:spcBef>
                <a:spcPts val="0"/>
              </a:spcBef>
              <a:spcAft>
                <a:spcPts val="0"/>
              </a:spcAft>
              <a:buSzPts val="1400"/>
              <a:buNone/>
              <a:defRPr b="0" i="0" sz="1200" u="none" cap="none" strike="noStrike">
                <a:solidFill>
                  <a:schemeClr val="dk1"/>
                </a:solidFill>
                <a:latin typeface="Gill Sans"/>
                <a:ea typeface="Gill Sans"/>
                <a:cs typeface="Gill Sans"/>
                <a:sym typeface="Gill Sans"/>
              </a:defRPr>
            </a:lvl9pPr>
          </a:lstStyle>
          <a:p/>
        </p:txBody>
      </p:sp>
      <p:sp>
        <p:nvSpPr>
          <p:cNvPr id="7" name="Google Shape;7;n"/>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marR="0" rtl="0" algn="r">
              <a:spcBef>
                <a:spcPts val="0"/>
              </a:spcBef>
              <a:spcAft>
                <a:spcPts val="0"/>
              </a:spcAft>
              <a:buNone/>
            </a:pPr>
            <a:fld id="{00000000-1234-1234-1234-123412341234}" type="slidenum">
              <a:rPr b="0" i="0" lang="en-US" sz="1300" u="none" cap="none" strike="noStrike">
                <a:solidFill>
                  <a:schemeClr val="dk1"/>
                </a:solidFill>
                <a:latin typeface="Gill Sans"/>
                <a:ea typeface="Gill Sans"/>
                <a:cs typeface="Gill Sans"/>
                <a:sym typeface="Gill Sans"/>
              </a:rPr>
              <a:t>‹#›</a:t>
            </a:fld>
            <a:endParaRPr b="0" i="0" sz="1300" u="none" cap="none" strike="noStrike">
              <a:solidFill>
                <a:schemeClr val="dk1"/>
              </a:solidFill>
              <a:latin typeface="Gill Sans"/>
              <a:ea typeface="Gill Sans"/>
              <a:cs typeface="Gill Sans"/>
              <a:sym typeface="Gill Sans"/>
            </a:endParaRPr>
          </a:p>
        </p:txBody>
      </p:sp>
      <p:sp>
        <p:nvSpPr>
          <p:cNvPr id="8" name="Google Shape;8;n"/>
          <p:cNvSpPr txBox="1"/>
          <p:nvPr/>
        </p:nvSpPr>
        <p:spPr>
          <a:xfrm>
            <a:off x="0" y="9129506"/>
            <a:ext cx="414358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chemeClr val="dk1"/>
                </a:solidFill>
                <a:latin typeface="Arial"/>
                <a:ea typeface="Arial"/>
                <a:cs typeface="Arial"/>
                <a:sym typeface="Arial"/>
              </a:rPr>
              <a:t>CSCI 1430: COMPUTER VISION</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reeimages.co.uk/galleries/transtech/audiovideo/slides/CMOS_sensor.htm"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rustum" TargetMode="External"/><Relationship Id="rId3" Type="http://schemas.openxmlformats.org/officeDocument/2006/relationships/hyperlink" Target="https://en.wikipedia.org/wiki/Solid_angle"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Frustum" TargetMode="External"/><Relationship Id="rId3" Type="http://schemas.openxmlformats.org/officeDocument/2006/relationships/hyperlink" Target="https://en.wikipedia.org/wiki/Solid_angle" TargetMode="External"/><Relationship Id="rId4" Type="http://schemas.openxmlformats.org/officeDocument/2006/relationships/hyperlink" Target="http://alvyray.com/Memos/CG/Microsoft/6_pixel.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112358" y="5178878"/>
            <a:ext cx="7090482" cy="3222174"/>
          </a:xfrm>
          <a:prstGeom prst="rect">
            <a:avLst/>
          </a:prstGeom>
        </p:spPr>
        <p:txBody>
          <a:bodyPr anchorCtr="0" anchor="t" bIns="48325" lIns="96650" spcFirstLastPara="1" rIns="96650" wrap="square" tIns="48325">
            <a:noAutofit/>
          </a:bodyPr>
          <a:lstStyle/>
          <a:p>
            <a:pPr indent="0" lvl="0" marL="0" rtl="0" algn="l">
              <a:spcBef>
                <a:spcPts val="0"/>
              </a:spcBef>
              <a:spcAft>
                <a:spcPts val="0"/>
              </a:spcAft>
              <a:buNone/>
            </a:pPr>
            <a:r>
              <a:t/>
            </a:r>
            <a:endParaRPr/>
          </a:p>
        </p:txBody>
      </p:sp>
      <p:sp>
        <p:nvSpPr>
          <p:cNvPr id="139" name="Google Shape;139;p1:notes"/>
          <p:cNvSpPr/>
          <p:nvPr>
            <p:ph idx="2" type="sldImg"/>
          </p:nvPr>
        </p:nvSpPr>
        <p:spPr>
          <a:xfrm>
            <a:off x="112358" y="895745"/>
            <a:ext cx="7090482" cy="3988543"/>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4: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4: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p:txBody>
      </p:sp>
      <p:sp>
        <p:nvSpPr>
          <p:cNvPr id="148" name="Google Shape;148;p4: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3: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What is computer vision and why is it important.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Lots more is up to them to figure out. Microscopic probes, nano machinery, full self-driving anything, automating all human tasks and labor, scientific image analysis, etc.</a:t>
            </a:r>
            <a:endParaRPr/>
          </a:p>
        </p:txBody>
      </p:sp>
      <p:sp>
        <p:nvSpPr>
          <p:cNvPr id="163" name="Google Shape;163;p3: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5: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5: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This is the famous Blue Marble image from Apollo 17</a:t>
            </a:r>
            <a:endParaRPr/>
          </a:p>
          <a:p>
            <a:pPr indent="0" lvl="0" marL="0" rtl="0" algn="l">
              <a:spcBef>
                <a:spcPts val="0"/>
              </a:spcBef>
              <a:spcAft>
                <a:spcPts val="0"/>
              </a:spcAft>
              <a:buNone/>
            </a:pPr>
            <a:r>
              <a:t/>
            </a:r>
            <a:endParaRPr/>
          </a:p>
        </p:txBody>
      </p:sp>
      <p:sp>
        <p:nvSpPr>
          <p:cNvPr id="178" name="Google Shape;178;p5: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6: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6: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Light from the Earth creates a continuous signal that is measured by cameras.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Camera: Hasselblad (Swedish company)</a:t>
            </a:r>
            <a:endParaRPr/>
          </a:p>
          <a:p>
            <a:pPr indent="0" lvl="0" marL="0" rtl="0" algn="l">
              <a:spcBef>
                <a:spcPts val="0"/>
              </a:spcBef>
              <a:spcAft>
                <a:spcPts val="0"/>
              </a:spcAft>
              <a:buNone/>
            </a:pPr>
            <a:r>
              <a:rPr lang="en-US"/>
              <a:t>https://www.hasselblad.com/about/history/hasselblad-in-space/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NASA Space Shuttle – Astronaut’s Photography Manual</a:t>
            </a:r>
            <a:endParaRPr/>
          </a:p>
          <a:p>
            <a:pPr indent="0" lvl="0" marL="0" rtl="0" algn="l">
              <a:spcBef>
                <a:spcPts val="0"/>
              </a:spcBef>
              <a:spcAft>
                <a:spcPts val="0"/>
              </a:spcAft>
              <a:buNone/>
            </a:pPr>
            <a:r>
              <a:rPr lang="en-US"/>
              <a:t>https://ia802801.us.archive.org/8/items/pdfy-CrPzRQE7YadZxwnF/astronauts_manual_singlepage_lr.pdf</a:t>
            </a:r>
            <a:endParaRPr/>
          </a:p>
        </p:txBody>
      </p:sp>
      <p:sp>
        <p:nvSpPr>
          <p:cNvPr id="187" name="Google Shape;187;p6: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7: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7: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Light from the Earth creates a continuous signal that is measured by cameras.</a:t>
            </a:r>
            <a:endParaRPr/>
          </a:p>
        </p:txBody>
      </p:sp>
      <p:sp>
        <p:nvSpPr>
          <p:cNvPr id="198" name="Google Shape;198;p7: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8: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8: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Natural signals are continuous, but our measurements of them are discrete.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Signals can be any phenomena – light, heat, gravity, population distribution, etc.</a:t>
            </a:r>
            <a:endParaRPr/>
          </a:p>
        </p:txBody>
      </p:sp>
      <p:sp>
        <p:nvSpPr>
          <p:cNvPr id="213" name="Google Shape;213;p8: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9: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Natural signals are continuous, but our measurements of them are discrete.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Signals can be any phenomena – light, heat, gravity, population distribution, etc.</a:t>
            </a:r>
            <a:endParaRPr/>
          </a:p>
        </p:txBody>
      </p:sp>
      <p:sp>
        <p:nvSpPr>
          <p:cNvPr id="225" name="Google Shape;225;p9: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0: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0: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Natural signals are continuous, but our measurements of them are discrete.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Signals can be any phenomena – light, heat, gravity, population distribution, etc.</a:t>
            </a:r>
            <a:endParaRPr/>
          </a:p>
        </p:txBody>
      </p:sp>
      <p:sp>
        <p:nvSpPr>
          <p:cNvPr id="237" name="Google Shape;237;p10: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1: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Sampling is the process of converting a continuous signal into a discrete signal.</a:t>
            </a:r>
            <a:endParaRPr/>
          </a:p>
        </p:txBody>
      </p:sp>
      <p:sp>
        <p:nvSpPr>
          <p:cNvPr id="249" name="Google Shape;249;p11: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2: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2: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We can sample signals in 1D or 2D or higher dimensions.</a:t>
            </a:r>
            <a:endParaRPr/>
          </a:p>
        </p:txBody>
      </p:sp>
      <p:sp>
        <p:nvSpPr>
          <p:cNvPr id="264" name="Google Shape;264;p12: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3: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3: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 2D image is a sampling of a 2D signal. Note that the 2D signal can also be a projection (or slice) of a higher-dimensional signal like in MRI or CT scans.</a:t>
            </a:r>
            <a:endParaRPr/>
          </a:p>
        </p:txBody>
      </p:sp>
      <p:sp>
        <p:nvSpPr>
          <p:cNvPr id="279" name="Google Shape;279;p13: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4: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4: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 2D image is a sampling of a 2D signal. Note that the 2D signal can also be a projection (or slice) of a higher-dimensional signal like in MRI or CT scans.</a:t>
            </a:r>
            <a:endParaRPr/>
          </a:p>
        </p:txBody>
      </p:sp>
      <p:sp>
        <p:nvSpPr>
          <p:cNvPr id="292" name="Google Shape;292;p14: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5: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5: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 2D image is a sampling of a 2D signal. Note that the 2D signal can also be a projection (or slice) of a higher-dimensional signal like in MRI or CT scans.</a:t>
            </a:r>
            <a:endParaRPr/>
          </a:p>
        </p:txBody>
      </p:sp>
      <p:sp>
        <p:nvSpPr>
          <p:cNvPr id="305" name="Google Shape;305;p15: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6: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6: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 2D image is a sampling of a 2D signal. Note that the 2D signal can also be a projection (or slice) of a higher-dimensional signal like in MRI or CT scans.</a:t>
            </a:r>
            <a:endParaRPr/>
          </a:p>
        </p:txBody>
      </p:sp>
      <p:sp>
        <p:nvSpPr>
          <p:cNvPr id="318" name="Google Shape;318;p16: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7: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17: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Top left: Visible light image</a:t>
            </a:r>
            <a:endParaRPr/>
          </a:p>
          <a:p>
            <a:pPr indent="0" lvl="0" marL="0" rtl="0" algn="l">
              <a:spcBef>
                <a:spcPts val="0"/>
              </a:spcBef>
              <a:spcAft>
                <a:spcPts val="0"/>
              </a:spcAft>
              <a:buNone/>
            </a:pPr>
            <a:r>
              <a:rPr lang="en-US"/>
              <a:t>Top right: Ultrasound</a:t>
            </a:r>
            <a:endParaRPr/>
          </a:p>
          <a:p>
            <a:pPr indent="0" lvl="0" marL="0" rtl="0" algn="l">
              <a:spcBef>
                <a:spcPts val="0"/>
              </a:spcBef>
              <a:spcAft>
                <a:spcPts val="0"/>
              </a:spcAft>
              <a:buNone/>
            </a:pPr>
            <a:r>
              <a:rPr lang="en-US"/>
              <a:t>Bottom left: Thermal/infrared</a:t>
            </a:r>
            <a:endParaRPr/>
          </a:p>
          <a:p>
            <a:pPr indent="0" lvl="0" marL="0" rtl="0" algn="l">
              <a:spcBef>
                <a:spcPts val="0"/>
              </a:spcBef>
              <a:spcAft>
                <a:spcPts val="0"/>
              </a:spcAft>
              <a:buNone/>
            </a:pPr>
            <a:r>
              <a:rPr lang="en-US"/>
              <a:t>Bottom right: fMRI - </a:t>
            </a:r>
            <a:r>
              <a:rPr lang="en-US" sz="1100"/>
              <a:t>fMRI - </a:t>
            </a:r>
            <a:r>
              <a:rPr lang="en-US" sz="1400">
                <a:solidFill>
                  <a:schemeClr val="dk1"/>
                </a:solidFill>
                <a:latin typeface="Gill Sans"/>
                <a:ea typeface="Gill Sans"/>
                <a:cs typeface="Gill Sans"/>
                <a:sym typeface="Gill Sans"/>
              </a:rPr>
              <a:t>changes in blood flow in the brain associated with neural activity</a:t>
            </a:r>
            <a:endParaRPr/>
          </a:p>
          <a:p>
            <a:pPr indent="0" lvl="0" marL="0" rtl="0" algn="l">
              <a:spcBef>
                <a:spcPts val="0"/>
              </a:spcBef>
              <a:spcAft>
                <a:spcPts val="0"/>
              </a:spcAft>
              <a:buNone/>
            </a:pPr>
            <a:r>
              <a:rPr lang="en-US" sz="1100"/>
              <a:t>Img src: http://radiologykey.com/wp-content/uploads/2016/01/9781604063325_c014_f004.jpg</a:t>
            </a:r>
            <a:endParaRPr/>
          </a:p>
          <a:p>
            <a:pPr indent="0" lvl="0" marL="0" rtl="0" algn="l">
              <a:spcBef>
                <a:spcPts val="0"/>
              </a:spcBef>
              <a:spcAft>
                <a:spcPts val="0"/>
              </a:spcAft>
              <a:buNone/>
            </a:pPr>
            <a:r>
              <a:t/>
            </a:r>
            <a:endParaRPr sz="1300"/>
          </a:p>
        </p:txBody>
      </p:sp>
      <p:sp>
        <p:nvSpPr>
          <p:cNvPr id="331" name="Google Shape;331;p17: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8: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18: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Does anyone know what Kodak 400 is anymore?</a:t>
            </a:r>
            <a:endParaRPr/>
          </a:p>
        </p:txBody>
      </p:sp>
      <p:sp>
        <p:nvSpPr>
          <p:cNvPr id="343" name="Google Shape;343;p18: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9: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9: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Does anyone know what Kodak 400 is anymore?</a:t>
            </a:r>
            <a:endParaRPr/>
          </a:p>
        </p:txBody>
      </p:sp>
      <p:sp>
        <p:nvSpPr>
          <p:cNvPr id="353" name="Google Shape;353;p19: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0: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0: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These days, we use CMOS (complementary metal-oxide semiconductor) or CCD (charge coupled device) are semiconductor devices that are sensitive to light. When photons impinge on them, they emit electrons.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 image that we obtain using such sensors is called a </a:t>
            </a:r>
            <a:r>
              <a:rPr b="1" lang="en-US"/>
              <a:t>digital image</a:t>
            </a:r>
            <a:r>
              <a:rPr lang="en-US"/>
              <a:t>. We will primarily deal with digital images this class.</a:t>
            </a:r>
            <a:endParaRPr/>
          </a:p>
        </p:txBody>
      </p:sp>
      <p:sp>
        <p:nvSpPr>
          <p:cNvPr id="364" name="Google Shape;364;p20: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1: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21: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We can visualize digital images as a height map.</a:t>
            </a:r>
            <a:endParaRPr/>
          </a:p>
        </p:txBody>
      </p:sp>
      <p:sp>
        <p:nvSpPr>
          <p:cNvPr id="377" name="Google Shape;377;p21: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2: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22: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u="sng">
                <a:solidFill>
                  <a:schemeClr val="hlink"/>
                </a:solidFill>
                <a:hlinkClick r:id="rId2"/>
              </a:rPr>
              <a:t>https://www.freeimages.co.uk/galleries/transtech/audiovideo/slides/CMOS_sensor.htm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Hidden question: Why does it have this blue/green tint on the sensor?</a:t>
            </a:r>
            <a:endParaRPr/>
          </a:p>
          <a:p>
            <a:pPr indent="0" lvl="0" marL="0" rtl="0" algn="l">
              <a:spcBef>
                <a:spcPts val="0"/>
              </a:spcBef>
              <a:spcAft>
                <a:spcPts val="0"/>
              </a:spcAft>
              <a:buNone/>
            </a:pPr>
            <a:r>
              <a:t/>
            </a:r>
            <a:endParaRPr/>
          </a:p>
        </p:txBody>
      </p:sp>
      <p:sp>
        <p:nvSpPr>
          <p:cNvPr id="388" name="Google Shape;388;p22: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3: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23: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 pixel is a picture element. It’s the basic component of a </a:t>
            </a:r>
            <a:r>
              <a:rPr b="1" lang="en-US"/>
              <a:t>digital image</a:t>
            </a:r>
            <a:r>
              <a:rPr lang="en-US"/>
              <a:t>.</a:t>
            </a:r>
            <a:endParaRPr/>
          </a:p>
        </p:txBody>
      </p:sp>
      <p:sp>
        <p:nvSpPr>
          <p:cNvPr id="399" name="Google Shape;399;p23: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4: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4: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Pixels have values – a number associated with each one.</a:t>
            </a:r>
            <a:endParaRPr/>
          </a:p>
        </p:txBody>
      </p:sp>
      <p:sp>
        <p:nvSpPr>
          <p:cNvPr id="416" name="Google Shape;416;p24: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5: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25: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Resolution is the number of pixels that an image contains.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Difference between geometric resolution and spatial resolution. </a:t>
            </a:r>
            <a:r>
              <a:rPr b="1" lang="en-US" sz="1600" u="none" strike="noStrike">
                <a:solidFill>
                  <a:schemeClr val="dk1"/>
                </a:solidFill>
                <a:latin typeface="Gill Sans"/>
                <a:ea typeface="Gill Sans"/>
                <a:cs typeface="Gill Sans"/>
                <a:sym typeface="Gill Sans"/>
              </a:rPr>
              <a:t>Spatial resolution</a:t>
            </a:r>
            <a:r>
              <a:rPr lang="en-US"/>
              <a:t> is the size of an image pixel or the smallest distinct object an imaging system can show. </a:t>
            </a:r>
            <a:r>
              <a:rPr b="1" lang="en-US" sz="1600" u="none" strike="noStrike">
                <a:solidFill>
                  <a:schemeClr val="dk1"/>
                </a:solidFill>
                <a:latin typeface="Gill Sans"/>
                <a:ea typeface="Gill Sans"/>
                <a:cs typeface="Gill Sans"/>
                <a:sym typeface="Gill Sans"/>
              </a:rPr>
              <a:t>Geometric resolution</a:t>
            </a:r>
            <a:r>
              <a:rPr lang="en-US"/>
              <a:t> (or sharpness) is how clearly structural edges and lines are rendered, which is determined by physical layout factors like source distance, focus size, and motion blur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images are the same size, but they contain different amounts of detail.</a:t>
            </a:r>
            <a:endParaRPr/>
          </a:p>
        </p:txBody>
      </p:sp>
      <p:sp>
        <p:nvSpPr>
          <p:cNvPr id="440" name="Google Shape;440;p25: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6: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26: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We can approximate a pixel as a square frustum: </a:t>
            </a:r>
            <a:r>
              <a:rPr lang="en-US" u="sng">
                <a:solidFill>
                  <a:schemeClr val="hlink"/>
                </a:solidFill>
                <a:hlinkClick r:id="rId2"/>
              </a:rPr>
              <a:t>https://en.wikipedia.org/wiki/Frustum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Sometimes we approximate it as a solid angle:</a:t>
            </a:r>
            <a:endParaRPr/>
          </a:p>
          <a:p>
            <a:pPr indent="0" lvl="0" marL="0" rtl="0" algn="l">
              <a:spcBef>
                <a:spcPts val="0"/>
              </a:spcBef>
              <a:spcAft>
                <a:spcPts val="0"/>
              </a:spcAft>
              <a:buNone/>
            </a:pPr>
            <a:r>
              <a:rPr lang="en-US" u="sng">
                <a:solidFill>
                  <a:schemeClr val="hlink"/>
                </a:solidFill>
                <a:hlinkClick r:id="rId3"/>
              </a:rPr>
              <a:t>https://en.wikipedia.org/wiki/Solid_angle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Note: This diagram arguably has an error (for convenience). The scene element should be flipped as projection onto the camera plane typically turns the image upside down.</a:t>
            </a:r>
            <a:endParaRPr/>
          </a:p>
        </p:txBody>
      </p:sp>
      <p:sp>
        <p:nvSpPr>
          <p:cNvPr id="450" name="Google Shape;450;p26: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7: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27: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We can approximate a pixel as a square frustum: </a:t>
            </a:r>
            <a:r>
              <a:rPr lang="en-US" u="sng">
                <a:solidFill>
                  <a:schemeClr val="hlink"/>
                </a:solidFill>
                <a:hlinkClick r:id="rId2"/>
              </a:rPr>
              <a:t>https://en.wikipedia.org/wiki/Frustum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Sometimes we approximate it as a solid angle:</a:t>
            </a:r>
            <a:endParaRPr/>
          </a:p>
          <a:p>
            <a:pPr indent="0" lvl="0" marL="0" rtl="0" algn="l">
              <a:spcBef>
                <a:spcPts val="0"/>
              </a:spcBef>
              <a:spcAft>
                <a:spcPts val="0"/>
              </a:spcAft>
              <a:buNone/>
            </a:pPr>
            <a:r>
              <a:rPr lang="en-US" u="sng">
                <a:solidFill>
                  <a:schemeClr val="hlink"/>
                </a:solidFill>
                <a:hlinkClick r:id="rId3"/>
              </a:rPr>
              <a:t>https://en.wikipedia.org/wiki/Solid_angle</a:t>
            </a:r>
            <a:endParaRPr/>
          </a:p>
          <a:p>
            <a:pPr indent="0" lvl="0" marL="0" marR="0" rtl="0" algn="l">
              <a:lnSpc>
                <a:spcPct val="100000"/>
              </a:lnSpc>
              <a:spcBef>
                <a:spcPts val="0"/>
              </a:spcBef>
              <a:spcAft>
                <a:spcPts val="0"/>
              </a:spcAft>
              <a:buClr>
                <a:schemeClr val="dk1"/>
              </a:buClr>
              <a:buSzPts val="1600"/>
              <a:buFont typeface="Gill Sans"/>
              <a:buNone/>
            </a:pPr>
            <a:br>
              <a:rPr lang="en-US"/>
            </a:br>
            <a:r>
              <a:rPr lang="en-US"/>
              <a:t>Note: This diagram arguably has an error (for convenience). The scene element should be flipped as projection onto the camera plane typically turns the image upside down.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 to class: Why is the the projection onto the camera upside down?</a:t>
            </a:r>
            <a:br>
              <a:rPr lang="en-US"/>
            </a:br>
            <a:r>
              <a:rPr lang="en-US"/>
              <a:t>----</a:t>
            </a:r>
            <a:br>
              <a:rPr lang="en-US"/>
            </a:br>
            <a:r>
              <a:rPr lang="en-US"/>
              <a:t>For an amusing diatribe on what a pixel is or is not:</a:t>
            </a:r>
            <a:br>
              <a:rPr lang="en-US"/>
            </a:br>
            <a:endParaRPr/>
          </a:p>
          <a:p>
            <a:pPr indent="0" lvl="0" marL="0" rtl="0" algn="l">
              <a:spcBef>
                <a:spcPts val="0"/>
              </a:spcBef>
              <a:spcAft>
                <a:spcPts val="0"/>
              </a:spcAft>
              <a:buNone/>
            </a:pPr>
            <a:r>
              <a:rPr b="1" lang="en-US" sz="1300"/>
              <a:t>“</a:t>
            </a:r>
            <a:r>
              <a:rPr b="1" i="1" lang="en-US" sz="1300"/>
              <a:t>A</a:t>
            </a:r>
            <a:r>
              <a:rPr b="1" lang="en-US" sz="1300"/>
              <a:t> </a:t>
            </a:r>
            <a:r>
              <a:rPr b="1" i="1" lang="en-US" sz="1300"/>
              <a:t>Pixel Is </a:t>
            </a:r>
            <a:r>
              <a:rPr b="1" lang="en-US" sz="1300"/>
              <a:t>Not </a:t>
            </a:r>
            <a:r>
              <a:rPr b="1" i="1" lang="en-US" sz="1300"/>
              <a:t>A Little Square, </a:t>
            </a:r>
            <a:br>
              <a:rPr b="1" i="1" lang="en-US" sz="1300"/>
            </a:br>
            <a:r>
              <a:rPr b="1" i="1" lang="en-US" sz="1300"/>
              <a:t> A Pixel Is </a:t>
            </a:r>
            <a:r>
              <a:rPr b="1" lang="en-US" sz="1300"/>
              <a:t>Not </a:t>
            </a:r>
            <a:r>
              <a:rPr b="1" i="1" lang="en-US" sz="1300"/>
              <a:t>A Little Square, </a:t>
            </a:r>
            <a:br>
              <a:rPr b="1" i="1" lang="en-US" sz="1300"/>
            </a:br>
            <a:r>
              <a:rPr b="1" i="1" lang="en-US" sz="1300"/>
              <a:t> A Pixel Is </a:t>
            </a:r>
            <a:r>
              <a:rPr b="1" lang="en-US" sz="1300"/>
              <a:t>Not </a:t>
            </a:r>
            <a:r>
              <a:rPr b="1" i="1" lang="en-US" sz="1300"/>
              <a:t>A Little Square! </a:t>
            </a:r>
            <a:br>
              <a:rPr b="1" i="1" lang="en-US" sz="1300"/>
            </a:br>
            <a:r>
              <a:rPr b="1" i="1" lang="en-US" sz="1300"/>
              <a:t>(And a Voxel is </a:t>
            </a:r>
            <a:r>
              <a:rPr b="1" lang="en-US" sz="1300"/>
              <a:t>Not </a:t>
            </a:r>
            <a:r>
              <a:rPr b="1" i="1" lang="en-US" sz="1300"/>
              <a:t>a Little Cube)”</a:t>
            </a:r>
            <a:endParaRPr/>
          </a:p>
          <a:p>
            <a:pPr indent="0" lvl="0" marL="0" rtl="0" algn="l">
              <a:spcBef>
                <a:spcPts val="0"/>
              </a:spcBef>
              <a:spcAft>
                <a:spcPts val="0"/>
              </a:spcAft>
              <a:buNone/>
            </a:pPr>
            <a:r>
              <a:t/>
            </a:r>
            <a:endParaRPr sz="1300"/>
          </a:p>
          <a:p>
            <a:pPr indent="-82550" lvl="0" marL="0" rtl="0" algn="l">
              <a:spcBef>
                <a:spcPts val="0"/>
              </a:spcBef>
              <a:spcAft>
                <a:spcPts val="0"/>
              </a:spcAft>
              <a:buClr>
                <a:schemeClr val="dk1"/>
              </a:buClr>
              <a:buSzPts val="1300"/>
              <a:buFont typeface="Gill Sans"/>
              <a:buChar char="-"/>
            </a:pPr>
            <a:r>
              <a:rPr b="1" lang="en-US" sz="1300"/>
              <a:t>Alvy Ray Smith, </a:t>
            </a:r>
            <a:endParaRPr/>
          </a:p>
          <a:p>
            <a:pPr indent="-82550" lvl="0" marL="0" rtl="0" algn="l">
              <a:spcBef>
                <a:spcPts val="0"/>
              </a:spcBef>
              <a:spcAft>
                <a:spcPts val="0"/>
              </a:spcAft>
              <a:buClr>
                <a:schemeClr val="dk1"/>
              </a:buClr>
              <a:buSzPts val="1300"/>
              <a:buFont typeface="Gill Sans"/>
              <a:buChar char="-"/>
            </a:pPr>
            <a:r>
              <a:rPr b="1" lang="en-US" sz="1300"/>
              <a:t>MS Tech Memo 6, 1995.</a:t>
            </a:r>
            <a:endParaRPr/>
          </a:p>
          <a:p>
            <a:pPr indent="-82550" lvl="0" marL="0" rtl="0" algn="l">
              <a:spcBef>
                <a:spcPts val="0"/>
              </a:spcBef>
              <a:spcAft>
                <a:spcPts val="0"/>
              </a:spcAft>
              <a:buClr>
                <a:schemeClr val="dk1"/>
              </a:buClr>
              <a:buSzPts val="1300"/>
              <a:buFont typeface="Gill Sans"/>
              <a:buChar char="-"/>
            </a:pPr>
            <a:r>
              <a:rPr lang="en-US" sz="1300" u="sng">
                <a:solidFill>
                  <a:schemeClr val="hlink"/>
                </a:solidFill>
                <a:hlinkClick r:id="rId4"/>
              </a:rPr>
              <a:t>http://alvyray.com/Memos/CG/Microsoft/6_pixel.pdf</a:t>
            </a:r>
            <a:endParaRPr b="1" sz="1300"/>
          </a:p>
          <a:p>
            <a:pPr indent="0" lvl="0" marL="0" rtl="0" algn="l">
              <a:spcBef>
                <a:spcPts val="0"/>
              </a:spcBef>
              <a:spcAft>
                <a:spcPts val="0"/>
              </a:spcAft>
              <a:buClr>
                <a:schemeClr val="dk1"/>
              </a:buClr>
              <a:buSzPts val="1300"/>
              <a:buFont typeface="Gill Sans"/>
              <a:buNone/>
            </a:pPr>
            <a:r>
              <a:t/>
            </a:r>
            <a:endParaRPr sz="1300"/>
          </a:p>
          <a:p>
            <a:pPr indent="0" lvl="0" marL="0" rtl="0" algn="l">
              <a:spcBef>
                <a:spcPts val="0"/>
              </a:spcBef>
              <a:spcAft>
                <a:spcPts val="0"/>
              </a:spcAft>
              <a:buNone/>
            </a:pPr>
            <a:r>
              <a:t/>
            </a:r>
            <a:endParaRPr/>
          </a:p>
        </p:txBody>
      </p:sp>
      <p:sp>
        <p:nvSpPr>
          <p:cNvPr id="463" name="Google Shape;463;p27: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28: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28: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sz="1300"/>
              <a:t>Real valued function will get digital values – integer values </a:t>
            </a:r>
            <a:endParaRPr/>
          </a:p>
          <a:p>
            <a:pPr indent="0" lvl="0" marL="0" rtl="0" algn="l">
              <a:spcBef>
                <a:spcPts val="0"/>
              </a:spcBef>
              <a:spcAft>
                <a:spcPts val="0"/>
              </a:spcAft>
              <a:buNone/>
            </a:pPr>
            <a:r>
              <a:rPr lang="en-US" sz="1300"/>
              <a:t>• Quantization is lossy.</a:t>
            </a:r>
            <a:endParaRPr/>
          </a:p>
          <a:p>
            <a:pPr indent="0" lvl="0" marL="0" rtl="0" algn="l">
              <a:spcBef>
                <a:spcPts val="0"/>
              </a:spcBef>
              <a:spcAft>
                <a:spcPts val="0"/>
              </a:spcAft>
              <a:buNone/>
            </a:pPr>
            <a:r>
              <a:rPr lang="en-US" sz="1300"/>
              <a:t>– After quantization, the original signal cannot be reconstructed anymore </a:t>
            </a:r>
            <a:endParaRPr/>
          </a:p>
          <a:p>
            <a:pPr indent="0" lvl="0" marL="0" rtl="0" algn="l">
              <a:spcBef>
                <a:spcPts val="0"/>
              </a:spcBef>
              <a:spcAft>
                <a:spcPts val="0"/>
              </a:spcAft>
              <a:buNone/>
            </a:pPr>
            <a:r>
              <a:rPr lang="en-US" sz="1300"/>
              <a:t>• This is in contrast to sampling, as a sampled but not quantized signal </a:t>
            </a:r>
            <a:r>
              <a:rPr b="1" lang="en-US" sz="1300"/>
              <a:t>can </a:t>
            </a:r>
            <a:r>
              <a:rPr lang="en-US" sz="1300"/>
              <a:t>be reconstructed. </a:t>
            </a:r>
            <a:endParaRPr/>
          </a:p>
          <a:p>
            <a:pPr indent="0" lvl="0" marL="0" rtl="0" algn="l">
              <a:spcBef>
                <a:spcPts val="0"/>
              </a:spcBef>
              <a:spcAft>
                <a:spcPts val="0"/>
              </a:spcAft>
              <a:buNone/>
            </a:pPr>
            <a:r>
              <a:rPr lang="en-US" sz="1300"/>
              <a:t>• Simple quantization uses equally spaced levels with k intervals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Figure 2.16 from Szeliski textbook.</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US" u="none" strike="noStrike">
                <a:solidFill>
                  <a:srgbClr val="242424"/>
                </a:solidFill>
                <a:latin typeface="Arial"/>
                <a:ea typeface="Arial"/>
                <a:cs typeface="Arial"/>
                <a:sym typeface="Arial"/>
              </a:rPr>
              <a:t>In Digital Image Processing, signals captured from the physical world need to be translated into digital form by “Digitization” Process. In order to become suitable for digital processing, an image function f(x,y) must be digitized both spatially and in amplitude. This digitization process involves two main processes called</a:t>
            </a:r>
            <a:endParaRPr/>
          </a:p>
          <a:p>
            <a:pPr indent="-101600" lvl="0" marL="0" rtl="0" algn="l">
              <a:spcBef>
                <a:spcPts val="0"/>
              </a:spcBef>
              <a:spcAft>
                <a:spcPts val="0"/>
              </a:spcAft>
              <a:buClr>
                <a:srgbClr val="242424"/>
              </a:buClr>
              <a:buSzPts val="1600"/>
              <a:buFont typeface="Gill Sans"/>
              <a:buAutoNum type="arabicPeriod"/>
            </a:pPr>
            <a:r>
              <a:rPr b="1" i="0" lang="en-US" u="none" strike="noStrike">
                <a:solidFill>
                  <a:srgbClr val="242424"/>
                </a:solidFill>
                <a:latin typeface="Arial"/>
                <a:ea typeface="Arial"/>
                <a:cs typeface="Arial"/>
                <a:sym typeface="Arial"/>
              </a:rPr>
              <a:t>Sampling:</a:t>
            </a:r>
            <a:r>
              <a:rPr b="0" i="0" lang="en-US" u="none" strike="noStrike">
                <a:solidFill>
                  <a:srgbClr val="242424"/>
                </a:solidFill>
                <a:latin typeface="Arial"/>
                <a:ea typeface="Arial"/>
                <a:cs typeface="Arial"/>
                <a:sym typeface="Arial"/>
              </a:rPr>
              <a:t> Digitizing the co-ordinate value is called sampling.</a:t>
            </a:r>
            <a:endParaRPr/>
          </a:p>
          <a:p>
            <a:pPr indent="-101600" lvl="0" marL="0" rtl="0" algn="l">
              <a:spcBef>
                <a:spcPts val="0"/>
              </a:spcBef>
              <a:spcAft>
                <a:spcPts val="0"/>
              </a:spcAft>
              <a:buClr>
                <a:srgbClr val="242424"/>
              </a:buClr>
              <a:buSzPts val="1600"/>
              <a:buFont typeface="Gill Sans"/>
              <a:buAutoNum type="arabicPeriod"/>
            </a:pPr>
            <a:r>
              <a:rPr b="1" i="0" lang="en-US" u="none" strike="noStrike">
                <a:solidFill>
                  <a:srgbClr val="242424"/>
                </a:solidFill>
                <a:latin typeface="Arial"/>
                <a:ea typeface="Arial"/>
                <a:cs typeface="Arial"/>
                <a:sym typeface="Arial"/>
              </a:rPr>
              <a:t>Quantization:</a:t>
            </a:r>
            <a:r>
              <a:rPr b="0" i="0" lang="en-US" u="none" strike="noStrike">
                <a:solidFill>
                  <a:srgbClr val="242424"/>
                </a:solidFill>
                <a:latin typeface="Arial"/>
                <a:ea typeface="Arial"/>
                <a:cs typeface="Arial"/>
                <a:sym typeface="Arial"/>
              </a:rPr>
              <a:t> Digitizing the amplitude value is called quantization</a:t>
            </a:r>
            <a:endParaRPr/>
          </a:p>
          <a:p>
            <a:pPr indent="0" lvl="0" marL="0" rtl="0" algn="l">
              <a:spcBef>
                <a:spcPts val="0"/>
              </a:spcBef>
              <a:spcAft>
                <a:spcPts val="0"/>
              </a:spcAft>
              <a:buNone/>
            </a:pPr>
            <a:r>
              <a:rPr b="0" i="0" lang="en-US" u="none" strike="noStrike">
                <a:solidFill>
                  <a:srgbClr val="242424"/>
                </a:solidFill>
                <a:latin typeface="Arial"/>
                <a:ea typeface="Arial"/>
                <a:cs typeface="Arial"/>
                <a:sym typeface="Arial"/>
              </a:rPr>
              <a:t>Typically, a frame grabber or digitizer is used to sample and quantize the analogue video signal.</a:t>
            </a:r>
            <a:endParaRPr/>
          </a:p>
          <a:p>
            <a:pPr indent="0" lvl="0" marL="0" rtl="0" algn="l">
              <a:spcBef>
                <a:spcPts val="0"/>
              </a:spcBef>
              <a:spcAft>
                <a:spcPts val="0"/>
              </a:spcAft>
              <a:buNone/>
            </a:pPr>
            <a:r>
              <a:t/>
            </a:r>
            <a:endParaRPr/>
          </a:p>
        </p:txBody>
      </p:sp>
      <p:sp>
        <p:nvSpPr>
          <p:cNvPr id="481" name="Google Shape;481;p28: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9: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29: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a:p>
            <a:pPr indent="0" lvl="0" marL="0" rtl="0" algn="l">
              <a:spcBef>
                <a:spcPts val="480"/>
              </a:spcBef>
              <a:spcAft>
                <a:spcPts val="0"/>
              </a:spcAft>
              <a:buNone/>
            </a:pPr>
            <a:r>
              <a:rPr i="1" lang="en-US"/>
              <a:t>Dynamic range: </a:t>
            </a:r>
            <a:r>
              <a:rPr i="0" lang="en-US"/>
              <a:t>The minimum and maximum range of light intensity that can be measured/perceived/represented/displayed.</a:t>
            </a:r>
            <a:endParaRPr i="1"/>
          </a:p>
          <a:p>
            <a:pPr indent="0" lvl="0" marL="0" rtl="0" algn="l">
              <a:spcBef>
                <a:spcPts val="0"/>
              </a:spcBef>
              <a:spcAft>
                <a:spcPts val="0"/>
              </a:spcAft>
              <a:buNone/>
            </a:pPr>
            <a:r>
              <a:t/>
            </a:r>
            <a:endParaRPr/>
          </a:p>
        </p:txBody>
      </p:sp>
      <p:sp>
        <p:nvSpPr>
          <p:cNvPr id="493" name="Google Shape;493;p29: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0: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1" name="Google Shape;501;p30: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Zoran and Weiss: “In the context of this work, a natural image would be the result of taking an ordinary digital camera, pointing it somewhere in the world and pressing the shutter button.“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think about how many possible pixel value combinations for just 256 grayscale images…</a:t>
            </a:r>
            <a:endParaRPr/>
          </a:p>
        </p:txBody>
      </p:sp>
      <p:sp>
        <p:nvSpPr>
          <p:cNvPr id="502" name="Google Shape;502;p30: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1: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31: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Zoran and Weiss: “In the context of this work, a natural image would be the result of taking an ordinary digital camera, pointing it somewhere in the world and pressing the shutter button.“</a:t>
            </a:r>
            <a:endParaRPr/>
          </a:p>
          <a:p>
            <a:pPr indent="0" lvl="0" marL="0" rtl="0" algn="l">
              <a:spcBef>
                <a:spcPts val="0"/>
              </a:spcBef>
              <a:spcAft>
                <a:spcPts val="0"/>
              </a:spcAft>
              <a:buNone/>
            </a:pPr>
            <a:r>
              <a:t/>
            </a:r>
            <a:endParaRPr/>
          </a:p>
        </p:txBody>
      </p:sp>
      <p:sp>
        <p:nvSpPr>
          <p:cNvPr id="509" name="Google Shape;509;p31: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2: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p32: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Zoran and Weiss: “In the context of this work, a natural image would be the result of taking an ordinary digital camera, pointing it somewhere in the world and pressing the shutter button.“</a:t>
            </a:r>
            <a:endParaRPr/>
          </a:p>
          <a:p>
            <a:pPr indent="0" lvl="0" marL="0" rtl="0" algn="l">
              <a:spcBef>
                <a:spcPts val="0"/>
              </a:spcBef>
              <a:spcAft>
                <a:spcPts val="0"/>
              </a:spcAft>
              <a:buNone/>
            </a:pPr>
            <a:r>
              <a:t/>
            </a:r>
            <a:endParaRPr/>
          </a:p>
        </p:txBody>
      </p:sp>
      <p:sp>
        <p:nvSpPr>
          <p:cNvPr id="519" name="Google Shape;519;p32: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3: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p33: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Zoran and Weiss: “In the context of this work, a natural image would be the result of taking an ordinary digital camera, pointing it somewhere in the world and pressing the shutter button.“</a:t>
            </a:r>
            <a:endParaRPr/>
          </a:p>
          <a:p>
            <a:pPr indent="0" lvl="0" marL="0" rtl="0" algn="l">
              <a:spcBef>
                <a:spcPts val="0"/>
              </a:spcBef>
              <a:spcAft>
                <a:spcPts val="0"/>
              </a:spcAft>
              <a:buNone/>
            </a:pPr>
            <a:r>
              <a:t/>
            </a:r>
            <a:endParaRPr/>
          </a:p>
        </p:txBody>
      </p:sp>
      <p:sp>
        <p:nvSpPr>
          <p:cNvPr id="529" name="Google Shape;529;p33: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solidFill>
                  <a:srgbClr val="000000"/>
                </a:solidFill>
                <a:latin typeface="Calibri"/>
                <a:ea typeface="Calibri"/>
                <a:cs typeface="Calibri"/>
                <a:sym typeface="Calibri"/>
              </a:rPr>
              <a:t>‹#›</a:t>
            </a:fld>
            <a:endParaRPr>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34: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34: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Practical matters when dealing with images in python.</a:t>
            </a:r>
            <a:endParaRPr/>
          </a:p>
        </p:txBody>
      </p:sp>
      <p:sp>
        <p:nvSpPr>
          <p:cNvPr id="539" name="Google Shape;539;p34: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5: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35: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Actual pixel values from a natural image.</a:t>
            </a:r>
            <a:endParaRPr/>
          </a:p>
        </p:txBody>
      </p:sp>
      <p:sp>
        <p:nvSpPr>
          <p:cNvPr id="551" name="Google Shape;551;p35: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36: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p36: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We handle color by having three arrays, one for each of red, green or blue color channels. Combining the channels gives a color image.</a:t>
            </a:r>
            <a:endParaRPr/>
          </a:p>
        </p:txBody>
      </p:sp>
      <p:sp>
        <p:nvSpPr>
          <p:cNvPr id="567" name="Google Shape;567;p36: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37: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p37: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Practical matters when dealing with images in python. We deal with color as an additional dimension in our arrays.</a:t>
            </a:r>
            <a:endParaRPr/>
          </a:p>
        </p:txBody>
      </p:sp>
      <p:sp>
        <p:nvSpPr>
          <p:cNvPr id="583" name="Google Shape;583;p37: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8: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0" name="Google Shape;600;p38: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Be careful with data types. They can be tricky.</a:t>
            </a:r>
            <a:endParaRPr/>
          </a:p>
        </p:txBody>
      </p:sp>
      <p:sp>
        <p:nvSpPr>
          <p:cNvPr id="601" name="Google Shape;601;p38: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39: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3" name="Google Shape;613;p39: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Think about how this random array would look like.</a:t>
            </a:r>
            <a:endParaRPr/>
          </a:p>
        </p:txBody>
      </p:sp>
      <p:sp>
        <p:nvSpPr>
          <p:cNvPr id="614" name="Google Shape;614;p39: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40: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40: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p:txBody>
      </p:sp>
      <p:sp>
        <p:nvSpPr>
          <p:cNvPr id="621" name="Google Shape;621;p40: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1: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41: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p:txBody>
      </p:sp>
      <p:sp>
        <p:nvSpPr>
          <p:cNvPr id="630" name="Google Shape;630;p41: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42: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42: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rPr lang="en-US"/>
              <a:t>Yep, static.</a:t>
            </a:r>
            <a:endParaRPr/>
          </a:p>
        </p:txBody>
      </p:sp>
      <p:sp>
        <p:nvSpPr>
          <p:cNvPr id="640" name="Google Shape;640;p42: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43:notes"/>
          <p:cNvSpPr/>
          <p:nvPr>
            <p:ph idx="2" type="sldImg"/>
          </p:nvPr>
        </p:nvSpPr>
        <p:spPr>
          <a:xfrm>
            <a:off x="112713" y="895350"/>
            <a:ext cx="7089775" cy="39893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p43:notes"/>
          <p:cNvSpPr txBox="1"/>
          <p:nvPr>
            <p:ph idx="1" type="body"/>
          </p:nvPr>
        </p:nvSpPr>
        <p:spPr>
          <a:xfrm>
            <a:off x="112358" y="5178878"/>
            <a:ext cx="7090482" cy="3222174"/>
          </a:xfrm>
          <a:prstGeom prst="rect">
            <a:avLst/>
          </a:prstGeom>
          <a:noFill/>
          <a:ln>
            <a:noFill/>
          </a:ln>
        </p:spPr>
        <p:txBody>
          <a:bodyPr anchorCtr="0" anchor="t" bIns="48325" lIns="96650" spcFirstLastPara="1" rIns="96650" wrap="square" tIns="48325">
            <a:noAutofit/>
          </a:bodyPr>
          <a:lstStyle/>
          <a:p>
            <a:pPr indent="0" lvl="0" marL="0" rtl="0" algn="l">
              <a:spcBef>
                <a:spcPts val="0"/>
              </a:spcBef>
              <a:spcAft>
                <a:spcPts val="0"/>
              </a:spcAft>
              <a:buNone/>
            </a:pPr>
            <a:r>
              <a:t/>
            </a:r>
            <a:endParaRPr/>
          </a:p>
        </p:txBody>
      </p:sp>
      <p:sp>
        <p:nvSpPr>
          <p:cNvPr id="650" name="Google Shape;650;p43:notes"/>
          <p:cNvSpPr txBox="1"/>
          <p:nvPr>
            <p:ph idx="12" type="sldNum"/>
          </p:nvPr>
        </p:nvSpPr>
        <p:spPr>
          <a:xfrm>
            <a:off x="4143587" y="9119476"/>
            <a:ext cx="3169920" cy="481726"/>
          </a:xfrm>
          <a:prstGeom prst="rect">
            <a:avLst/>
          </a:prstGeom>
          <a:noFill/>
          <a:ln>
            <a:noFill/>
          </a:ln>
        </p:spPr>
        <p:txBody>
          <a:bodyPr anchorCtr="0" anchor="b" bIns="48325" lIns="96650" spcFirstLastPara="1" rIns="96650" wrap="square" tIns="4832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CI 1430: Title">
  <p:cSld name="CSCI 1430: Title">
    <p:spTree>
      <p:nvGrpSpPr>
        <p:cNvPr id="12" name="Shape 12"/>
        <p:cNvGrpSpPr/>
        <p:nvPr/>
      </p:nvGrpSpPr>
      <p:grpSpPr>
        <a:xfrm>
          <a:off x="0" y="0"/>
          <a:ext cx="0" cy="0"/>
          <a:chOff x="0" y="0"/>
          <a:chExt cx="0" cy="0"/>
        </a:xfrm>
      </p:grpSpPr>
      <p:sp>
        <p:nvSpPr>
          <p:cNvPr id="13" name="Google Shape;13;p45"/>
          <p:cNvSpPr txBox="1"/>
          <p:nvPr>
            <p:ph type="title"/>
          </p:nvPr>
        </p:nvSpPr>
        <p:spPr>
          <a:xfrm>
            <a:off x="1343608" y="1224763"/>
            <a:ext cx="5197869" cy="1796126"/>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lt1"/>
              </a:buClr>
              <a:buSzPts val="4400"/>
              <a:buFont typeface="Gill Sans"/>
              <a:buNone/>
              <a:defRPr b="1" i="0" sz="4400" u="none" cap="none" strike="noStrik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45"/>
          <p:cNvSpPr txBox="1"/>
          <p:nvPr>
            <p:ph idx="1" type="body"/>
          </p:nvPr>
        </p:nvSpPr>
        <p:spPr>
          <a:xfrm>
            <a:off x="1343608" y="5373215"/>
            <a:ext cx="10003842" cy="1347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1" sz="2400" u="none" cap="none" strike="noStrike">
                <a:solidFill>
                  <a:schemeClr val="lt1"/>
                </a:solidFill>
                <a:latin typeface="Gill Sans"/>
                <a:ea typeface="Gill Sans"/>
                <a:cs typeface="Gill Sans"/>
                <a:sym typeface="Gill Sans"/>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Gill Sans"/>
                <a:ea typeface="Gill Sans"/>
                <a:cs typeface="Gill Sans"/>
                <a:sym typeface="Gill Sans"/>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Gill Sans"/>
                <a:ea typeface="Gill Sans"/>
                <a:cs typeface="Gill Sans"/>
                <a:sym typeface="Gill Sans"/>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9pPr>
          </a:lstStyle>
          <a:p/>
        </p:txBody>
      </p:sp>
      <p:sp>
        <p:nvSpPr>
          <p:cNvPr id="15" name="Google Shape;15;p45"/>
          <p:cNvSpPr txBox="1"/>
          <p:nvPr/>
        </p:nvSpPr>
        <p:spPr>
          <a:xfrm>
            <a:off x="0" y="0"/>
            <a:ext cx="1264257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lt1"/>
                </a:solidFill>
                <a:latin typeface="Arial"/>
                <a:ea typeface="Arial"/>
                <a:cs typeface="Arial"/>
                <a:sym typeface="Arial"/>
              </a:rPr>
              <a:t>COMP322: Computer Vision &amp; Image Processing</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CI 1430: Next Episode">
  <p:cSld name="CSCI 1430: Next Episode">
    <p:spTree>
      <p:nvGrpSpPr>
        <p:cNvPr id="16" name="Shape 16"/>
        <p:cNvGrpSpPr/>
        <p:nvPr/>
      </p:nvGrpSpPr>
      <p:grpSpPr>
        <a:xfrm>
          <a:off x="0" y="0"/>
          <a:ext cx="0" cy="0"/>
          <a:chOff x="0" y="0"/>
          <a:chExt cx="0" cy="0"/>
        </a:xfrm>
      </p:grpSpPr>
      <p:pic>
        <p:nvPicPr>
          <p:cNvPr descr="A picture containing transport, yellow&#10;&#10;Description automatically generated" id="17" name="Google Shape;17;p5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53"/>
          <p:cNvSpPr txBox="1"/>
          <p:nvPr/>
        </p:nvSpPr>
        <p:spPr>
          <a:xfrm>
            <a:off x="6096000" y="844550"/>
            <a:ext cx="5199063"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a:solidFill>
                  <a:schemeClr val="dk1"/>
                </a:solidFill>
                <a:latin typeface="Gill Sans"/>
                <a:ea typeface="Gill Sans"/>
                <a:cs typeface="Gill Sans"/>
                <a:sym typeface="Gill Sans"/>
              </a:rPr>
              <a:t>Next Episode</a:t>
            </a:r>
            <a:endParaRPr/>
          </a:p>
        </p:txBody>
      </p:sp>
      <p:sp>
        <p:nvSpPr>
          <p:cNvPr id="19" name="Google Shape;19;p53"/>
          <p:cNvSpPr txBox="1"/>
          <p:nvPr/>
        </p:nvSpPr>
        <p:spPr>
          <a:xfrm>
            <a:off x="0" y="0"/>
            <a:ext cx="8247185"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Arial"/>
                <a:ea typeface="Arial"/>
                <a:cs typeface="Arial"/>
                <a:sym typeface="Arial"/>
              </a:rPr>
              <a:t>COMP322: Computer Vision &amp; Image Processing</a:t>
            </a:r>
            <a:endParaRPr/>
          </a:p>
          <a:p>
            <a:pPr indent="0" lvl="0" marL="0" marR="0" rtl="0" algn="l">
              <a:spcBef>
                <a:spcPts val="0"/>
              </a:spcBef>
              <a:spcAft>
                <a:spcPts val="0"/>
              </a:spcAft>
              <a:buNone/>
            </a:pPr>
            <a:r>
              <a:t/>
            </a:r>
            <a:endParaRPr sz="4800">
              <a:solidFill>
                <a:schemeClr val="dk1"/>
              </a:solidFill>
              <a:latin typeface="Arial"/>
              <a:ea typeface="Arial"/>
              <a:cs typeface="Arial"/>
              <a:sym typeface="Arial"/>
            </a:endParaRPr>
          </a:p>
        </p:txBody>
      </p:sp>
      <p:sp>
        <p:nvSpPr>
          <p:cNvPr id="20" name="Google Shape;20;p53"/>
          <p:cNvSpPr txBox="1"/>
          <p:nvPr>
            <p:ph idx="1" type="body"/>
          </p:nvPr>
        </p:nvSpPr>
        <p:spPr>
          <a:xfrm>
            <a:off x="6096000" y="1809750"/>
            <a:ext cx="5199063" cy="3238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1" name="Google Shape;21;p53"/>
          <p:cNvSpPr txBox="1"/>
          <p:nvPr/>
        </p:nvSpPr>
        <p:spPr>
          <a:xfrm>
            <a:off x="10075984" y="6611779"/>
            <a:ext cx="2116016"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lt1"/>
                </a:solidFill>
                <a:latin typeface="Gill Sans"/>
                <a:ea typeface="Gill Sans"/>
                <a:cs typeface="Gill Sans"/>
                <a:sym typeface="Gill Sans"/>
              </a:rPr>
              <a:t>Image Credit: Wallpapercrafter.com</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 name="Shape 22"/>
        <p:cNvGrpSpPr/>
        <p:nvPr/>
      </p:nvGrpSpPr>
      <p:grpSpPr>
        <a:xfrm>
          <a:off x="0" y="0"/>
          <a:ext cx="0" cy="0"/>
          <a:chOff x="0" y="0"/>
          <a:chExt cx="0" cy="0"/>
        </a:xfrm>
      </p:grpSpPr>
      <p:sp>
        <p:nvSpPr>
          <p:cNvPr id="23" name="Google Shape;23;p6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Gill Sans"/>
              <a:buNone/>
              <a:defRPr b="1" i="0" sz="6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6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Gill Sans"/>
                <a:ea typeface="Gill Sans"/>
                <a:cs typeface="Gill Sans"/>
                <a:sym typeface="Gill Sans"/>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Gill Sans"/>
                <a:ea typeface="Gill Sans"/>
                <a:cs typeface="Gill Sans"/>
                <a:sym typeface="Gill Sans"/>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Gill Sans"/>
                <a:ea typeface="Gill Sans"/>
                <a:cs typeface="Gill Sans"/>
                <a:sym typeface="Gill Sans"/>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5" name="Shape 25"/>
        <p:cNvGrpSpPr/>
        <p:nvPr/>
      </p:nvGrpSpPr>
      <p:grpSpPr>
        <a:xfrm>
          <a:off x="0" y="0"/>
          <a:ext cx="0" cy="0"/>
          <a:chOff x="0" y="0"/>
          <a:chExt cx="0" cy="0"/>
        </a:xfrm>
      </p:grpSpPr>
      <p:sp>
        <p:nvSpPr>
          <p:cNvPr id="26" name="Google Shape;26;p6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Google Shape;27;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6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Gill Sans"/>
              <a:buNone/>
              <a:defRPr b="1" i="0" sz="6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 name="Google Shape;30;p6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Gill Sans"/>
                <a:ea typeface="Gill Sans"/>
                <a:cs typeface="Gill Sans"/>
                <a:sym typeface="Gill Sans"/>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Gill Sans"/>
                <a:ea typeface="Gill Sans"/>
                <a:cs typeface="Gill Sans"/>
                <a:sym typeface="Gill Sans"/>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Gill Sans"/>
                <a:ea typeface="Gill Sans"/>
                <a:cs typeface="Gill Sans"/>
                <a:sym typeface="Gill Sans"/>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1" name="Shape 31"/>
        <p:cNvGrpSpPr/>
        <p:nvPr/>
      </p:nvGrpSpPr>
      <p:grpSpPr>
        <a:xfrm>
          <a:off x="0" y="0"/>
          <a:ext cx="0" cy="0"/>
          <a:chOff x="0" y="0"/>
          <a:chExt cx="0" cy="0"/>
        </a:xfrm>
      </p:grpSpPr>
      <p:sp>
        <p:nvSpPr>
          <p:cNvPr id="32" name="Google Shape;32;p6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6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34" name="Google Shape;34;p6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 name="Shape 35"/>
        <p:cNvGrpSpPr/>
        <p:nvPr/>
      </p:nvGrpSpPr>
      <p:grpSpPr>
        <a:xfrm>
          <a:off x="0" y="0"/>
          <a:ext cx="0" cy="0"/>
          <a:chOff x="0" y="0"/>
          <a:chExt cx="0" cy="0"/>
        </a:xfrm>
      </p:grpSpPr>
      <p:sp>
        <p:nvSpPr>
          <p:cNvPr id="36" name="Google Shape;36;p64"/>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6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Gill Sans"/>
                <a:ea typeface="Gill Sans"/>
                <a:cs typeface="Gill Sans"/>
                <a:sym typeface="Gill Sans"/>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Gill Sans"/>
                <a:ea typeface="Gill Sans"/>
                <a:cs typeface="Gill Sans"/>
                <a:sym typeface="Gill Sans"/>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Gill Sans"/>
                <a:ea typeface="Gill Sans"/>
                <a:cs typeface="Gill Sans"/>
                <a:sym typeface="Gill Sans"/>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9pPr>
          </a:lstStyle>
          <a:p/>
        </p:txBody>
      </p:sp>
      <p:sp>
        <p:nvSpPr>
          <p:cNvPr id="38" name="Google Shape;38;p6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39" name="Google Shape;39;p6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Gill Sans"/>
                <a:ea typeface="Gill Sans"/>
                <a:cs typeface="Gill Sans"/>
                <a:sym typeface="Gill Sans"/>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Gill Sans"/>
                <a:ea typeface="Gill Sans"/>
                <a:cs typeface="Gill Sans"/>
                <a:sym typeface="Gill Sans"/>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Gill Sans"/>
                <a:ea typeface="Gill Sans"/>
                <a:cs typeface="Gill Sans"/>
                <a:sym typeface="Gill Sans"/>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Gill Sans"/>
                <a:ea typeface="Gill Sans"/>
                <a:cs typeface="Gill Sans"/>
                <a:sym typeface="Gill Sans"/>
              </a:defRPr>
            </a:lvl9pPr>
          </a:lstStyle>
          <a:p/>
        </p:txBody>
      </p:sp>
      <p:sp>
        <p:nvSpPr>
          <p:cNvPr id="40" name="Google Shape;40;p6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6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43" name="Shape 43"/>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6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Gill Sans"/>
              <a:buNone/>
              <a:defRPr b="1" i="0" sz="32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 name="Google Shape;46;p6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Gill Sans"/>
                <a:ea typeface="Gill Sans"/>
                <a:cs typeface="Gill Sans"/>
                <a:sym typeface="Gill Sans"/>
              </a:defRPr>
            </a:lvl9pPr>
          </a:lstStyle>
          <a:p/>
        </p:txBody>
      </p:sp>
      <p:sp>
        <p:nvSpPr>
          <p:cNvPr id="47" name="Google Shape;47;p6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Gill Sans"/>
                <a:ea typeface="Gill Sans"/>
                <a:cs typeface="Gill Sans"/>
                <a:sym typeface="Gill Sans"/>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Gill Sans"/>
                <a:ea typeface="Gill Sans"/>
                <a:cs typeface="Gill Sans"/>
                <a:sym typeface="Gill Sans"/>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8" name="Shape 48"/>
        <p:cNvGrpSpPr/>
        <p:nvPr/>
      </p:nvGrpSpPr>
      <p:grpSpPr>
        <a:xfrm>
          <a:off x="0" y="0"/>
          <a:ext cx="0" cy="0"/>
          <a:chOff x="0" y="0"/>
          <a:chExt cx="0" cy="0"/>
        </a:xfrm>
      </p:grpSpPr>
      <p:sp>
        <p:nvSpPr>
          <p:cNvPr id="49" name="Google Shape;49;p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Gill Sans"/>
              <a:buNone/>
              <a:defRPr b="1" i="0" sz="32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 name="Google Shape;50;p68"/>
          <p:cNvSpPr/>
          <p:nvPr>
            <p:ph idx="2" type="pic"/>
          </p:nvPr>
        </p:nvSpPr>
        <p:spPr>
          <a:xfrm>
            <a:off x="5183188" y="987425"/>
            <a:ext cx="6172200" cy="4873625"/>
          </a:xfrm>
          <a:prstGeom prst="rect">
            <a:avLst/>
          </a:prstGeom>
          <a:noFill/>
          <a:ln>
            <a:noFill/>
          </a:ln>
        </p:spPr>
      </p:sp>
      <p:sp>
        <p:nvSpPr>
          <p:cNvPr id="51" name="Google Shape;51;p6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Gill Sans"/>
                <a:ea typeface="Gill Sans"/>
                <a:cs typeface="Gill Sans"/>
                <a:sym typeface="Gill Sans"/>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Gill Sans"/>
                <a:ea typeface="Gill Sans"/>
                <a:cs typeface="Gill Sans"/>
                <a:sym typeface="Gill Sans"/>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Gill Sans"/>
                <a:ea typeface="Gill Sans"/>
                <a:cs typeface="Gill Sans"/>
                <a:sym typeface="Gill Sans"/>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2" name="Shape 52"/>
        <p:cNvGrpSpPr/>
        <p:nvPr/>
      </p:nvGrpSpPr>
      <p:grpSpPr>
        <a:xfrm>
          <a:off x="0" y="0"/>
          <a:ext cx="0" cy="0"/>
          <a:chOff x="0" y="0"/>
          <a:chExt cx="0" cy="0"/>
        </a:xfrm>
      </p:grpSpPr>
      <p:sp>
        <p:nvSpPr>
          <p:cNvPr id="53" name="Google Shape;53;p6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6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5" name="Shape 55"/>
        <p:cNvGrpSpPr/>
        <p:nvPr/>
      </p:nvGrpSpPr>
      <p:grpSpPr>
        <a:xfrm>
          <a:off x="0" y="0"/>
          <a:ext cx="0" cy="0"/>
          <a:chOff x="0" y="0"/>
          <a:chExt cx="0" cy="0"/>
        </a:xfrm>
      </p:grpSpPr>
      <p:sp>
        <p:nvSpPr>
          <p:cNvPr id="56" name="Google Shape;56;p7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7" name="Google Shape;57;p7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SCI 1430: Title">
  <p:cSld name="1_CSCI 1430: Title">
    <p:spTree>
      <p:nvGrpSpPr>
        <p:cNvPr id="58" name="Shape 58"/>
        <p:cNvGrpSpPr/>
        <p:nvPr/>
      </p:nvGrpSpPr>
      <p:grpSpPr>
        <a:xfrm>
          <a:off x="0" y="0"/>
          <a:ext cx="0" cy="0"/>
          <a:chOff x="0" y="0"/>
          <a:chExt cx="0" cy="0"/>
        </a:xfrm>
      </p:grpSpPr>
      <p:sp>
        <p:nvSpPr>
          <p:cNvPr id="59" name="Google Shape;59;p71"/>
          <p:cNvSpPr txBox="1"/>
          <p:nvPr>
            <p:ph type="title"/>
          </p:nvPr>
        </p:nvSpPr>
        <p:spPr>
          <a:xfrm>
            <a:off x="1343608" y="1224763"/>
            <a:ext cx="5197869" cy="1796126"/>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lt1"/>
              </a:buClr>
              <a:buSzPts val="4400"/>
              <a:buFont typeface="Gill Sans"/>
              <a:buNone/>
              <a:defRPr b="1" i="0" sz="4400" u="none" cap="none" strike="noStrik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71"/>
          <p:cNvSpPr txBox="1"/>
          <p:nvPr>
            <p:ph idx="1" type="body"/>
          </p:nvPr>
        </p:nvSpPr>
        <p:spPr>
          <a:xfrm>
            <a:off x="1343608" y="5373215"/>
            <a:ext cx="10003842" cy="1347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1" sz="2400" u="none" cap="none" strike="noStrike">
                <a:solidFill>
                  <a:schemeClr val="lt1"/>
                </a:solidFill>
                <a:latin typeface="Gill Sans"/>
                <a:ea typeface="Gill Sans"/>
                <a:cs typeface="Gill Sans"/>
                <a:sym typeface="Gill Sans"/>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Gill Sans"/>
                <a:ea typeface="Gill Sans"/>
                <a:cs typeface="Gill Sans"/>
                <a:sym typeface="Gill Sans"/>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Gill Sans"/>
                <a:ea typeface="Gill Sans"/>
                <a:cs typeface="Gill Sans"/>
                <a:sym typeface="Gill Sans"/>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Gill Sans"/>
                <a:ea typeface="Gill Sans"/>
                <a:cs typeface="Gill Sans"/>
                <a:sym typeface="Gill Sans"/>
              </a:defRPr>
            </a:lvl9pPr>
          </a:lstStyle>
          <a:p/>
        </p:txBody>
      </p:sp>
      <p:sp>
        <p:nvSpPr>
          <p:cNvPr id="61" name="Google Shape;61;p71"/>
          <p:cNvSpPr txBox="1"/>
          <p:nvPr/>
        </p:nvSpPr>
        <p:spPr>
          <a:xfrm>
            <a:off x="0" y="0"/>
            <a:ext cx="1219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lt1"/>
                </a:solidFill>
                <a:latin typeface="Arial"/>
                <a:ea typeface="Arial"/>
                <a:cs typeface="Arial"/>
                <a:sym typeface="Arial"/>
              </a:rPr>
              <a:t>COMP322: Computer Vision &amp; Image Processing</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SCI 1430: This Episode">
  <p:cSld name="CSCI 1430: This Episode">
    <p:spTree>
      <p:nvGrpSpPr>
        <p:cNvPr id="62" name="Shape 62"/>
        <p:cNvGrpSpPr/>
        <p:nvPr/>
      </p:nvGrpSpPr>
      <p:grpSpPr>
        <a:xfrm>
          <a:off x="0" y="0"/>
          <a:ext cx="0" cy="0"/>
          <a:chOff x="0" y="0"/>
          <a:chExt cx="0" cy="0"/>
        </a:xfrm>
      </p:grpSpPr>
      <p:sp>
        <p:nvSpPr>
          <p:cNvPr id="63" name="Google Shape;63;p72"/>
          <p:cNvSpPr txBox="1"/>
          <p:nvPr/>
        </p:nvSpPr>
        <p:spPr>
          <a:xfrm>
            <a:off x="0" y="0"/>
            <a:ext cx="824718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lt1"/>
                </a:solidFill>
                <a:latin typeface="Arial"/>
                <a:ea typeface="Arial"/>
                <a:cs typeface="Arial"/>
                <a:sym typeface="Arial"/>
              </a:rPr>
              <a:t>CSCI 1430: COMPUTER VISION</a:t>
            </a:r>
            <a:endParaRPr/>
          </a:p>
        </p:txBody>
      </p:sp>
      <p:sp>
        <p:nvSpPr>
          <p:cNvPr id="64" name="Google Shape;64;p72"/>
          <p:cNvSpPr txBox="1"/>
          <p:nvPr>
            <p:ph idx="1" type="body"/>
          </p:nvPr>
        </p:nvSpPr>
        <p:spPr>
          <a:xfrm>
            <a:off x="1343025" y="2171700"/>
            <a:ext cx="5199063" cy="32385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lt1"/>
              </a:buClr>
              <a:buSzPts val="3200"/>
              <a:buFont typeface="Arial"/>
              <a:buChar char="•"/>
              <a:defRPr b="0" i="0" sz="3200" u="none" cap="none" strike="noStrike">
                <a:solidFill>
                  <a:schemeClr val="lt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lt1"/>
              </a:buClr>
              <a:buSzPts val="2800"/>
              <a:buFont typeface="Arial"/>
              <a:buChar char="•"/>
              <a:defRPr b="0" i="0" sz="2800" u="none" cap="none" strike="noStrike">
                <a:solidFill>
                  <a:schemeClr val="lt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65" name="Google Shape;65;p72"/>
          <p:cNvSpPr txBox="1"/>
          <p:nvPr/>
        </p:nvSpPr>
        <p:spPr>
          <a:xfrm>
            <a:off x="1343025" y="1206500"/>
            <a:ext cx="5199063"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400">
                <a:solidFill>
                  <a:schemeClr val="lt1"/>
                </a:solidFill>
                <a:latin typeface="Gill Sans"/>
                <a:ea typeface="Gill Sans"/>
                <a:cs typeface="Gill Sans"/>
                <a:sym typeface="Gill Sans"/>
              </a:rPr>
              <a:t>On this episode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6" name="Shape 66"/>
        <p:cNvGrpSpPr/>
        <p:nvPr/>
      </p:nvGrpSpPr>
      <p:grpSpPr>
        <a:xfrm>
          <a:off x="0" y="0"/>
          <a:ext cx="0" cy="0"/>
          <a:chOff x="0" y="0"/>
          <a:chExt cx="0" cy="0"/>
        </a:xfrm>
      </p:grpSpPr>
      <p:sp>
        <p:nvSpPr>
          <p:cNvPr id="67" name="Google Shape;67;p73"/>
          <p:cNvSpPr txBox="1"/>
          <p:nvPr>
            <p:ph idx="12" type="sldNum"/>
          </p:nvPr>
        </p:nvSpPr>
        <p:spPr>
          <a:xfrm>
            <a:off x="9448800" y="6492874"/>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Gill Sans"/>
                <a:ea typeface="Gill Sans"/>
                <a:cs typeface="Gill Sans"/>
                <a:sym typeface="Gill Sans"/>
              </a:defRPr>
            </a:lvl1pPr>
            <a:lvl2pPr indent="0" lvl="1" marL="0" marR="0" rtl="0" algn="l">
              <a:spcBef>
                <a:spcPts val="0"/>
              </a:spcBef>
              <a:buNone/>
              <a:defRPr sz="1800">
                <a:solidFill>
                  <a:schemeClr val="dk1"/>
                </a:solidFill>
                <a:latin typeface="Gill Sans"/>
                <a:ea typeface="Gill Sans"/>
                <a:cs typeface="Gill Sans"/>
                <a:sym typeface="Gill Sans"/>
              </a:defRPr>
            </a:lvl2pPr>
            <a:lvl3pPr indent="0" lvl="2" marL="0" marR="0" rtl="0" algn="l">
              <a:spcBef>
                <a:spcPts val="0"/>
              </a:spcBef>
              <a:buNone/>
              <a:defRPr sz="1800">
                <a:solidFill>
                  <a:schemeClr val="dk1"/>
                </a:solidFill>
                <a:latin typeface="Gill Sans"/>
                <a:ea typeface="Gill Sans"/>
                <a:cs typeface="Gill Sans"/>
                <a:sym typeface="Gill Sans"/>
              </a:defRPr>
            </a:lvl3pPr>
            <a:lvl4pPr indent="0" lvl="3" marL="0" marR="0" rtl="0" algn="l">
              <a:spcBef>
                <a:spcPts val="0"/>
              </a:spcBef>
              <a:buNone/>
              <a:defRPr sz="1800">
                <a:solidFill>
                  <a:schemeClr val="dk1"/>
                </a:solidFill>
                <a:latin typeface="Gill Sans"/>
                <a:ea typeface="Gill Sans"/>
                <a:cs typeface="Gill Sans"/>
                <a:sym typeface="Gill Sans"/>
              </a:defRPr>
            </a:lvl4pPr>
            <a:lvl5pPr indent="0" lvl="4" marL="0" marR="0" rtl="0" algn="l">
              <a:spcBef>
                <a:spcPts val="0"/>
              </a:spcBef>
              <a:buNone/>
              <a:defRPr sz="1800">
                <a:solidFill>
                  <a:schemeClr val="dk1"/>
                </a:solidFill>
                <a:latin typeface="Gill Sans"/>
                <a:ea typeface="Gill Sans"/>
                <a:cs typeface="Gill Sans"/>
                <a:sym typeface="Gill Sans"/>
              </a:defRPr>
            </a:lvl5pPr>
            <a:lvl6pPr indent="0" lvl="5" marL="0" marR="0" rtl="0" algn="l">
              <a:spcBef>
                <a:spcPts val="0"/>
              </a:spcBef>
              <a:buNone/>
              <a:defRPr sz="1800">
                <a:solidFill>
                  <a:schemeClr val="dk1"/>
                </a:solidFill>
                <a:latin typeface="Gill Sans"/>
                <a:ea typeface="Gill Sans"/>
                <a:cs typeface="Gill Sans"/>
                <a:sym typeface="Gill Sans"/>
              </a:defRPr>
            </a:lvl6pPr>
            <a:lvl7pPr indent="0" lvl="6" marL="0" marR="0" rtl="0" algn="l">
              <a:spcBef>
                <a:spcPts val="0"/>
              </a:spcBef>
              <a:buNone/>
              <a:defRPr sz="1800">
                <a:solidFill>
                  <a:schemeClr val="dk1"/>
                </a:solidFill>
                <a:latin typeface="Gill Sans"/>
                <a:ea typeface="Gill Sans"/>
                <a:cs typeface="Gill Sans"/>
                <a:sym typeface="Gill Sans"/>
              </a:defRPr>
            </a:lvl7pPr>
            <a:lvl8pPr indent="0" lvl="7" marL="0" marR="0" rtl="0" algn="l">
              <a:spcBef>
                <a:spcPts val="0"/>
              </a:spcBef>
              <a:buNone/>
              <a:defRPr sz="1800">
                <a:solidFill>
                  <a:schemeClr val="dk1"/>
                </a:solidFill>
                <a:latin typeface="Gill Sans"/>
                <a:ea typeface="Gill Sans"/>
                <a:cs typeface="Gill Sans"/>
                <a:sym typeface="Gill Sans"/>
              </a:defRPr>
            </a:lvl8pPr>
            <a:lvl9pPr indent="0" lvl="8" marL="0" marR="0" rtl="0" algn="l">
              <a:spcBef>
                <a:spcPts val="0"/>
              </a:spcBef>
              <a:buNone/>
              <a:defRPr sz="1800">
                <a:solidFill>
                  <a:schemeClr val="dk1"/>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8" name="Shape 68"/>
        <p:cNvGrpSpPr/>
        <p:nvPr/>
      </p:nvGrpSpPr>
      <p:grpSpPr>
        <a:xfrm>
          <a:off x="0" y="0"/>
          <a:ext cx="0" cy="0"/>
          <a:chOff x="0" y="0"/>
          <a:chExt cx="0" cy="0"/>
        </a:xfrm>
      </p:grpSpPr>
      <p:sp>
        <p:nvSpPr>
          <p:cNvPr id="69" name="Google Shape;69;p74"/>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74"/>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71" name="Google Shape;71;p7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72" name="Google Shape;72;p74"/>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73" name="Google Shape;73;p74"/>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Gill Sans"/>
                <a:ea typeface="Gill Sans"/>
                <a:cs typeface="Gill Sans"/>
                <a:sym typeface="Gill Sans"/>
              </a:defRPr>
            </a:lvl1pPr>
            <a:lvl2pPr indent="0" lvl="1" marL="0" marR="0" rtl="0" algn="l">
              <a:spcBef>
                <a:spcPts val="0"/>
              </a:spcBef>
              <a:buNone/>
              <a:defRPr sz="1800">
                <a:solidFill>
                  <a:schemeClr val="dk1"/>
                </a:solidFill>
                <a:latin typeface="Gill Sans"/>
                <a:ea typeface="Gill Sans"/>
                <a:cs typeface="Gill Sans"/>
                <a:sym typeface="Gill Sans"/>
              </a:defRPr>
            </a:lvl2pPr>
            <a:lvl3pPr indent="0" lvl="2" marL="0" marR="0" rtl="0" algn="l">
              <a:spcBef>
                <a:spcPts val="0"/>
              </a:spcBef>
              <a:buNone/>
              <a:defRPr sz="1800">
                <a:solidFill>
                  <a:schemeClr val="dk1"/>
                </a:solidFill>
                <a:latin typeface="Gill Sans"/>
                <a:ea typeface="Gill Sans"/>
                <a:cs typeface="Gill Sans"/>
                <a:sym typeface="Gill Sans"/>
              </a:defRPr>
            </a:lvl3pPr>
            <a:lvl4pPr indent="0" lvl="3" marL="0" marR="0" rtl="0" algn="l">
              <a:spcBef>
                <a:spcPts val="0"/>
              </a:spcBef>
              <a:buNone/>
              <a:defRPr sz="1800">
                <a:solidFill>
                  <a:schemeClr val="dk1"/>
                </a:solidFill>
                <a:latin typeface="Gill Sans"/>
                <a:ea typeface="Gill Sans"/>
                <a:cs typeface="Gill Sans"/>
                <a:sym typeface="Gill Sans"/>
              </a:defRPr>
            </a:lvl4pPr>
            <a:lvl5pPr indent="0" lvl="4" marL="0" marR="0" rtl="0" algn="l">
              <a:spcBef>
                <a:spcPts val="0"/>
              </a:spcBef>
              <a:buNone/>
              <a:defRPr sz="1800">
                <a:solidFill>
                  <a:schemeClr val="dk1"/>
                </a:solidFill>
                <a:latin typeface="Gill Sans"/>
                <a:ea typeface="Gill Sans"/>
                <a:cs typeface="Gill Sans"/>
                <a:sym typeface="Gill Sans"/>
              </a:defRPr>
            </a:lvl5pPr>
            <a:lvl6pPr indent="0" lvl="5" marL="0" marR="0" rtl="0" algn="l">
              <a:spcBef>
                <a:spcPts val="0"/>
              </a:spcBef>
              <a:buNone/>
              <a:defRPr sz="1800">
                <a:solidFill>
                  <a:schemeClr val="dk1"/>
                </a:solidFill>
                <a:latin typeface="Gill Sans"/>
                <a:ea typeface="Gill Sans"/>
                <a:cs typeface="Gill Sans"/>
                <a:sym typeface="Gill Sans"/>
              </a:defRPr>
            </a:lvl6pPr>
            <a:lvl7pPr indent="0" lvl="6" marL="0" marR="0" rtl="0" algn="l">
              <a:spcBef>
                <a:spcPts val="0"/>
              </a:spcBef>
              <a:buNone/>
              <a:defRPr sz="1800">
                <a:solidFill>
                  <a:schemeClr val="dk1"/>
                </a:solidFill>
                <a:latin typeface="Gill Sans"/>
                <a:ea typeface="Gill Sans"/>
                <a:cs typeface="Gill Sans"/>
                <a:sym typeface="Gill Sans"/>
              </a:defRPr>
            </a:lvl7pPr>
            <a:lvl8pPr indent="0" lvl="7" marL="0" marR="0" rtl="0" algn="l">
              <a:spcBef>
                <a:spcPts val="0"/>
              </a:spcBef>
              <a:buNone/>
              <a:defRPr sz="1800">
                <a:solidFill>
                  <a:schemeClr val="dk1"/>
                </a:solidFill>
                <a:latin typeface="Gill Sans"/>
                <a:ea typeface="Gill Sans"/>
                <a:cs typeface="Gill Sans"/>
                <a:sym typeface="Gill Sans"/>
              </a:defRPr>
            </a:lvl8pPr>
            <a:lvl9pPr indent="0" lvl="8" marL="0" marR="0" rtl="0" algn="l">
              <a:spcBef>
                <a:spcPts val="0"/>
              </a:spcBef>
              <a:buNone/>
              <a:defRPr sz="1800">
                <a:solidFill>
                  <a:schemeClr val="dk1"/>
                </a:solidFill>
                <a:latin typeface="Gill Sans"/>
                <a:ea typeface="Gill Sans"/>
                <a:cs typeface="Gill Sans"/>
                <a:sym typeface="Gill Sans"/>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1" name="Shape 81"/>
        <p:cNvGrpSpPr/>
        <p:nvPr/>
      </p:nvGrpSpPr>
      <p:grpSpPr>
        <a:xfrm>
          <a:off x="0" y="0"/>
          <a:ext cx="0" cy="0"/>
          <a:chOff x="0" y="0"/>
          <a:chExt cx="0" cy="0"/>
        </a:xfrm>
      </p:grpSpPr>
      <p:sp>
        <p:nvSpPr>
          <p:cNvPr id="82" name="Google Shape;82;p47"/>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47"/>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inition">
  <p:cSld name="Definition">
    <p:spTree>
      <p:nvGrpSpPr>
        <p:cNvPr id="84" name="Shape 84"/>
        <p:cNvGrpSpPr/>
        <p:nvPr/>
      </p:nvGrpSpPr>
      <p:grpSpPr>
        <a:xfrm>
          <a:off x="0" y="0"/>
          <a:ext cx="0" cy="0"/>
          <a:chOff x="0" y="0"/>
          <a:chExt cx="0" cy="0"/>
        </a:xfrm>
      </p:grpSpPr>
      <p:sp>
        <p:nvSpPr>
          <p:cNvPr id="85" name="Google Shape;85;p48"/>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48"/>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48"/>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8"/>
          <p:cNvSpPr txBox="1"/>
          <p:nvPr>
            <p:ph idx="2" type="body"/>
          </p:nvPr>
        </p:nvSpPr>
        <p:spPr>
          <a:xfrm>
            <a:off x="6172200" y="3558540"/>
            <a:ext cx="5694946" cy="2934334"/>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48"/>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0" sz="2400" u="none"/>
            </a:lvl1pPr>
            <a:lvl2pPr indent="-228600" lvl="1" marL="914400" algn="l">
              <a:lnSpc>
                <a:spcPct val="90000"/>
              </a:lnSpc>
              <a:spcBef>
                <a:spcPts val="500"/>
              </a:spcBef>
              <a:spcAft>
                <a:spcPts val="0"/>
              </a:spcAft>
              <a:buClr>
                <a:schemeClr val="dk1"/>
              </a:buClr>
              <a:buSzPts val="2800"/>
              <a:buNone/>
              <a:defRPr/>
            </a:lvl2pPr>
            <a:lvl3pPr indent="-228600" lvl="2" marL="1371600" algn="ctr">
              <a:lnSpc>
                <a:spcPct val="90000"/>
              </a:lnSpc>
              <a:spcBef>
                <a:spcPts val="500"/>
              </a:spcBef>
              <a:spcAft>
                <a:spcPts val="0"/>
              </a:spcAft>
              <a:buClr>
                <a:schemeClr val="dk1"/>
              </a:buClr>
              <a:buSzPts val="24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48"/>
          <p:cNvSpPr txBox="1"/>
          <p:nvPr/>
        </p:nvSpPr>
        <p:spPr>
          <a:xfrm>
            <a:off x="324270" y="1317165"/>
            <a:ext cx="11542293" cy="461665"/>
          </a:xfrm>
          <a:prstGeom prst="rect">
            <a:avLst/>
          </a:prstGeom>
          <a:solidFill>
            <a:srgbClr val="473C7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sng">
                <a:solidFill>
                  <a:schemeClr val="lt1"/>
                </a:solidFill>
                <a:latin typeface="Gill Sans"/>
                <a:ea typeface="Gill Sans"/>
                <a:cs typeface="Gill Sans"/>
                <a:sym typeface="Gill Sans"/>
              </a:rPr>
              <a:t>Definition</a:t>
            </a:r>
            <a:endParaRPr/>
          </a:p>
        </p:txBody>
      </p:sp>
      <p:sp>
        <p:nvSpPr>
          <p:cNvPr id="91" name="Google Shape;91;p48"/>
          <p:cNvSpPr txBox="1"/>
          <p:nvPr>
            <p:ph idx="4"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2" name="Shape 92"/>
        <p:cNvGrpSpPr/>
        <p:nvPr/>
      </p:nvGrpSpPr>
      <p:grpSpPr>
        <a:xfrm>
          <a:off x="0" y="0"/>
          <a:ext cx="0" cy="0"/>
          <a:chOff x="0" y="0"/>
          <a:chExt cx="0" cy="0"/>
        </a:xfrm>
      </p:grpSpPr>
      <p:sp>
        <p:nvSpPr>
          <p:cNvPr id="93" name="Google Shape;93;p49"/>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49"/>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49"/>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6" name="Shape 96"/>
        <p:cNvGrpSpPr/>
        <p:nvPr/>
      </p:nvGrpSpPr>
      <p:grpSpPr>
        <a:xfrm>
          <a:off x="0" y="0"/>
          <a:ext cx="0" cy="0"/>
          <a:chOff x="0" y="0"/>
          <a:chExt cx="0" cy="0"/>
        </a:xfrm>
      </p:grpSpPr>
      <p:sp>
        <p:nvSpPr>
          <p:cNvPr id="97" name="Google Shape;97;p50"/>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50"/>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50"/>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0" name="Google Shape;100;p50"/>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Content">
  <p:cSld name="Only Content">
    <p:spTree>
      <p:nvGrpSpPr>
        <p:cNvPr id="101" name="Shape 101"/>
        <p:cNvGrpSpPr/>
        <p:nvPr/>
      </p:nvGrpSpPr>
      <p:grpSpPr>
        <a:xfrm>
          <a:off x="0" y="0"/>
          <a:ext cx="0" cy="0"/>
          <a:chOff x="0" y="0"/>
          <a:chExt cx="0" cy="0"/>
        </a:xfrm>
      </p:grpSpPr>
      <p:sp>
        <p:nvSpPr>
          <p:cNvPr id="102" name="Google Shape;102;p51"/>
          <p:cNvSpPr txBox="1"/>
          <p:nvPr>
            <p:ph idx="1" type="body"/>
          </p:nvPr>
        </p:nvSpPr>
        <p:spPr>
          <a:xfrm>
            <a:off x="324852" y="597878"/>
            <a:ext cx="11542295" cy="589499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51"/>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51"/>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Info">
  <p:cSld name="Additional Info">
    <p:spTree>
      <p:nvGrpSpPr>
        <p:cNvPr id="105" name="Shape 105"/>
        <p:cNvGrpSpPr/>
        <p:nvPr/>
      </p:nvGrpSpPr>
      <p:grpSpPr>
        <a:xfrm>
          <a:off x="0" y="0"/>
          <a:ext cx="0" cy="0"/>
          <a:chOff x="0" y="0"/>
          <a:chExt cx="0" cy="0"/>
        </a:xfrm>
      </p:grpSpPr>
      <p:sp>
        <p:nvSpPr>
          <p:cNvPr id="106" name="Google Shape;106;p52"/>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52"/>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52"/>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52"/>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52"/>
          <p:cNvSpPr txBox="1"/>
          <p:nvPr/>
        </p:nvSpPr>
        <p:spPr>
          <a:xfrm>
            <a:off x="81720" y="-4207"/>
            <a:ext cx="4366456"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rial"/>
                <a:ea typeface="Arial"/>
                <a:cs typeface="Arial"/>
                <a:sym typeface="Arial"/>
              </a:rPr>
              <a:t>Additional Information (not in lecture)</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1" name="Shape 111"/>
        <p:cNvGrpSpPr/>
        <p:nvPr/>
      </p:nvGrpSpPr>
      <p:grpSpPr>
        <a:xfrm>
          <a:off x="0" y="0"/>
          <a:ext cx="0" cy="0"/>
          <a:chOff x="0" y="0"/>
          <a:chExt cx="0" cy="0"/>
        </a:xfrm>
      </p:grpSpPr>
      <p:sp>
        <p:nvSpPr>
          <p:cNvPr id="112" name="Google Shape;112;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Gill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4" name="Google Shape;114;p54"/>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Title and Content">
  <p:cSld name="Two Title and Content">
    <p:spTree>
      <p:nvGrpSpPr>
        <p:cNvPr id="115" name="Shape 115"/>
        <p:cNvGrpSpPr/>
        <p:nvPr/>
      </p:nvGrpSpPr>
      <p:grpSpPr>
        <a:xfrm>
          <a:off x="0" y="0"/>
          <a:ext cx="0" cy="0"/>
          <a:chOff x="0" y="0"/>
          <a:chExt cx="0" cy="0"/>
        </a:xfrm>
      </p:grpSpPr>
      <p:sp>
        <p:nvSpPr>
          <p:cNvPr id="116" name="Google Shape;116;p55"/>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55"/>
          <p:cNvSpPr txBox="1"/>
          <p:nvPr>
            <p:ph idx="1" type="body"/>
          </p:nvPr>
        </p:nvSpPr>
        <p:spPr>
          <a:xfrm>
            <a:off x="324853" y="1825625"/>
            <a:ext cx="5694947"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55"/>
          <p:cNvSpPr txBox="1"/>
          <p:nvPr>
            <p:ph idx="2" type="body"/>
          </p:nvPr>
        </p:nvSpPr>
        <p:spPr>
          <a:xfrm>
            <a:off x="6172200" y="1825625"/>
            <a:ext cx="5694946"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55"/>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0" name="Google Shape;120;p55"/>
          <p:cNvSpPr txBox="1"/>
          <p:nvPr>
            <p:ph idx="3"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indent="-228600" lvl="1" marL="914400" algn="ctr">
              <a:lnSpc>
                <a:spcPct val="90000"/>
              </a:lnSpc>
              <a:spcBef>
                <a:spcPts val="500"/>
              </a:spcBef>
              <a:spcAft>
                <a:spcPts val="0"/>
              </a:spcAft>
              <a:buClr>
                <a:schemeClr val="dk1"/>
              </a:buClr>
              <a:buSzPts val="1200"/>
              <a:buNone/>
              <a:defRPr sz="1200"/>
            </a:lvl2pPr>
            <a:lvl3pPr indent="-228600" lvl="2" marL="1371600" algn="ctr">
              <a:lnSpc>
                <a:spcPct val="90000"/>
              </a:lnSpc>
              <a:spcBef>
                <a:spcPts val="500"/>
              </a:spcBef>
              <a:spcAft>
                <a:spcPts val="0"/>
              </a:spcAft>
              <a:buClr>
                <a:schemeClr val="dk1"/>
              </a:buClr>
              <a:buSzPts val="1200"/>
              <a:buNone/>
              <a:defRPr sz="1200"/>
            </a:lvl3pPr>
            <a:lvl4pPr indent="-228600" lvl="3" marL="1828800" algn="ctr">
              <a:lnSpc>
                <a:spcPct val="90000"/>
              </a:lnSpc>
              <a:spcBef>
                <a:spcPts val="500"/>
              </a:spcBef>
              <a:spcAft>
                <a:spcPts val="0"/>
              </a:spcAft>
              <a:buClr>
                <a:schemeClr val="dk1"/>
              </a:buClr>
              <a:buSzPts val="1200"/>
              <a:buNone/>
              <a:defRPr sz="1200"/>
            </a:lvl4pPr>
            <a:lvl5pPr indent="-228600" lvl="4" marL="2286000" algn="ctr">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1">
  <p:cSld name="Questions 1">
    <p:spTree>
      <p:nvGrpSpPr>
        <p:cNvPr id="121" name="Shape 121"/>
        <p:cNvGrpSpPr/>
        <p:nvPr/>
      </p:nvGrpSpPr>
      <p:grpSpPr>
        <a:xfrm>
          <a:off x="0" y="0"/>
          <a:ext cx="0" cy="0"/>
          <a:chOff x="0" y="0"/>
          <a:chExt cx="0" cy="0"/>
        </a:xfrm>
      </p:grpSpPr>
      <p:sp>
        <p:nvSpPr>
          <p:cNvPr id="122" name="Google Shape;122;p56"/>
          <p:cNvSpPr txBox="1"/>
          <p:nvPr/>
        </p:nvSpPr>
        <p:spPr>
          <a:xfrm>
            <a:off x="0" y="0"/>
            <a:ext cx="4081832" cy="1027585"/>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Gill Sans"/>
              <a:buNone/>
            </a:pPr>
            <a:r>
              <a:rPr b="1" lang="en-US" sz="4400">
                <a:solidFill>
                  <a:schemeClr val="dk1"/>
                </a:solidFill>
                <a:latin typeface="Gill Sans"/>
                <a:ea typeface="Gill Sans"/>
                <a:cs typeface="Gill Sans"/>
                <a:sym typeface="Gill Sans"/>
              </a:rPr>
              <a:t>Questions?</a:t>
            </a:r>
            <a:endParaRPr/>
          </a:p>
        </p:txBody>
      </p:sp>
      <p:sp>
        <p:nvSpPr>
          <p:cNvPr id="123" name="Google Shape;123;p56"/>
          <p:cNvSpPr txBox="1"/>
          <p:nvPr/>
        </p:nvSpPr>
        <p:spPr>
          <a:xfrm>
            <a:off x="9011207" y="6611777"/>
            <a:ext cx="3180793"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dk1"/>
                </a:solidFill>
                <a:latin typeface="Gill Sans"/>
                <a:ea typeface="Gill Sans"/>
                <a:cs typeface="Gill Sans"/>
                <a:sym typeface="Gill Sans"/>
              </a:rPr>
              <a:t>Dall-E: “wall-e answering questions at a press conference”</a:t>
            </a:r>
            <a:endParaRPr/>
          </a:p>
        </p:txBody>
      </p:sp>
      <p:pic>
        <p:nvPicPr>
          <p:cNvPr descr="A picture containing text, yellow, transport, school&#10;&#10;Description automatically generated" id="124" name="Google Shape;124;p56"/>
          <p:cNvPicPr preferRelativeResize="0"/>
          <p:nvPr/>
        </p:nvPicPr>
        <p:blipFill rotWithShape="1">
          <a:blip r:embed="rId2">
            <a:alphaModFix/>
          </a:blip>
          <a:srcRect b="0" l="0" r="0" t="0"/>
          <a:stretch/>
        </p:blipFill>
        <p:spPr>
          <a:xfrm>
            <a:off x="3397250" y="1214278"/>
            <a:ext cx="5397499" cy="53974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2">
  <p:cSld name="Questions 2">
    <p:spTree>
      <p:nvGrpSpPr>
        <p:cNvPr id="125" name="Shape 125"/>
        <p:cNvGrpSpPr/>
        <p:nvPr/>
      </p:nvGrpSpPr>
      <p:grpSpPr>
        <a:xfrm>
          <a:off x="0" y="0"/>
          <a:ext cx="0" cy="0"/>
          <a:chOff x="0" y="0"/>
          <a:chExt cx="0" cy="0"/>
        </a:xfrm>
      </p:grpSpPr>
      <p:pic>
        <p:nvPicPr>
          <p:cNvPr descr="A robot on a table&#10;&#10;Description automatically generated with low confidence" id="126" name="Google Shape;126;p57"/>
          <p:cNvPicPr preferRelativeResize="0"/>
          <p:nvPr/>
        </p:nvPicPr>
        <p:blipFill rotWithShape="1">
          <a:blip r:embed="rId2">
            <a:alphaModFix/>
          </a:blip>
          <a:srcRect b="0" l="0" r="0" t="0"/>
          <a:stretch/>
        </p:blipFill>
        <p:spPr>
          <a:xfrm>
            <a:off x="3397250" y="1214278"/>
            <a:ext cx="5397499" cy="5397499"/>
          </a:xfrm>
          <a:prstGeom prst="rect">
            <a:avLst/>
          </a:prstGeom>
          <a:noFill/>
          <a:ln>
            <a:noFill/>
          </a:ln>
        </p:spPr>
      </p:pic>
      <p:sp>
        <p:nvSpPr>
          <p:cNvPr id="127" name="Google Shape;127;p57"/>
          <p:cNvSpPr txBox="1"/>
          <p:nvPr/>
        </p:nvSpPr>
        <p:spPr>
          <a:xfrm>
            <a:off x="0" y="0"/>
            <a:ext cx="4081832" cy="1027585"/>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Gill Sans"/>
              <a:buNone/>
            </a:pPr>
            <a:r>
              <a:rPr b="1" lang="en-US" sz="4400">
                <a:solidFill>
                  <a:schemeClr val="dk1"/>
                </a:solidFill>
                <a:latin typeface="Gill Sans"/>
                <a:ea typeface="Gill Sans"/>
                <a:cs typeface="Gill Sans"/>
                <a:sym typeface="Gill Sans"/>
              </a:rPr>
              <a:t>Questions?</a:t>
            </a:r>
            <a:endParaRPr/>
          </a:p>
        </p:txBody>
      </p:sp>
      <p:sp>
        <p:nvSpPr>
          <p:cNvPr id="128" name="Google Shape;128;p57"/>
          <p:cNvSpPr txBox="1"/>
          <p:nvPr/>
        </p:nvSpPr>
        <p:spPr>
          <a:xfrm>
            <a:off x="9011207" y="6611777"/>
            <a:ext cx="3180793"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dk1"/>
                </a:solidFill>
                <a:latin typeface="Gill Sans"/>
                <a:ea typeface="Gill Sans"/>
                <a:cs typeface="Gill Sans"/>
                <a:sym typeface="Gill Sans"/>
              </a:rPr>
              <a:t>Dall-E: “wall-e answering questions at a press conference”</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3">
  <p:cSld name="Questions 3">
    <p:spTree>
      <p:nvGrpSpPr>
        <p:cNvPr id="129" name="Shape 129"/>
        <p:cNvGrpSpPr/>
        <p:nvPr/>
      </p:nvGrpSpPr>
      <p:grpSpPr>
        <a:xfrm>
          <a:off x="0" y="0"/>
          <a:ext cx="0" cy="0"/>
          <a:chOff x="0" y="0"/>
          <a:chExt cx="0" cy="0"/>
        </a:xfrm>
      </p:grpSpPr>
      <p:pic>
        <p:nvPicPr>
          <p:cNvPr descr="A picture containing text, indoor&#10;&#10;Description automatically generated" id="130" name="Google Shape;130;p58"/>
          <p:cNvPicPr preferRelativeResize="0"/>
          <p:nvPr/>
        </p:nvPicPr>
        <p:blipFill rotWithShape="1">
          <a:blip r:embed="rId2">
            <a:alphaModFix/>
          </a:blip>
          <a:srcRect b="0" l="0" r="0" t="0"/>
          <a:stretch/>
        </p:blipFill>
        <p:spPr>
          <a:xfrm>
            <a:off x="3397250" y="1214277"/>
            <a:ext cx="5397499" cy="5397499"/>
          </a:xfrm>
          <a:prstGeom prst="rect">
            <a:avLst/>
          </a:prstGeom>
          <a:noFill/>
          <a:ln>
            <a:noFill/>
          </a:ln>
        </p:spPr>
      </p:pic>
      <p:sp>
        <p:nvSpPr>
          <p:cNvPr id="131" name="Google Shape;131;p58"/>
          <p:cNvSpPr txBox="1"/>
          <p:nvPr/>
        </p:nvSpPr>
        <p:spPr>
          <a:xfrm>
            <a:off x="0" y="0"/>
            <a:ext cx="4081832" cy="1027585"/>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Gill Sans"/>
              <a:buNone/>
            </a:pPr>
            <a:r>
              <a:rPr b="1" lang="en-US" sz="4400">
                <a:solidFill>
                  <a:schemeClr val="dk1"/>
                </a:solidFill>
                <a:latin typeface="Gill Sans"/>
                <a:ea typeface="Gill Sans"/>
                <a:cs typeface="Gill Sans"/>
                <a:sym typeface="Gill Sans"/>
              </a:rPr>
              <a:t>Questions?</a:t>
            </a:r>
            <a:endParaRPr/>
          </a:p>
        </p:txBody>
      </p:sp>
      <p:sp>
        <p:nvSpPr>
          <p:cNvPr id="132" name="Google Shape;132;p58"/>
          <p:cNvSpPr txBox="1"/>
          <p:nvPr/>
        </p:nvSpPr>
        <p:spPr>
          <a:xfrm>
            <a:off x="9011207" y="6611777"/>
            <a:ext cx="3180793"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dk1"/>
                </a:solidFill>
                <a:latin typeface="Gill Sans"/>
                <a:ea typeface="Gill Sans"/>
                <a:cs typeface="Gill Sans"/>
                <a:sym typeface="Gill Sans"/>
              </a:rPr>
              <a:t>Dall-E: “wall-e answering questions at a press conference”</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inkPairShare">
  <p:cSld name="ThinkPairShare">
    <p:spTree>
      <p:nvGrpSpPr>
        <p:cNvPr id="133" name="Shape 133"/>
        <p:cNvGrpSpPr/>
        <p:nvPr/>
      </p:nvGrpSpPr>
      <p:grpSpPr>
        <a:xfrm>
          <a:off x="0" y="0"/>
          <a:ext cx="0" cy="0"/>
          <a:chOff x="0" y="0"/>
          <a:chExt cx="0" cy="0"/>
        </a:xfrm>
      </p:grpSpPr>
      <p:pic>
        <p:nvPicPr>
          <p:cNvPr descr="A picture containing yellow, camera&#10;&#10;Description automatically generated" id="134" name="Google Shape;134;p59"/>
          <p:cNvPicPr preferRelativeResize="0"/>
          <p:nvPr/>
        </p:nvPicPr>
        <p:blipFill rotWithShape="1">
          <a:blip r:embed="rId2">
            <a:alphaModFix/>
          </a:blip>
          <a:srcRect b="0" l="0" r="0" t="0"/>
          <a:stretch/>
        </p:blipFill>
        <p:spPr>
          <a:xfrm>
            <a:off x="3397250" y="1214277"/>
            <a:ext cx="5397499" cy="5397499"/>
          </a:xfrm>
          <a:prstGeom prst="rect">
            <a:avLst/>
          </a:prstGeom>
          <a:noFill/>
          <a:ln>
            <a:noFill/>
          </a:ln>
        </p:spPr>
      </p:pic>
      <p:sp>
        <p:nvSpPr>
          <p:cNvPr id="135" name="Google Shape;135;p59"/>
          <p:cNvSpPr txBox="1"/>
          <p:nvPr/>
        </p:nvSpPr>
        <p:spPr>
          <a:xfrm>
            <a:off x="-1" y="0"/>
            <a:ext cx="5000425" cy="1027585"/>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Gill Sans"/>
              <a:buNone/>
            </a:pPr>
            <a:r>
              <a:rPr b="1" lang="en-US" sz="4400">
                <a:solidFill>
                  <a:schemeClr val="dk1"/>
                </a:solidFill>
                <a:latin typeface="Gill Sans"/>
                <a:ea typeface="Gill Sans"/>
                <a:cs typeface="Gill Sans"/>
                <a:sym typeface="Gill Sans"/>
              </a:rPr>
              <a:t>Think-Pair-Share</a:t>
            </a:r>
            <a:endParaRPr/>
          </a:p>
        </p:txBody>
      </p:sp>
      <p:sp>
        <p:nvSpPr>
          <p:cNvPr id="136" name="Google Shape;136;p59"/>
          <p:cNvSpPr txBox="1"/>
          <p:nvPr/>
        </p:nvSpPr>
        <p:spPr>
          <a:xfrm>
            <a:off x="9011207" y="6611777"/>
            <a:ext cx="3180793"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dk1"/>
                </a:solidFill>
                <a:latin typeface="Gill Sans"/>
                <a:ea typeface="Gill Sans"/>
                <a:cs typeface="Gill Sans"/>
                <a:sym typeface="Gill Sans"/>
              </a:rPr>
              <a:t>Dall-E: “wall-e having a discussion with another wall-e”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image" Target="../media/image2.jp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3.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A picture containing text, outdoor, person, person&#10;&#10;Description automatically generated" id="10" name="Google Shape;10;p4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44"/>
          <p:cNvSpPr txBox="1"/>
          <p:nvPr/>
        </p:nvSpPr>
        <p:spPr>
          <a:xfrm>
            <a:off x="10075984" y="6611779"/>
            <a:ext cx="2116016"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i="1" lang="en-US" sz="1000">
                <a:solidFill>
                  <a:schemeClr val="lt1"/>
                </a:solidFill>
                <a:latin typeface="Gill Sans"/>
                <a:ea typeface="Gill Sans"/>
                <a:cs typeface="Gill Sans"/>
                <a:sym typeface="Gill Sans"/>
              </a:rPr>
              <a:t>Image Credit: Pixar Animation Studios</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alpha val="14902"/>
          </a:schemeClr>
        </a:solidFill>
      </p:bgPr>
    </p:bg>
    <p:spTree>
      <p:nvGrpSpPr>
        <p:cNvPr id="74" name="Shape 74"/>
        <p:cNvGrpSpPr/>
        <p:nvPr/>
      </p:nvGrpSpPr>
      <p:grpSpPr>
        <a:xfrm>
          <a:off x="0" y="0"/>
          <a:ext cx="0" cy="0"/>
          <a:chOff x="0" y="0"/>
          <a:chExt cx="0" cy="0"/>
        </a:xfrm>
      </p:grpSpPr>
      <p:sp>
        <p:nvSpPr>
          <p:cNvPr id="75" name="Google Shape;75;p46"/>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Gill Sans"/>
              <a:buNone/>
              <a:defRPr b="1" i="0" sz="4000" u="none" cap="none" strike="noStrik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Google Shape;76;p46"/>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77" name="Google Shape;77;p46"/>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Gill Sans"/>
                <a:ea typeface="Gill Sans"/>
                <a:cs typeface="Gill Sans"/>
                <a:sym typeface="Gill Sans"/>
              </a:defRPr>
            </a:lvl1pPr>
            <a:lvl2pPr indent="0" lvl="1" marL="0" marR="0" rtl="0" algn="r">
              <a:spcBef>
                <a:spcPts val="0"/>
              </a:spcBef>
              <a:buNone/>
              <a:defRPr sz="1200">
                <a:solidFill>
                  <a:srgbClr val="888888"/>
                </a:solidFill>
                <a:latin typeface="Gill Sans"/>
                <a:ea typeface="Gill Sans"/>
                <a:cs typeface="Gill Sans"/>
                <a:sym typeface="Gill Sans"/>
              </a:defRPr>
            </a:lvl2pPr>
            <a:lvl3pPr indent="0" lvl="2" marL="0" marR="0" rtl="0" algn="r">
              <a:spcBef>
                <a:spcPts val="0"/>
              </a:spcBef>
              <a:buNone/>
              <a:defRPr sz="1200">
                <a:solidFill>
                  <a:srgbClr val="888888"/>
                </a:solidFill>
                <a:latin typeface="Gill Sans"/>
                <a:ea typeface="Gill Sans"/>
                <a:cs typeface="Gill Sans"/>
                <a:sym typeface="Gill Sans"/>
              </a:defRPr>
            </a:lvl3pPr>
            <a:lvl4pPr indent="0" lvl="3" marL="0" marR="0" rtl="0" algn="r">
              <a:spcBef>
                <a:spcPts val="0"/>
              </a:spcBef>
              <a:buNone/>
              <a:defRPr sz="1200">
                <a:solidFill>
                  <a:srgbClr val="888888"/>
                </a:solidFill>
                <a:latin typeface="Gill Sans"/>
                <a:ea typeface="Gill Sans"/>
                <a:cs typeface="Gill Sans"/>
                <a:sym typeface="Gill Sans"/>
              </a:defRPr>
            </a:lvl4pPr>
            <a:lvl5pPr indent="0" lvl="4" marL="0" marR="0" rtl="0" algn="r">
              <a:spcBef>
                <a:spcPts val="0"/>
              </a:spcBef>
              <a:buNone/>
              <a:defRPr sz="1200">
                <a:solidFill>
                  <a:srgbClr val="888888"/>
                </a:solidFill>
                <a:latin typeface="Gill Sans"/>
                <a:ea typeface="Gill Sans"/>
                <a:cs typeface="Gill Sans"/>
                <a:sym typeface="Gill Sans"/>
              </a:defRPr>
            </a:lvl5pPr>
            <a:lvl6pPr indent="0" lvl="5" marL="0" marR="0" rtl="0" algn="r">
              <a:spcBef>
                <a:spcPts val="0"/>
              </a:spcBef>
              <a:buNone/>
              <a:defRPr sz="1200">
                <a:solidFill>
                  <a:srgbClr val="888888"/>
                </a:solidFill>
                <a:latin typeface="Gill Sans"/>
                <a:ea typeface="Gill Sans"/>
                <a:cs typeface="Gill Sans"/>
                <a:sym typeface="Gill Sans"/>
              </a:defRPr>
            </a:lvl6pPr>
            <a:lvl7pPr indent="0" lvl="6" marL="0" marR="0" rtl="0" algn="r">
              <a:spcBef>
                <a:spcPts val="0"/>
              </a:spcBef>
              <a:buNone/>
              <a:defRPr sz="1200">
                <a:solidFill>
                  <a:srgbClr val="888888"/>
                </a:solidFill>
                <a:latin typeface="Gill Sans"/>
                <a:ea typeface="Gill Sans"/>
                <a:cs typeface="Gill Sans"/>
                <a:sym typeface="Gill Sans"/>
              </a:defRPr>
            </a:lvl7pPr>
            <a:lvl8pPr indent="0" lvl="7" marL="0" marR="0" rtl="0" algn="r">
              <a:spcBef>
                <a:spcPts val="0"/>
              </a:spcBef>
              <a:buNone/>
              <a:defRPr sz="1200">
                <a:solidFill>
                  <a:srgbClr val="888888"/>
                </a:solidFill>
                <a:latin typeface="Gill Sans"/>
                <a:ea typeface="Gill Sans"/>
                <a:cs typeface="Gill Sans"/>
                <a:sym typeface="Gill Sans"/>
              </a:defRPr>
            </a:lvl8pPr>
            <a:lvl9pPr indent="0" lvl="8" marL="0" marR="0" rtl="0" algn="r">
              <a:spcBef>
                <a:spcPts val="0"/>
              </a:spcBef>
              <a:buNone/>
              <a:defRPr sz="1200">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pic>
        <p:nvPicPr>
          <p:cNvPr descr="A picture containing text, outdoor, person, person&#10;&#10;Description automatically generated" id="78" name="Google Shape;78;p46"/>
          <p:cNvPicPr preferRelativeResize="0"/>
          <p:nvPr/>
        </p:nvPicPr>
        <p:blipFill rotWithShape="1">
          <a:blip r:embed="rId1">
            <a:alphaModFix/>
          </a:blip>
          <a:srcRect b="73645" l="39" r="-39" t="20887"/>
          <a:stretch/>
        </p:blipFill>
        <p:spPr>
          <a:xfrm>
            <a:off x="2203937" y="1"/>
            <a:ext cx="9992719" cy="365124"/>
          </a:xfrm>
          <a:prstGeom prst="rect">
            <a:avLst/>
          </a:prstGeom>
          <a:noFill/>
          <a:ln>
            <a:noFill/>
          </a:ln>
        </p:spPr>
      </p:pic>
      <p:sp>
        <p:nvSpPr>
          <p:cNvPr id="79" name="Google Shape;79;p46"/>
          <p:cNvSpPr txBox="1"/>
          <p:nvPr/>
        </p:nvSpPr>
        <p:spPr>
          <a:xfrm>
            <a:off x="6838122" y="-4207"/>
            <a:ext cx="536086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rial"/>
                <a:ea typeface="Arial"/>
                <a:cs typeface="Arial"/>
                <a:sym typeface="Arial"/>
              </a:rPr>
              <a:t>COMP322: COMPUTER VISION &amp; IMAGE PROCESSING</a:t>
            </a:r>
            <a:endParaRPr/>
          </a:p>
        </p:txBody>
      </p:sp>
      <p:sp>
        <p:nvSpPr>
          <p:cNvPr id="80" name="Google Shape;80;p46"/>
          <p:cNvSpPr/>
          <p:nvPr/>
        </p:nvSpPr>
        <p:spPr>
          <a:xfrm>
            <a:off x="-1" y="0"/>
            <a:ext cx="2244970" cy="365125"/>
          </a:xfrm>
          <a:prstGeom prst="rect">
            <a:avLst/>
          </a:prstGeom>
          <a:gradFill>
            <a:gsLst>
              <a:gs pos="0">
                <a:srgbClr val="C1868A"/>
              </a:gs>
              <a:gs pos="52000">
                <a:srgbClr val="5C467D"/>
              </a:gs>
              <a:gs pos="83000">
                <a:srgbClr val="18256E"/>
              </a:gs>
              <a:gs pos="100000">
                <a:srgbClr val="211952"/>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23.jpg"/><Relationship Id="rId4" Type="http://schemas.openxmlformats.org/officeDocument/2006/relationships/image" Target="../media/image6.png"/><Relationship Id="rId9" Type="http://schemas.openxmlformats.org/officeDocument/2006/relationships/image" Target="../media/image8.jpg"/><Relationship Id="rId5" Type="http://schemas.openxmlformats.org/officeDocument/2006/relationships/image" Target="../media/image5.jpg"/><Relationship Id="rId6" Type="http://schemas.openxmlformats.org/officeDocument/2006/relationships/image" Target="../media/image10.png"/><Relationship Id="rId7" Type="http://schemas.openxmlformats.org/officeDocument/2006/relationships/image" Target="../media/image9.jpg"/><Relationship Id="rId8"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50.jpg"/><Relationship Id="rId9" Type="http://schemas.openxmlformats.org/officeDocument/2006/relationships/image" Target="../media/image31.png"/><Relationship Id="rId5" Type="http://schemas.openxmlformats.org/officeDocument/2006/relationships/image" Target="../media/image38.png"/><Relationship Id="rId6" Type="http://schemas.openxmlformats.org/officeDocument/2006/relationships/image" Target="../media/image17.jpg"/><Relationship Id="rId7" Type="http://schemas.openxmlformats.org/officeDocument/2006/relationships/image" Target="../media/image48.gif"/><Relationship Id="rId8"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4.gif"/><Relationship Id="rId5"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4.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4.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4.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4.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4.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4.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28.png"/><Relationship Id="rId5" Type="http://schemas.openxmlformats.org/officeDocument/2006/relationships/image" Target="../media/image30.png"/><Relationship Id="rId6"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4.gif"/><Relationship Id="rId5"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4.gif"/><Relationship Id="rId5" Type="http://schemas.openxmlformats.org/officeDocument/2006/relationships/image" Target="../media/image13.jpg"/><Relationship Id="rId6"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14.gif"/><Relationship Id="rId5" Type="http://schemas.openxmlformats.org/officeDocument/2006/relationships/image" Target="../media/image13.jpg"/><Relationship Id="rId6"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33.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33.png"/><Relationship Id="rId4" Type="http://schemas.openxmlformats.org/officeDocument/2006/relationships/image" Target="../media/image25.png"/><Relationship Id="rId5"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36.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42.jp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51.jpg"/><Relationship Id="rId4" Type="http://schemas.openxmlformats.org/officeDocument/2006/relationships/image" Target="../media/image45.jpg"/><Relationship Id="rId5" Type="http://schemas.openxmlformats.org/officeDocument/2006/relationships/image" Target="../media/image43.jpg"/><Relationship Id="rId6" Type="http://schemas.openxmlformats.org/officeDocument/2006/relationships/image" Target="../media/image4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1.xml"/><Relationship Id="rId3" Type="http://schemas.openxmlformats.org/officeDocument/2006/relationships/image" Target="../media/image4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9.jp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ph idx="1" type="body"/>
          </p:nvPr>
        </p:nvSpPr>
        <p:spPr>
          <a:xfrm>
            <a:off x="297589" y="5379130"/>
            <a:ext cx="3920837" cy="9662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US"/>
              <a:t>Modified by Hong Xu, mostly taken from slides by Betsy Sanders, in turn modified from James Tompkin’s class. </a:t>
            </a:r>
            <a:endParaRPr/>
          </a:p>
          <a:p>
            <a:pPr indent="0" lvl="0" marL="0" rtl="0" algn="l">
              <a:lnSpc>
                <a:spcPct val="90000"/>
              </a:lnSpc>
              <a:spcBef>
                <a:spcPts val="1000"/>
              </a:spcBef>
              <a:spcAft>
                <a:spcPts val="0"/>
              </a:spcAft>
              <a:buClr>
                <a:schemeClr val="lt1"/>
              </a:buClr>
              <a:buSzPts val="2400"/>
              <a:buNone/>
            </a:pPr>
            <a:r>
              <a:t/>
            </a:r>
            <a:endParaRPr/>
          </a:p>
        </p:txBody>
      </p:sp>
      <p:sp>
        <p:nvSpPr>
          <p:cNvPr id="142" name="Google Shape;142;p1"/>
          <p:cNvSpPr txBox="1"/>
          <p:nvPr>
            <p:ph idx="12" type="sldNum"/>
          </p:nvPr>
        </p:nvSpPr>
        <p:spPr>
          <a:xfrm>
            <a:off x="9448800" y="6646863"/>
            <a:ext cx="2743200" cy="2111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Gill Sans"/>
                <a:ea typeface="Gill Sans"/>
                <a:cs typeface="Gill Sans"/>
                <a:sym typeface="Gill Sans"/>
              </a:rPr>
              <a:t>‹#›</a:t>
            </a:fld>
            <a:endParaRPr sz="1800">
              <a:solidFill>
                <a:schemeClr val="dk1"/>
              </a:solidFill>
              <a:latin typeface="Gill Sans"/>
              <a:ea typeface="Gill Sans"/>
              <a:cs typeface="Gill Sans"/>
              <a:sym typeface="Gill Sans"/>
            </a:endParaRPr>
          </a:p>
        </p:txBody>
      </p:sp>
      <p:sp>
        <p:nvSpPr>
          <p:cNvPr id="143" name="Google Shape;143;p1"/>
          <p:cNvSpPr txBox="1"/>
          <p:nvPr/>
        </p:nvSpPr>
        <p:spPr>
          <a:xfrm>
            <a:off x="1759527" y="1641764"/>
            <a:ext cx="3920837" cy="1754326"/>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What is Computer Vision and why?</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What is Image Processing and why?</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Image</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Digital image representation</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Pixels and pixel manipulation</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Gill Sans"/>
                <a:ea typeface="Gill Sans"/>
                <a:cs typeface="Gill Sans"/>
                <a:sym typeface="Gill Sans"/>
              </a:rPr>
              <a:t>Images in practice</a:t>
            </a:r>
            <a:endParaRPr/>
          </a:p>
        </p:txBody>
      </p:sp>
      <p:sp>
        <p:nvSpPr>
          <p:cNvPr id="144" name="Google Shape;144;p1"/>
          <p:cNvSpPr txBox="1"/>
          <p:nvPr/>
        </p:nvSpPr>
        <p:spPr>
          <a:xfrm>
            <a:off x="8624456" y="6896245"/>
            <a:ext cx="35675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Gill Sans"/>
                <a:ea typeface="Gill Sans"/>
                <a:cs typeface="Gill Sans"/>
                <a:sym typeface="Gill Sans"/>
              </a:rPr>
              <a:t>Image credit: Pixar animation studios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4"/>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1" name="Google Shape;151;p4"/>
          <p:cNvSpPr txBox="1"/>
          <p:nvPr/>
        </p:nvSpPr>
        <p:spPr>
          <a:xfrm>
            <a:off x="4918364" y="3059668"/>
            <a:ext cx="235527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Gill Sans"/>
                <a:ea typeface="Gill Sans"/>
                <a:cs typeface="Gill Sans"/>
                <a:sym typeface="Gill Sans"/>
              </a:rPr>
              <a:t>What is IP and why?</a:t>
            </a:r>
            <a:endParaRPr/>
          </a:p>
        </p:txBody>
      </p:sp>
      <p:pic>
        <p:nvPicPr>
          <p:cNvPr descr="Midjourney just launched image-to-video generation and it's mind-blowing" id="152" name="Google Shape;152;p4"/>
          <p:cNvPicPr preferRelativeResize="0"/>
          <p:nvPr/>
        </p:nvPicPr>
        <p:blipFill rotWithShape="1">
          <a:blip r:embed="rId3">
            <a:alphaModFix/>
          </a:blip>
          <a:srcRect b="0" l="0" r="0" t="0"/>
          <a:stretch/>
        </p:blipFill>
        <p:spPr>
          <a:xfrm>
            <a:off x="4080165" y="653637"/>
            <a:ext cx="3743514" cy="2098013"/>
          </a:xfrm>
          <a:prstGeom prst="rect">
            <a:avLst/>
          </a:prstGeom>
          <a:noFill/>
          <a:ln>
            <a:noFill/>
          </a:ln>
        </p:spPr>
      </p:pic>
      <p:pic>
        <p:nvPicPr>
          <p:cNvPr descr="2D-to-3D: A Review for Computational 3D Image Reconstruction from X-ray  Images | Archives of Computational Methods in Engineering | Springer Nature  Link" id="153" name="Google Shape;153;p4"/>
          <p:cNvPicPr preferRelativeResize="0"/>
          <p:nvPr/>
        </p:nvPicPr>
        <p:blipFill rotWithShape="1">
          <a:blip r:embed="rId4">
            <a:alphaModFix/>
          </a:blip>
          <a:srcRect b="0" l="0" r="0" t="0"/>
          <a:stretch/>
        </p:blipFill>
        <p:spPr>
          <a:xfrm>
            <a:off x="7925233" y="411842"/>
            <a:ext cx="3851130" cy="2400631"/>
          </a:xfrm>
          <a:prstGeom prst="rect">
            <a:avLst/>
          </a:prstGeom>
          <a:noFill/>
          <a:ln>
            <a:noFill/>
          </a:ln>
        </p:spPr>
      </p:pic>
      <p:pic>
        <p:nvPicPr>
          <p:cNvPr descr="Medium" id="154" name="Google Shape;154;p4"/>
          <p:cNvPicPr preferRelativeResize="0"/>
          <p:nvPr/>
        </p:nvPicPr>
        <p:blipFill rotWithShape="1">
          <a:blip r:embed="rId5">
            <a:alphaModFix/>
          </a:blip>
          <a:srcRect b="0" l="0" r="0" t="0"/>
          <a:stretch/>
        </p:blipFill>
        <p:spPr>
          <a:xfrm>
            <a:off x="174097" y="3914898"/>
            <a:ext cx="3028629" cy="1918132"/>
          </a:xfrm>
          <a:prstGeom prst="rect">
            <a:avLst/>
          </a:prstGeom>
          <a:noFill/>
          <a:ln>
            <a:noFill/>
          </a:ln>
        </p:spPr>
      </p:pic>
      <p:pic>
        <p:nvPicPr>
          <p:cNvPr descr="Multilabel Image Classification Using Deep Learning - MATLAB &amp; Simulink" id="155" name="Google Shape;155;p4"/>
          <p:cNvPicPr preferRelativeResize="0"/>
          <p:nvPr/>
        </p:nvPicPr>
        <p:blipFill rotWithShape="1">
          <a:blip r:embed="rId6">
            <a:alphaModFix/>
          </a:blip>
          <a:srcRect b="0" l="0" r="72106" t="7568"/>
          <a:stretch/>
        </p:blipFill>
        <p:spPr>
          <a:xfrm>
            <a:off x="3438906" y="3543566"/>
            <a:ext cx="2326870" cy="2660797"/>
          </a:xfrm>
          <a:prstGeom prst="rect">
            <a:avLst/>
          </a:prstGeom>
          <a:noFill/>
          <a:ln>
            <a:noFill/>
          </a:ln>
        </p:spPr>
      </p:pic>
      <p:pic>
        <p:nvPicPr>
          <p:cNvPr descr="What is VFX? Ultimate Beginner's Guide: Definitions &amp; Examples | Indie Film  Hustle®" id="156" name="Google Shape;156;p4"/>
          <p:cNvPicPr preferRelativeResize="0"/>
          <p:nvPr/>
        </p:nvPicPr>
        <p:blipFill rotWithShape="1">
          <a:blip r:embed="rId7">
            <a:alphaModFix/>
          </a:blip>
          <a:srcRect b="0" l="0" r="0" t="0"/>
          <a:stretch/>
        </p:blipFill>
        <p:spPr>
          <a:xfrm>
            <a:off x="53672" y="861002"/>
            <a:ext cx="3863215" cy="1856664"/>
          </a:xfrm>
          <a:prstGeom prst="rect">
            <a:avLst/>
          </a:prstGeom>
          <a:noFill/>
          <a:ln>
            <a:noFill/>
          </a:ln>
        </p:spPr>
      </p:pic>
      <p:pic>
        <p:nvPicPr>
          <p:cNvPr descr="Understanding Stock Illustrations – 57,094 Understanding Stock  Illustrations, Vectors &amp; Clipart - Dreamstime" id="157" name="Google Shape;157;p4"/>
          <p:cNvPicPr preferRelativeResize="0"/>
          <p:nvPr/>
        </p:nvPicPr>
        <p:blipFill rotWithShape="1">
          <a:blip r:embed="rId8">
            <a:alphaModFix/>
          </a:blip>
          <a:srcRect b="0" l="0" r="0" t="0"/>
          <a:stretch/>
        </p:blipFill>
        <p:spPr>
          <a:xfrm>
            <a:off x="5585667" y="3759565"/>
            <a:ext cx="3553444" cy="1998812"/>
          </a:xfrm>
          <a:prstGeom prst="rect">
            <a:avLst/>
          </a:prstGeom>
          <a:noFill/>
          <a:ln>
            <a:noFill/>
          </a:ln>
        </p:spPr>
      </p:pic>
      <p:sp>
        <p:nvSpPr>
          <p:cNvPr id="158" name="Google Shape;158;p4"/>
          <p:cNvSpPr txBox="1"/>
          <p:nvPr/>
        </p:nvSpPr>
        <p:spPr>
          <a:xfrm>
            <a:off x="1488160" y="6435727"/>
            <a:ext cx="9448800" cy="21113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888888"/>
              </a:buClr>
              <a:buSzPts val="3200"/>
              <a:buFont typeface="Arial"/>
              <a:buNone/>
            </a:pPr>
            <a:r>
              <a:rPr lang="en-US" sz="3200">
                <a:solidFill>
                  <a:srgbClr val="888888"/>
                </a:solidFill>
                <a:latin typeface="Gill Sans"/>
                <a:ea typeface="Gill Sans"/>
                <a:cs typeface="Gill Sans"/>
                <a:sym typeface="Gill Sans"/>
              </a:rPr>
              <a:t>Lots more!</a:t>
            </a:r>
            <a:endParaRPr/>
          </a:p>
        </p:txBody>
      </p:sp>
      <p:pic>
        <p:nvPicPr>
          <p:cNvPr descr="Cosmic microwave background - Wikipedia" id="159" name="Google Shape;159;p4"/>
          <p:cNvPicPr preferRelativeResize="0"/>
          <p:nvPr/>
        </p:nvPicPr>
        <p:blipFill rotWithShape="1">
          <a:blip r:embed="rId9">
            <a:alphaModFix/>
          </a:blip>
          <a:srcRect b="0" l="0" r="0" t="0"/>
          <a:stretch/>
        </p:blipFill>
        <p:spPr>
          <a:xfrm>
            <a:off x="9200526" y="4045528"/>
            <a:ext cx="2936056" cy="14685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66" name="Google Shape;166;p3"/>
          <p:cNvSpPr txBox="1"/>
          <p:nvPr>
            <p:ph idx="1" type="body"/>
          </p:nvPr>
        </p:nvSpPr>
        <p:spPr>
          <a:xfrm>
            <a:off x="5151307" y="6420475"/>
            <a:ext cx="2425500" cy="1584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3200"/>
              <a:buNone/>
            </a:pPr>
            <a:r>
              <a:rPr lang="en-US" sz="3200"/>
              <a:t>Lots more!</a:t>
            </a:r>
            <a:endParaRPr/>
          </a:p>
        </p:txBody>
      </p:sp>
      <p:sp>
        <p:nvSpPr>
          <p:cNvPr id="167" name="Google Shape;167;p3"/>
          <p:cNvSpPr txBox="1"/>
          <p:nvPr/>
        </p:nvSpPr>
        <p:spPr>
          <a:xfrm>
            <a:off x="4610100" y="3059668"/>
            <a:ext cx="29718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Gill Sans"/>
                <a:ea typeface="Gill Sans"/>
                <a:cs typeface="Gill Sans"/>
                <a:sym typeface="Gill Sans"/>
              </a:rPr>
              <a:t>What is CV and why?</a:t>
            </a:r>
            <a:endParaRPr/>
          </a:p>
        </p:txBody>
      </p:sp>
      <p:pic>
        <p:nvPicPr>
          <p:cNvPr descr="What is computer vision and how does it work with artificial intelligence?" id="168" name="Google Shape;168;p3"/>
          <p:cNvPicPr preferRelativeResize="0"/>
          <p:nvPr/>
        </p:nvPicPr>
        <p:blipFill rotWithShape="1">
          <a:blip r:embed="rId3">
            <a:alphaModFix/>
          </a:blip>
          <a:srcRect b="0" l="0" r="0" t="0"/>
          <a:stretch/>
        </p:blipFill>
        <p:spPr>
          <a:xfrm>
            <a:off x="306846" y="578170"/>
            <a:ext cx="3624726" cy="1896269"/>
          </a:xfrm>
          <a:prstGeom prst="rect">
            <a:avLst/>
          </a:prstGeom>
          <a:noFill/>
          <a:ln>
            <a:noFill/>
          </a:ln>
        </p:spPr>
      </p:pic>
      <p:pic>
        <p:nvPicPr>
          <p:cNvPr descr="What is facial recognition - and how sinister is it? | Biometrics | The  Guardian" id="169" name="Google Shape;169;p3"/>
          <p:cNvPicPr preferRelativeResize="0"/>
          <p:nvPr/>
        </p:nvPicPr>
        <p:blipFill rotWithShape="1">
          <a:blip r:embed="rId4">
            <a:alphaModFix/>
          </a:blip>
          <a:srcRect b="0" l="0" r="0" t="0"/>
          <a:stretch/>
        </p:blipFill>
        <p:spPr>
          <a:xfrm>
            <a:off x="8872909" y="1053995"/>
            <a:ext cx="2834409" cy="2125807"/>
          </a:xfrm>
          <a:prstGeom prst="rect">
            <a:avLst/>
          </a:prstGeom>
          <a:noFill/>
          <a:ln>
            <a:noFill/>
          </a:ln>
        </p:spPr>
      </p:pic>
      <p:pic>
        <p:nvPicPr>
          <p:cNvPr descr="Going beyond the bounding box with semantic segmentation" id="170" name="Google Shape;170;p3"/>
          <p:cNvPicPr preferRelativeResize="0"/>
          <p:nvPr/>
        </p:nvPicPr>
        <p:blipFill rotWithShape="1">
          <a:blip r:embed="rId5">
            <a:alphaModFix/>
          </a:blip>
          <a:srcRect b="0" l="0" r="0" t="0"/>
          <a:stretch/>
        </p:blipFill>
        <p:spPr>
          <a:xfrm>
            <a:off x="304069" y="2663699"/>
            <a:ext cx="3630277" cy="1808020"/>
          </a:xfrm>
          <a:prstGeom prst="rect">
            <a:avLst/>
          </a:prstGeom>
          <a:noFill/>
          <a:ln>
            <a:noFill/>
          </a:ln>
        </p:spPr>
      </p:pic>
      <p:pic>
        <p:nvPicPr>
          <p:cNvPr descr="Stereo Vision - Depth Map" id="171" name="Google Shape;171;p3"/>
          <p:cNvPicPr preferRelativeResize="0"/>
          <p:nvPr/>
        </p:nvPicPr>
        <p:blipFill rotWithShape="1">
          <a:blip r:embed="rId6">
            <a:alphaModFix/>
          </a:blip>
          <a:srcRect b="0" l="0" r="0" t="0"/>
          <a:stretch/>
        </p:blipFill>
        <p:spPr>
          <a:xfrm>
            <a:off x="747600" y="4660975"/>
            <a:ext cx="2743200" cy="2057417"/>
          </a:xfrm>
          <a:prstGeom prst="rect">
            <a:avLst/>
          </a:prstGeom>
          <a:noFill/>
          <a:ln>
            <a:noFill/>
          </a:ln>
        </p:spPr>
      </p:pic>
      <p:pic>
        <p:nvPicPr>
          <p:cNvPr descr="Automating Data Collection And Match Analysis From Video Footage | Sport  Performance Analysis" id="172" name="Google Shape;172;p3"/>
          <p:cNvPicPr preferRelativeResize="0"/>
          <p:nvPr/>
        </p:nvPicPr>
        <p:blipFill rotWithShape="1">
          <a:blip r:embed="rId7">
            <a:alphaModFix/>
          </a:blip>
          <a:srcRect b="0" l="0" r="0" t="0"/>
          <a:stretch/>
        </p:blipFill>
        <p:spPr>
          <a:xfrm>
            <a:off x="4402281" y="765537"/>
            <a:ext cx="3891398" cy="2055955"/>
          </a:xfrm>
          <a:prstGeom prst="rect">
            <a:avLst/>
          </a:prstGeom>
          <a:noFill/>
          <a:ln>
            <a:noFill/>
          </a:ln>
        </p:spPr>
      </p:pic>
      <p:pic>
        <p:nvPicPr>
          <p:cNvPr descr="Perseverance Rover Components - NASA Science" id="173" name="Google Shape;173;p3"/>
          <p:cNvPicPr preferRelativeResize="0"/>
          <p:nvPr/>
        </p:nvPicPr>
        <p:blipFill rotWithShape="1">
          <a:blip r:embed="rId8">
            <a:alphaModFix/>
          </a:blip>
          <a:srcRect b="0" l="0" r="0" t="0"/>
          <a:stretch/>
        </p:blipFill>
        <p:spPr>
          <a:xfrm>
            <a:off x="4402271" y="3532690"/>
            <a:ext cx="3774786" cy="2544835"/>
          </a:xfrm>
          <a:prstGeom prst="rect">
            <a:avLst/>
          </a:prstGeom>
          <a:noFill/>
          <a:ln>
            <a:noFill/>
          </a:ln>
        </p:spPr>
      </p:pic>
      <p:pic>
        <p:nvPicPr>
          <p:cNvPr id="174" name="Google Shape;174;p3"/>
          <p:cNvPicPr preferRelativeResize="0"/>
          <p:nvPr/>
        </p:nvPicPr>
        <p:blipFill>
          <a:blip r:embed="rId9">
            <a:alphaModFix/>
          </a:blip>
          <a:stretch>
            <a:fillRect/>
          </a:stretch>
        </p:blipFill>
        <p:spPr>
          <a:xfrm>
            <a:off x="8840960" y="3777128"/>
            <a:ext cx="2898304" cy="20559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180" name="Google Shape;180;p5"/>
          <p:cNvPicPr preferRelativeResize="0"/>
          <p:nvPr/>
        </p:nvPicPr>
        <p:blipFill rotWithShape="1">
          <a:blip r:embed="rId3">
            <a:alphaModFix/>
          </a:blip>
          <a:srcRect b="0" l="0" r="0" t="0"/>
          <a:stretch/>
        </p:blipFill>
        <p:spPr>
          <a:xfrm>
            <a:off x="3086100" y="510540"/>
            <a:ext cx="6019800" cy="6019800"/>
          </a:xfrm>
          <a:prstGeom prst="rect">
            <a:avLst/>
          </a:prstGeom>
          <a:noFill/>
          <a:ln>
            <a:noFill/>
          </a:ln>
        </p:spPr>
      </p:pic>
      <p:sp>
        <p:nvSpPr>
          <p:cNvPr id="181" name="Google Shape;181;p5"/>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57</a:t>
            </a:r>
            <a:endParaRPr/>
          </a:p>
        </p:txBody>
      </p:sp>
      <p:sp>
        <p:nvSpPr>
          <p:cNvPr id="182" name="Google Shape;182;p5"/>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Blue Marble. NASA | Apollo 17</a:t>
            </a:r>
            <a:endParaRPr/>
          </a:p>
        </p:txBody>
      </p:sp>
      <p:pic>
        <p:nvPicPr>
          <p:cNvPr descr="undefined" id="183" name="Google Shape;183;p5"/>
          <p:cNvPicPr preferRelativeResize="0"/>
          <p:nvPr/>
        </p:nvPicPr>
        <p:blipFill rotWithShape="1">
          <a:blip r:embed="rId4">
            <a:alphaModFix/>
          </a:blip>
          <a:srcRect b="0" l="0" r="0" t="0"/>
          <a:stretch/>
        </p:blipFill>
        <p:spPr>
          <a:xfrm>
            <a:off x="3086100" y="510540"/>
            <a:ext cx="6019800" cy="6019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189" name="Google Shape;189;p6"/>
          <p:cNvPicPr preferRelativeResize="0"/>
          <p:nvPr/>
        </p:nvPicPr>
        <p:blipFill rotWithShape="1">
          <a:blip r:embed="rId3">
            <a:alphaModFix/>
          </a:blip>
          <a:srcRect b="0" l="0" r="0" t="0"/>
          <a:stretch/>
        </p:blipFill>
        <p:spPr>
          <a:xfrm>
            <a:off x="563880" y="1238250"/>
            <a:ext cx="4381500" cy="4381500"/>
          </a:xfrm>
          <a:prstGeom prst="rect">
            <a:avLst/>
          </a:prstGeom>
          <a:noFill/>
          <a:ln>
            <a:noFill/>
          </a:ln>
        </p:spPr>
      </p:pic>
      <p:sp>
        <p:nvSpPr>
          <p:cNvPr id="190" name="Google Shape;190;p6"/>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58</a:t>
            </a:r>
            <a:endParaRPr/>
          </a:p>
        </p:txBody>
      </p:sp>
      <p:sp>
        <p:nvSpPr>
          <p:cNvPr id="191" name="Google Shape;191;p6"/>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Blue Marble. NASA | Apollo 17</a:t>
            </a:r>
            <a:endParaRPr/>
          </a:p>
        </p:txBody>
      </p:sp>
      <p:pic>
        <p:nvPicPr>
          <p:cNvPr descr="Post-flight photo of&#10;          Apollo 14 CDR EVA Camera with dovetail bracket and trigger&#10;          handle" id="192" name="Google Shape;192;p6"/>
          <p:cNvPicPr preferRelativeResize="0"/>
          <p:nvPr/>
        </p:nvPicPr>
        <p:blipFill rotWithShape="1">
          <a:blip r:embed="rId4">
            <a:alphaModFix/>
          </a:blip>
          <a:srcRect b="10000" l="18769" r="22229" t="13444"/>
          <a:stretch/>
        </p:blipFill>
        <p:spPr>
          <a:xfrm>
            <a:off x="9946105" y="2545882"/>
            <a:ext cx="2029862" cy="2103120"/>
          </a:xfrm>
          <a:prstGeom prst="rect">
            <a:avLst/>
          </a:prstGeom>
          <a:noFill/>
          <a:ln>
            <a:noFill/>
          </a:ln>
        </p:spPr>
      </p:pic>
      <p:sp>
        <p:nvSpPr>
          <p:cNvPr id="193" name="Google Shape;193;p6"/>
          <p:cNvSpPr txBox="1"/>
          <p:nvPr/>
        </p:nvSpPr>
        <p:spPr>
          <a:xfrm>
            <a:off x="9865895" y="1684421"/>
            <a:ext cx="215365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Gill Sans"/>
                <a:ea typeface="Gill Sans"/>
                <a:cs typeface="Gill Sans"/>
                <a:sym typeface="Gill Sans"/>
              </a:rPr>
              <a:t>Light received by camera</a:t>
            </a:r>
            <a:endParaRPr/>
          </a:p>
        </p:txBody>
      </p:sp>
      <p:sp>
        <p:nvSpPr>
          <p:cNvPr id="194" name="Google Shape;194;p6"/>
          <p:cNvSpPr txBox="1"/>
          <p:nvPr/>
        </p:nvSpPr>
        <p:spPr>
          <a:xfrm>
            <a:off x="9946105" y="4649002"/>
            <a:ext cx="2029862"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7F7F7F"/>
                </a:solidFill>
                <a:latin typeface="Gill Sans"/>
                <a:ea typeface="Gill Sans"/>
                <a:cs typeface="Gill Sans"/>
                <a:sym typeface="Gill Sans"/>
              </a:rPr>
              <a:t>[Hasselblad </a:t>
            </a:r>
            <a:r>
              <a:rPr b="0" i="0" lang="en-US" sz="1100">
                <a:solidFill>
                  <a:srgbClr val="7F7F7F"/>
                </a:solidFill>
                <a:latin typeface="Gill Sans"/>
                <a:ea typeface="Gill Sans"/>
                <a:cs typeface="Gill Sans"/>
                <a:sym typeface="Gill Sans"/>
              </a:rPr>
              <a:t>500 EL - NASA variant – ‘Data Camera’ (HDC)]</a:t>
            </a:r>
            <a:endParaRPr sz="1100">
              <a:solidFill>
                <a:srgbClr val="7F7F7F"/>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200" name="Google Shape;200;p7"/>
          <p:cNvPicPr preferRelativeResize="0"/>
          <p:nvPr/>
        </p:nvPicPr>
        <p:blipFill rotWithShape="1">
          <a:blip r:embed="rId3">
            <a:alphaModFix/>
          </a:blip>
          <a:srcRect b="0" l="0" r="0" t="0"/>
          <a:stretch/>
        </p:blipFill>
        <p:spPr>
          <a:xfrm>
            <a:off x="563880" y="1238250"/>
            <a:ext cx="4381500" cy="4381500"/>
          </a:xfrm>
          <a:prstGeom prst="rect">
            <a:avLst/>
          </a:prstGeom>
          <a:noFill/>
          <a:ln>
            <a:noFill/>
          </a:ln>
        </p:spPr>
      </p:pic>
      <p:pic>
        <p:nvPicPr>
          <p:cNvPr descr="Fig. 3. 2D Gaussian or normal distribution." id="201" name="Google Shape;201;p7"/>
          <p:cNvPicPr preferRelativeResize="0"/>
          <p:nvPr/>
        </p:nvPicPr>
        <p:blipFill rotWithShape="1">
          <a:blip r:embed="rId4">
            <a:alphaModFix/>
          </a:blip>
          <a:srcRect b="0" l="0" r="0" t="0"/>
          <a:stretch/>
        </p:blipFill>
        <p:spPr>
          <a:xfrm rot="5400000">
            <a:off x="4813415" y="1485900"/>
            <a:ext cx="4381500" cy="3886200"/>
          </a:xfrm>
          <a:prstGeom prst="rect">
            <a:avLst/>
          </a:prstGeom>
          <a:noFill/>
          <a:ln>
            <a:noFill/>
          </a:ln>
        </p:spPr>
      </p:pic>
      <p:pic>
        <p:nvPicPr>
          <p:cNvPr descr="Post-flight photo of&#10;          Apollo 14 CDR EVA Camera with dovetail bracket and trigger&#10;          handle" id="202" name="Google Shape;202;p7"/>
          <p:cNvPicPr preferRelativeResize="0"/>
          <p:nvPr/>
        </p:nvPicPr>
        <p:blipFill rotWithShape="1">
          <a:blip r:embed="rId5">
            <a:alphaModFix/>
          </a:blip>
          <a:srcRect b="10000" l="18769" r="22229" t="13444"/>
          <a:stretch/>
        </p:blipFill>
        <p:spPr>
          <a:xfrm>
            <a:off x="9946105" y="2545882"/>
            <a:ext cx="2029862" cy="2103120"/>
          </a:xfrm>
          <a:prstGeom prst="rect">
            <a:avLst/>
          </a:prstGeom>
          <a:noFill/>
          <a:ln>
            <a:noFill/>
          </a:ln>
        </p:spPr>
      </p:pic>
      <p:sp>
        <p:nvSpPr>
          <p:cNvPr id="203" name="Google Shape;203;p7"/>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58</a:t>
            </a:r>
            <a:endParaRPr/>
          </a:p>
        </p:txBody>
      </p:sp>
      <p:sp>
        <p:nvSpPr>
          <p:cNvPr id="204" name="Google Shape;204;p7"/>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Blue Marble. NASA | Apollo 17</a:t>
            </a:r>
            <a:endParaRPr/>
          </a:p>
        </p:txBody>
      </p:sp>
      <p:sp>
        <p:nvSpPr>
          <p:cNvPr id="205" name="Google Shape;205;p7"/>
          <p:cNvSpPr txBox="1"/>
          <p:nvPr/>
        </p:nvSpPr>
        <p:spPr>
          <a:xfrm>
            <a:off x="8410074" y="3597442"/>
            <a:ext cx="167239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Gill Sans"/>
                <a:ea typeface="Gill Sans"/>
                <a:cs typeface="Gill Sans"/>
                <a:sym typeface="Gill Sans"/>
              </a:rPr>
              <a:t>Amount of light</a:t>
            </a:r>
            <a:endParaRPr/>
          </a:p>
        </p:txBody>
      </p:sp>
      <p:sp>
        <p:nvSpPr>
          <p:cNvPr id="206" name="Google Shape;206;p7"/>
          <p:cNvSpPr txBox="1"/>
          <p:nvPr/>
        </p:nvSpPr>
        <p:spPr>
          <a:xfrm>
            <a:off x="4267201" y="4938567"/>
            <a:ext cx="194109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Gill Sans"/>
                <a:ea typeface="Gill Sans"/>
                <a:cs typeface="Gill Sans"/>
                <a:sym typeface="Gill Sans"/>
              </a:rPr>
              <a:t>Spatial dimension 1</a:t>
            </a:r>
            <a:endParaRPr/>
          </a:p>
        </p:txBody>
      </p:sp>
      <p:sp>
        <p:nvSpPr>
          <p:cNvPr id="207" name="Google Shape;207;p7"/>
          <p:cNvSpPr txBox="1"/>
          <p:nvPr/>
        </p:nvSpPr>
        <p:spPr>
          <a:xfrm>
            <a:off x="6681540" y="5122153"/>
            <a:ext cx="194109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Gill Sans"/>
                <a:ea typeface="Gill Sans"/>
                <a:cs typeface="Gill Sans"/>
                <a:sym typeface="Gill Sans"/>
              </a:rPr>
              <a:t>Spatial dimension 2</a:t>
            </a:r>
            <a:endParaRPr/>
          </a:p>
        </p:txBody>
      </p:sp>
      <p:sp>
        <p:nvSpPr>
          <p:cNvPr id="208" name="Google Shape;208;p7"/>
          <p:cNvSpPr txBox="1"/>
          <p:nvPr/>
        </p:nvSpPr>
        <p:spPr>
          <a:xfrm>
            <a:off x="9865895" y="1684421"/>
            <a:ext cx="2153652"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Gill Sans"/>
                <a:ea typeface="Gill Sans"/>
                <a:cs typeface="Gill Sans"/>
                <a:sym typeface="Gill Sans"/>
              </a:rPr>
              <a:t>Light received by camera</a:t>
            </a:r>
            <a:endParaRPr/>
          </a:p>
        </p:txBody>
      </p:sp>
      <p:sp>
        <p:nvSpPr>
          <p:cNvPr id="209" name="Google Shape;209;p7"/>
          <p:cNvSpPr txBox="1"/>
          <p:nvPr/>
        </p:nvSpPr>
        <p:spPr>
          <a:xfrm>
            <a:off x="5438274" y="550779"/>
            <a:ext cx="240096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Gill Sans"/>
                <a:ea typeface="Gill Sans"/>
                <a:cs typeface="Gill Sans"/>
                <a:sym typeface="Gill Sans"/>
              </a:rPr>
              <a:t>Approximate figurative distribution of light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8"/>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Signal</a:t>
            </a:r>
            <a:endParaRPr/>
          </a:p>
        </p:txBody>
      </p:sp>
      <p:sp>
        <p:nvSpPr>
          <p:cNvPr id="216" name="Google Shape;216;p8"/>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p:txBody>
      </p:sp>
      <p:sp>
        <p:nvSpPr>
          <p:cNvPr id="217" name="Google Shape;217;p8"/>
          <p:cNvSpPr txBox="1"/>
          <p:nvPr>
            <p:ph idx="2" type="body"/>
          </p:nvPr>
        </p:nvSpPr>
        <p:spPr>
          <a:xfrm>
            <a:off x="6172200" y="3558540"/>
            <a:ext cx="5694946" cy="293433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u="sng"/>
              <a:t>          </a:t>
            </a:r>
            <a:r>
              <a:rPr lang="en-US"/>
              <a:t>       </a:t>
            </a:r>
            <a:endParaRPr/>
          </a:p>
          <a:p>
            <a:pPr indent="-228600" lvl="1" marL="685800" rtl="0" algn="l">
              <a:lnSpc>
                <a:spcPct val="90000"/>
              </a:lnSpc>
              <a:spcBef>
                <a:spcPts val="500"/>
              </a:spcBef>
              <a:spcAft>
                <a:spcPts val="0"/>
              </a:spcAft>
              <a:buClr>
                <a:schemeClr val="dk1"/>
              </a:buClr>
              <a:buSzPct val="100000"/>
              <a:buChar char=" "/>
            </a:pPr>
            <a:r>
              <a:rPr lang="en-US" u="sng"/>
              <a:t>        </a:t>
            </a:r>
            <a:r>
              <a:rPr lang="en-US"/>
              <a:t>                        </a:t>
            </a:r>
            <a:endParaRPr/>
          </a:p>
          <a:p>
            <a:pPr indent="-228600" lvl="1" marL="685800" rtl="0" algn="l">
              <a:lnSpc>
                <a:spcPct val="90000"/>
              </a:lnSpc>
              <a:spcBef>
                <a:spcPts val="500"/>
              </a:spcBef>
              <a:spcAft>
                <a:spcPts val="0"/>
              </a:spcAft>
              <a:buClr>
                <a:schemeClr val="dk1"/>
              </a:buClr>
              <a:buSzPct val="100000"/>
              <a:buChar char=" "/>
            </a:pPr>
            <a:r>
              <a:rPr lang="en-US" u="sng"/>
              <a:t>        </a:t>
            </a:r>
            <a:r>
              <a:rPr lang="en-US"/>
              <a:t>                                 </a:t>
            </a:r>
            <a:br>
              <a:rPr lang="en-US"/>
            </a:br>
            <a:r>
              <a:rPr lang="en-US"/>
              <a:t>                    </a:t>
            </a:r>
            <a:endParaRPr/>
          </a:p>
          <a:p>
            <a:pPr indent="-228600" lvl="0" marL="228600" rtl="0" algn="l">
              <a:lnSpc>
                <a:spcPct val="90000"/>
              </a:lnSpc>
              <a:spcBef>
                <a:spcPts val="10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p:txBody>
      </p:sp>
      <p:sp>
        <p:nvSpPr>
          <p:cNvPr id="218" name="Google Shape;218;p8"/>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(multi-dimensional) function that contains information about a phenomenon.</a:t>
            </a:r>
            <a:endParaRPr/>
          </a:p>
        </p:txBody>
      </p:sp>
      <p:pic>
        <p:nvPicPr>
          <p:cNvPr descr="Photograph of Earth, taken by the Apollo 17 mission. The Arabian peninsula, Africa and Madagascar lie in the lower half of the disc, whereas Antarctica is at the top." id="219" name="Google Shape;219;p8"/>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220" name="Google Shape;220;p8"/>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
        <p:nvSpPr>
          <p:cNvPr id="221" name="Google Shape;221;p8"/>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59</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9"/>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Signal</a:t>
            </a:r>
            <a:endParaRPr/>
          </a:p>
        </p:txBody>
      </p:sp>
      <p:sp>
        <p:nvSpPr>
          <p:cNvPr id="228" name="Google Shape;228;p9"/>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p:txBody>
      </p:sp>
      <p:sp>
        <p:nvSpPr>
          <p:cNvPr id="229" name="Google Shape;229;p9"/>
          <p:cNvSpPr txBox="1"/>
          <p:nvPr>
            <p:ph idx="2" type="body"/>
          </p:nvPr>
        </p:nvSpPr>
        <p:spPr>
          <a:xfrm>
            <a:off x="6172200" y="3558540"/>
            <a:ext cx="5694946" cy="2934334"/>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cap="none" strike="noStrike">
                <a:solidFill>
                  <a:schemeClr val="dk1"/>
                </a:solidFill>
              </a:rPr>
              <a:t>Signals can be</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Continuous</a:t>
            </a:r>
            <a:r>
              <a:rPr lang="en-US" cap="none" strike="noStrike">
                <a:solidFill>
                  <a:schemeClr val="dk1"/>
                </a:solidFill>
              </a:rPr>
              <a:t>: light</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Discrete</a:t>
            </a:r>
            <a:r>
              <a:rPr lang="en-US" cap="none" strike="noStrike">
                <a:solidFill>
                  <a:schemeClr val="dk1"/>
                </a:solidFill>
              </a:rPr>
              <a:t>: measurement of a light</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Sampling</a:t>
            </a:r>
            <a:r>
              <a:rPr lang="en-US" cap="none" strike="noStrike">
                <a:solidFill>
                  <a:schemeClr val="dk1"/>
                </a:solidFill>
              </a:rPr>
              <a:t>: reduction of continuous signal to a discrete signal</a:t>
            </a:r>
            <a:endParaRPr/>
          </a:p>
          <a:p>
            <a:pPr indent="-228600" lvl="0" marL="228600" rtl="0" algn="l">
              <a:lnSpc>
                <a:spcPct val="90000"/>
              </a:lnSpc>
              <a:spcBef>
                <a:spcPts val="10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a:p>
            <a:pPr indent="-228600" lvl="1" marL="685800" rtl="0" algn="l">
              <a:lnSpc>
                <a:spcPct val="90000"/>
              </a:lnSpc>
              <a:spcBef>
                <a:spcPts val="500"/>
              </a:spcBef>
              <a:spcAft>
                <a:spcPts val="0"/>
              </a:spcAft>
              <a:buClr>
                <a:schemeClr val="dk1"/>
              </a:buClr>
              <a:buSzPct val="100000"/>
              <a:buChar char=" "/>
            </a:pPr>
            <a:r>
              <a:rPr lang="en-US"/>
              <a:t>       </a:t>
            </a:r>
            <a:endParaRPr/>
          </a:p>
        </p:txBody>
      </p:sp>
      <p:sp>
        <p:nvSpPr>
          <p:cNvPr id="230" name="Google Shape;230;p9"/>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(multi-dimensional) function that contains information about a phenomenon.</a:t>
            </a:r>
            <a:endParaRPr/>
          </a:p>
        </p:txBody>
      </p:sp>
      <p:pic>
        <p:nvPicPr>
          <p:cNvPr descr="Photograph of Earth, taken by the Apollo 17 mission. The Arabian peninsula, Africa and Madagascar lie in the lower half of the disc, whereas Antarctica is at the top." id="231" name="Google Shape;231;p9"/>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232" name="Google Shape;232;p9"/>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
        <p:nvSpPr>
          <p:cNvPr id="233" name="Google Shape;233;p9"/>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59</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0"/>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Signal</a:t>
            </a:r>
            <a:endParaRPr/>
          </a:p>
        </p:txBody>
      </p:sp>
      <p:sp>
        <p:nvSpPr>
          <p:cNvPr id="240" name="Google Shape;240;p10"/>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p:txBody>
      </p:sp>
      <p:sp>
        <p:nvSpPr>
          <p:cNvPr id="241" name="Google Shape;241;p10"/>
          <p:cNvSpPr txBox="1"/>
          <p:nvPr>
            <p:ph idx="2" type="body"/>
          </p:nvPr>
        </p:nvSpPr>
        <p:spPr>
          <a:xfrm>
            <a:off x="6172200" y="3558540"/>
            <a:ext cx="5694946" cy="293433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1"/>
              </a:buClr>
              <a:buSzPct val="100000"/>
              <a:buNone/>
            </a:pPr>
            <a:r>
              <a:rPr lang="en-US" cap="none" strike="noStrike">
                <a:solidFill>
                  <a:schemeClr val="dk1"/>
                </a:solidFill>
              </a:rPr>
              <a:t>Signals can be</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Continuous</a:t>
            </a:r>
            <a:r>
              <a:rPr lang="en-US" cap="none" strike="noStrike">
                <a:solidFill>
                  <a:schemeClr val="dk1"/>
                </a:solidFill>
              </a:rPr>
              <a:t>: light</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Discrete</a:t>
            </a:r>
            <a:r>
              <a:rPr lang="en-US" cap="none" strike="noStrike">
                <a:solidFill>
                  <a:schemeClr val="dk1"/>
                </a:solidFill>
              </a:rPr>
              <a:t>: measurement of a light</a:t>
            </a:r>
            <a:endParaRPr/>
          </a:p>
          <a:p>
            <a:pPr indent="-228600" lvl="1" marL="685800" rtl="0" algn="l">
              <a:lnSpc>
                <a:spcPct val="90000"/>
              </a:lnSpc>
              <a:spcBef>
                <a:spcPts val="500"/>
              </a:spcBef>
              <a:spcAft>
                <a:spcPts val="0"/>
              </a:spcAft>
              <a:buClr>
                <a:schemeClr val="dk1"/>
              </a:buClr>
              <a:buSzPct val="100000"/>
              <a:buChar char="•"/>
            </a:pPr>
            <a:r>
              <a:rPr lang="en-US" u="sng" cap="none" strike="noStrike">
                <a:solidFill>
                  <a:schemeClr val="dk1"/>
                </a:solidFill>
              </a:rPr>
              <a:t>Sampling</a:t>
            </a:r>
            <a:r>
              <a:rPr lang="en-US" cap="none" strike="noStrike">
                <a:solidFill>
                  <a:schemeClr val="dk1"/>
                </a:solidFill>
              </a:rPr>
              <a:t>: reduction of continuous signal to a discrete signal</a:t>
            </a:r>
            <a:endParaRPr/>
          </a:p>
          <a:p>
            <a:pPr indent="0" lvl="0" marL="0" rtl="0" algn="l">
              <a:lnSpc>
                <a:spcPct val="90000"/>
              </a:lnSpc>
              <a:spcBef>
                <a:spcPts val="1000"/>
              </a:spcBef>
              <a:spcAft>
                <a:spcPts val="0"/>
              </a:spcAft>
              <a:buClr>
                <a:schemeClr val="dk1"/>
              </a:buClr>
              <a:buSzPct val="100000"/>
              <a:buNone/>
            </a:pPr>
            <a:r>
              <a:rPr lang="en-US" cap="none" strike="noStrike">
                <a:solidFill>
                  <a:schemeClr val="dk1"/>
                </a:solidFill>
              </a:rPr>
              <a:t>Any phenomenon</a:t>
            </a:r>
            <a:endParaRPr/>
          </a:p>
          <a:p>
            <a:pPr indent="-228600" lvl="1" marL="685800" rtl="0" algn="l">
              <a:lnSpc>
                <a:spcPct val="90000"/>
              </a:lnSpc>
              <a:spcBef>
                <a:spcPts val="500"/>
              </a:spcBef>
              <a:spcAft>
                <a:spcPts val="0"/>
              </a:spcAft>
              <a:buClr>
                <a:schemeClr val="dk1"/>
              </a:buClr>
              <a:buSzPct val="100000"/>
              <a:buChar char="•"/>
            </a:pPr>
            <a:r>
              <a:rPr lang="en-US" cap="none" strike="noStrike">
                <a:solidFill>
                  <a:schemeClr val="dk1"/>
                </a:solidFill>
              </a:rPr>
              <a:t>Light</a:t>
            </a:r>
            <a:endParaRPr/>
          </a:p>
          <a:p>
            <a:pPr indent="-228600" lvl="1" marL="685800" rtl="0" algn="l">
              <a:lnSpc>
                <a:spcPct val="90000"/>
              </a:lnSpc>
              <a:spcBef>
                <a:spcPts val="500"/>
              </a:spcBef>
              <a:spcAft>
                <a:spcPts val="0"/>
              </a:spcAft>
              <a:buClr>
                <a:schemeClr val="dk1"/>
              </a:buClr>
              <a:buSzPct val="100000"/>
              <a:buChar char="•"/>
            </a:pPr>
            <a:r>
              <a:rPr lang="en-US" cap="none" strike="noStrike">
                <a:solidFill>
                  <a:schemeClr val="dk1"/>
                </a:solidFill>
              </a:rPr>
              <a:t>Heat</a:t>
            </a:r>
            <a:endParaRPr/>
          </a:p>
          <a:p>
            <a:pPr indent="-228600" lvl="1" marL="685800" rtl="0" algn="l">
              <a:lnSpc>
                <a:spcPct val="90000"/>
              </a:lnSpc>
              <a:spcBef>
                <a:spcPts val="500"/>
              </a:spcBef>
              <a:spcAft>
                <a:spcPts val="0"/>
              </a:spcAft>
              <a:buClr>
                <a:schemeClr val="dk1"/>
              </a:buClr>
              <a:buSzPct val="100000"/>
              <a:buChar char="•"/>
            </a:pPr>
            <a:r>
              <a:rPr lang="en-US" cap="none" strike="noStrike">
                <a:solidFill>
                  <a:schemeClr val="dk1"/>
                </a:solidFill>
              </a:rPr>
              <a:t>Gravity</a:t>
            </a:r>
            <a:endParaRPr/>
          </a:p>
        </p:txBody>
      </p:sp>
      <p:sp>
        <p:nvSpPr>
          <p:cNvPr id="242" name="Google Shape;242;p10"/>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(multi-dimensional) function that contains information about a phenomenon.</a:t>
            </a:r>
            <a:endParaRPr/>
          </a:p>
        </p:txBody>
      </p:sp>
      <p:pic>
        <p:nvPicPr>
          <p:cNvPr descr="Photograph of Earth, taken by the Apollo 17 mission. The Arabian peninsula, Africa and Madagascar lie in the lower half of the disc, whereas Antarctica is at the top." id="243" name="Google Shape;243;p10"/>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244" name="Google Shape;244;p10"/>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
        <p:nvSpPr>
          <p:cNvPr id="245" name="Google Shape;245;p10"/>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59</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1"/>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Sampling</a:t>
            </a:r>
            <a:endParaRPr/>
          </a:p>
        </p:txBody>
      </p:sp>
      <p:sp>
        <p:nvSpPr>
          <p:cNvPr id="252" name="Google Shape;252;p11"/>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60</a:t>
            </a:r>
            <a:endParaRPr/>
          </a:p>
        </p:txBody>
      </p:sp>
      <p:sp>
        <p:nvSpPr>
          <p:cNvPr id="253" name="Google Shape;253;p11"/>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Danny Alexander</a:t>
            </a:r>
            <a:endParaRPr/>
          </a:p>
        </p:txBody>
      </p:sp>
      <p:pic>
        <p:nvPicPr>
          <p:cNvPr id="254" name="Google Shape;254;p11"/>
          <p:cNvPicPr preferRelativeResize="0"/>
          <p:nvPr/>
        </p:nvPicPr>
        <p:blipFill rotWithShape="1">
          <a:blip r:embed="rId3">
            <a:alphaModFix/>
          </a:blip>
          <a:srcRect b="0" l="0" r="0" t="0"/>
          <a:stretch/>
        </p:blipFill>
        <p:spPr>
          <a:xfrm>
            <a:off x="1630935" y="3361229"/>
            <a:ext cx="7574026" cy="2163355"/>
          </a:xfrm>
          <a:prstGeom prst="rect">
            <a:avLst/>
          </a:prstGeom>
          <a:noFill/>
          <a:ln>
            <a:noFill/>
          </a:ln>
        </p:spPr>
      </p:pic>
      <p:sp>
        <p:nvSpPr>
          <p:cNvPr id="255" name="Google Shape;255;p11"/>
          <p:cNvSpPr txBox="1"/>
          <p:nvPr/>
        </p:nvSpPr>
        <p:spPr>
          <a:xfrm>
            <a:off x="9444478" y="3698425"/>
            <a:ext cx="12876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Gill Sans"/>
                <a:ea typeface="Gill Sans"/>
                <a:cs typeface="Gill Sans"/>
                <a:sym typeface="Gill Sans"/>
              </a:rPr>
              <a:t>[2,6,5,2]</a:t>
            </a:r>
            <a:endParaRPr/>
          </a:p>
        </p:txBody>
      </p:sp>
      <p:sp>
        <p:nvSpPr>
          <p:cNvPr id="256" name="Google Shape;256;p11"/>
          <p:cNvSpPr/>
          <p:nvPr/>
        </p:nvSpPr>
        <p:spPr>
          <a:xfrm>
            <a:off x="8531690" y="3878737"/>
            <a:ext cx="772111" cy="131187"/>
          </a:xfrm>
          <a:prstGeom prst="rightArrow">
            <a:avLst>
              <a:gd fmla="val 50000" name="adj1"/>
              <a:gd fmla="val 50000" name="adj2"/>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57" name="Google Shape;257;p11"/>
          <p:cNvSpPr txBox="1"/>
          <p:nvPr/>
        </p:nvSpPr>
        <p:spPr>
          <a:xfrm>
            <a:off x="4632960" y="5064485"/>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58" name="Google Shape;258;p11"/>
          <p:cNvSpPr txBox="1"/>
          <p:nvPr/>
        </p:nvSpPr>
        <p:spPr>
          <a:xfrm>
            <a:off x="1624840" y="3091464"/>
            <a:ext cx="6459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f(x)</a:t>
            </a:r>
            <a:endParaRPr/>
          </a:p>
        </p:txBody>
      </p:sp>
      <p:sp>
        <p:nvSpPr>
          <p:cNvPr id="259" name="Google Shape;259;p11"/>
          <p:cNvSpPr txBox="1"/>
          <p:nvPr/>
        </p:nvSpPr>
        <p:spPr>
          <a:xfrm>
            <a:off x="9082387" y="5064485"/>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60" name="Google Shape;260;p11"/>
          <p:cNvSpPr txBox="1"/>
          <p:nvPr/>
        </p:nvSpPr>
        <p:spPr>
          <a:xfrm>
            <a:off x="324853" y="1346045"/>
            <a:ext cx="1122344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2400"/>
              <a:buFont typeface="Gill Sans"/>
              <a:buNone/>
            </a:pPr>
            <a:r>
              <a:rPr lang="en-US" sz="2400">
                <a:solidFill>
                  <a:schemeClr val="dk1"/>
                </a:solidFill>
                <a:latin typeface="Gill Sans"/>
                <a:ea typeface="Gill Sans"/>
                <a:cs typeface="Gill Sans"/>
                <a:sym typeface="Gill Sans"/>
              </a:rPr>
              <a:t>Sampling in 1D takes a function and returns a vector whose elements are values of that function at the sample points.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2"/>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Sampling</a:t>
            </a:r>
            <a:endParaRPr/>
          </a:p>
        </p:txBody>
      </p:sp>
      <p:sp>
        <p:nvSpPr>
          <p:cNvPr id="267" name="Google Shape;267;p12"/>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61</a:t>
            </a:r>
            <a:endParaRPr/>
          </a:p>
        </p:txBody>
      </p:sp>
      <p:sp>
        <p:nvSpPr>
          <p:cNvPr id="268" name="Google Shape;268;p12"/>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90000"/>
              </a:lnSpc>
              <a:spcBef>
                <a:spcPts val="0"/>
              </a:spcBef>
              <a:spcAft>
                <a:spcPts val="0"/>
              </a:spcAft>
              <a:buClr>
                <a:srgbClr val="888888"/>
              </a:buClr>
              <a:buSzPct val="100000"/>
              <a:buNone/>
            </a:pPr>
            <a:r>
              <a:rPr lang="en-US"/>
              <a:t>Danny Alexander</a:t>
            </a:r>
            <a:endParaRPr/>
          </a:p>
        </p:txBody>
      </p:sp>
      <p:pic>
        <p:nvPicPr>
          <p:cNvPr id="269" name="Google Shape;269;p12"/>
          <p:cNvPicPr preferRelativeResize="0"/>
          <p:nvPr/>
        </p:nvPicPr>
        <p:blipFill rotWithShape="1">
          <a:blip r:embed="rId3">
            <a:alphaModFix/>
          </a:blip>
          <a:srcRect b="0" l="0" r="0" t="0"/>
          <a:stretch/>
        </p:blipFill>
        <p:spPr>
          <a:xfrm>
            <a:off x="3678150" y="944880"/>
            <a:ext cx="6989850" cy="5631174"/>
          </a:xfrm>
          <a:prstGeom prst="rect">
            <a:avLst/>
          </a:prstGeom>
          <a:noFill/>
          <a:ln>
            <a:noFill/>
          </a:ln>
        </p:spPr>
      </p:pic>
      <p:sp>
        <p:nvSpPr>
          <p:cNvPr id="270" name="Google Shape;270;p12"/>
          <p:cNvSpPr txBox="1"/>
          <p:nvPr/>
        </p:nvSpPr>
        <p:spPr>
          <a:xfrm>
            <a:off x="4953001" y="724489"/>
            <a:ext cx="6459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f(x)</a:t>
            </a:r>
            <a:endParaRPr/>
          </a:p>
        </p:txBody>
      </p:sp>
      <p:sp>
        <p:nvSpPr>
          <p:cNvPr id="271" name="Google Shape;271;p12"/>
          <p:cNvSpPr txBox="1"/>
          <p:nvPr/>
        </p:nvSpPr>
        <p:spPr>
          <a:xfrm>
            <a:off x="7315200" y="2438400"/>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72" name="Google Shape;272;p12"/>
          <p:cNvSpPr txBox="1"/>
          <p:nvPr/>
        </p:nvSpPr>
        <p:spPr>
          <a:xfrm>
            <a:off x="10347960" y="5370576"/>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73" name="Google Shape;273;p12"/>
          <p:cNvSpPr txBox="1"/>
          <p:nvPr/>
        </p:nvSpPr>
        <p:spPr>
          <a:xfrm>
            <a:off x="3831336" y="3557513"/>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274" name="Google Shape;274;p12"/>
          <p:cNvSpPr txBox="1"/>
          <p:nvPr/>
        </p:nvSpPr>
        <p:spPr>
          <a:xfrm>
            <a:off x="6936812" y="6383845"/>
            <a:ext cx="3265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275" name="Google Shape;275;p12"/>
          <p:cNvSpPr txBox="1"/>
          <p:nvPr/>
        </p:nvSpPr>
        <p:spPr>
          <a:xfrm>
            <a:off x="457200" y="4495800"/>
            <a:ext cx="5181600" cy="2239963"/>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Arial"/>
              <a:buNone/>
            </a:pPr>
            <a:r>
              <a:rPr lang="en-US" sz="3200">
                <a:solidFill>
                  <a:schemeClr val="dk1"/>
                </a:solidFill>
                <a:latin typeface="Gill Sans"/>
                <a:ea typeface="Gill Sans"/>
                <a:cs typeface="Gill Sans"/>
                <a:sym typeface="Gill Sans"/>
              </a:rPr>
              <a:t>Sampling in 2D takes a function and returns a matrix.</a:t>
            </a:r>
            <a:endParaRPr sz="3200">
              <a:solidFill>
                <a:schemeClr val="dk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3"/>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2D Image</a:t>
            </a:r>
            <a:endParaRPr/>
          </a:p>
        </p:txBody>
      </p:sp>
      <p:sp>
        <p:nvSpPr>
          <p:cNvPr id="282" name="Google Shape;282;p13"/>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62</a:t>
            </a:r>
            <a:endParaRPr/>
          </a:p>
        </p:txBody>
      </p:sp>
      <p:sp>
        <p:nvSpPr>
          <p:cNvPr id="283" name="Google Shape;283;p13"/>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284" name="Google Shape;284;p13"/>
          <p:cNvSpPr txBox="1"/>
          <p:nvPr>
            <p:ph idx="2" type="body"/>
          </p:nvPr>
        </p:nvSpPr>
        <p:spPr>
          <a:xfrm>
            <a:off x="6172200" y="3558540"/>
            <a:ext cx="5694946" cy="293433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
            </a:pPr>
            <a:r>
              <a:rPr lang="en-US"/>
              <a:t>                            </a:t>
            </a:r>
            <a:endParaRPr/>
          </a:p>
          <a:p>
            <a:pPr indent="-228600" lvl="0" marL="228600" rtl="0" algn="l">
              <a:lnSpc>
                <a:spcPct val="90000"/>
              </a:lnSpc>
              <a:spcBef>
                <a:spcPts val="1000"/>
              </a:spcBef>
              <a:spcAft>
                <a:spcPts val="0"/>
              </a:spcAft>
              <a:buClr>
                <a:schemeClr val="dk1"/>
              </a:buClr>
              <a:buSzPts val="2800"/>
              <a:buChar char=" "/>
            </a:pPr>
            <a:r>
              <a:rPr lang="en-US"/>
              <a:t>                             </a:t>
            </a:r>
            <a:endParaRPr/>
          </a:p>
          <a:p>
            <a:pPr indent="-228600" lvl="1" marL="685800" rtl="0" algn="l">
              <a:lnSpc>
                <a:spcPct val="90000"/>
              </a:lnSpc>
              <a:spcBef>
                <a:spcPts val="500"/>
              </a:spcBef>
              <a:spcAft>
                <a:spcPts val="0"/>
              </a:spcAft>
              <a:buClr>
                <a:schemeClr val="dk1"/>
              </a:buClr>
              <a:buSzPts val="2400"/>
              <a:buChar char=" "/>
            </a:pPr>
            <a:r>
              <a:rPr lang="en-US"/>
              <a:t>                                   </a:t>
            </a:r>
            <a:endParaRPr/>
          </a:p>
          <a:p>
            <a:pPr indent="-228600" lvl="0" marL="228600" rtl="0" algn="l">
              <a:lnSpc>
                <a:spcPct val="90000"/>
              </a:lnSpc>
              <a:spcBef>
                <a:spcPts val="1000"/>
              </a:spcBef>
              <a:spcAft>
                <a:spcPts val="0"/>
              </a:spcAft>
              <a:buClr>
                <a:schemeClr val="dk1"/>
              </a:buClr>
              <a:buSzPts val="2800"/>
              <a:buChar char=" "/>
            </a:pPr>
            <a:r>
              <a:rPr lang="en-US"/>
              <a:t>                            </a:t>
            </a:r>
            <a:endParaRPr/>
          </a:p>
          <a:p>
            <a:pPr indent="-228600" lvl="1" marL="685800" rtl="0" algn="l">
              <a:lnSpc>
                <a:spcPct val="90000"/>
              </a:lnSpc>
              <a:spcBef>
                <a:spcPts val="500"/>
              </a:spcBef>
              <a:spcAft>
                <a:spcPts val="0"/>
              </a:spcAft>
              <a:buClr>
                <a:schemeClr val="dk1"/>
              </a:buClr>
              <a:buSzPts val="2400"/>
              <a:buChar char=" "/>
            </a:pPr>
            <a:r>
              <a:rPr lang="en-US"/>
              <a:t>                      </a:t>
            </a:r>
            <a:endParaRPr/>
          </a:p>
        </p:txBody>
      </p:sp>
      <p:sp>
        <p:nvSpPr>
          <p:cNvPr id="285" name="Google Shape;285;p13"/>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sampling of a function that contains information about a 2D* signal.</a:t>
            </a:r>
            <a:endParaRPr/>
          </a:p>
        </p:txBody>
      </p:sp>
      <p:sp>
        <p:nvSpPr>
          <p:cNvPr id="286" name="Google Shape;286;p13"/>
          <p:cNvSpPr txBox="1"/>
          <p:nvPr>
            <p:ph idx="4"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 or a 2D projection of a multi-dimensional signal</a:t>
            </a:r>
            <a:endParaRPr/>
          </a:p>
        </p:txBody>
      </p:sp>
      <p:pic>
        <p:nvPicPr>
          <p:cNvPr descr="Photograph of Earth, taken by the Apollo 17 mission. The Arabian peninsula, Africa and Madagascar lie in the lower half of the disc, whereas Antarctica is at the top." id="287" name="Google Shape;287;p13"/>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288" name="Google Shape;288;p13"/>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4"/>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2D Image</a:t>
            </a:r>
            <a:endParaRPr/>
          </a:p>
        </p:txBody>
      </p:sp>
      <p:sp>
        <p:nvSpPr>
          <p:cNvPr id="295" name="Google Shape;295;p14"/>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62</a:t>
            </a:r>
            <a:endParaRPr/>
          </a:p>
        </p:txBody>
      </p:sp>
      <p:sp>
        <p:nvSpPr>
          <p:cNvPr id="296" name="Google Shape;296;p14"/>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297" name="Google Shape;297;p14"/>
          <p:cNvSpPr txBox="1"/>
          <p:nvPr>
            <p:ph idx="2" type="body"/>
          </p:nvPr>
        </p:nvSpPr>
        <p:spPr>
          <a:xfrm>
            <a:off x="6172199" y="3558540"/>
            <a:ext cx="6364705"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cap="none" strike="noStrike">
                <a:solidFill>
                  <a:schemeClr val="dk1"/>
                </a:solidFill>
              </a:rPr>
              <a:t>Image stores intensity or ‘brightness’</a:t>
            </a:r>
            <a:endParaRPr/>
          </a:p>
          <a:p>
            <a:pPr indent="-228600" lvl="0" marL="228600" rtl="0" algn="l">
              <a:lnSpc>
                <a:spcPct val="90000"/>
              </a:lnSpc>
              <a:spcBef>
                <a:spcPts val="1000"/>
              </a:spcBef>
              <a:spcAft>
                <a:spcPts val="0"/>
              </a:spcAft>
              <a:buClr>
                <a:schemeClr val="dk1"/>
              </a:buClr>
              <a:buSzPts val="2800"/>
              <a:buChar char=" "/>
            </a:pPr>
            <a:r>
              <a:rPr lang="en-US"/>
              <a:t>                             </a:t>
            </a:r>
            <a:endParaRPr/>
          </a:p>
          <a:p>
            <a:pPr indent="-228600" lvl="1" marL="685800" rtl="0" algn="l">
              <a:lnSpc>
                <a:spcPct val="90000"/>
              </a:lnSpc>
              <a:spcBef>
                <a:spcPts val="500"/>
              </a:spcBef>
              <a:spcAft>
                <a:spcPts val="0"/>
              </a:spcAft>
              <a:buClr>
                <a:schemeClr val="dk1"/>
              </a:buClr>
              <a:buSzPts val="2400"/>
              <a:buChar char=" "/>
            </a:pPr>
            <a:r>
              <a:rPr lang="en-US"/>
              <a:t>                                   </a:t>
            </a:r>
            <a:endParaRPr/>
          </a:p>
          <a:p>
            <a:pPr indent="-228600" lvl="0" marL="228600" rtl="0" algn="l">
              <a:lnSpc>
                <a:spcPct val="90000"/>
              </a:lnSpc>
              <a:spcBef>
                <a:spcPts val="1000"/>
              </a:spcBef>
              <a:spcAft>
                <a:spcPts val="0"/>
              </a:spcAft>
              <a:buClr>
                <a:schemeClr val="dk1"/>
              </a:buClr>
              <a:buSzPts val="2800"/>
              <a:buChar char=" "/>
            </a:pPr>
            <a:r>
              <a:rPr lang="en-US"/>
              <a:t>                            </a:t>
            </a:r>
            <a:endParaRPr/>
          </a:p>
          <a:p>
            <a:pPr indent="-228600" lvl="1" marL="685800" rtl="0" algn="l">
              <a:lnSpc>
                <a:spcPct val="90000"/>
              </a:lnSpc>
              <a:spcBef>
                <a:spcPts val="500"/>
              </a:spcBef>
              <a:spcAft>
                <a:spcPts val="0"/>
              </a:spcAft>
              <a:buClr>
                <a:schemeClr val="dk1"/>
              </a:buClr>
              <a:buSzPts val="2400"/>
              <a:buChar char=" "/>
            </a:pPr>
            <a:r>
              <a:rPr lang="en-US"/>
              <a:t>                      </a:t>
            </a:r>
            <a:endParaRPr/>
          </a:p>
        </p:txBody>
      </p:sp>
      <p:sp>
        <p:nvSpPr>
          <p:cNvPr id="298" name="Google Shape;298;p14"/>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sampling of a function that contains information about a 2D* signal.</a:t>
            </a:r>
            <a:endParaRPr/>
          </a:p>
        </p:txBody>
      </p:sp>
      <p:sp>
        <p:nvSpPr>
          <p:cNvPr id="299" name="Google Shape;299;p14"/>
          <p:cNvSpPr txBox="1"/>
          <p:nvPr>
            <p:ph idx="4"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 or a 2D projection of a multi-dimensional signal</a:t>
            </a:r>
            <a:endParaRPr/>
          </a:p>
        </p:txBody>
      </p:sp>
      <p:pic>
        <p:nvPicPr>
          <p:cNvPr descr="Photograph of Earth, taken by the Apollo 17 mission. The Arabian peninsula, Africa and Madagascar lie in the lower half of the disc, whereas Antarctica is at the top." id="300" name="Google Shape;300;p14"/>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301" name="Google Shape;301;p14"/>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5"/>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2D Image</a:t>
            </a:r>
            <a:endParaRPr/>
          </a:p>
        </p:txBody>
      </p:sp>
      <p:sp>
        <p:nvSpPr>
          <p:cNvPr id="308" name="Google Shape;308;p15"/>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62</a:t>
            </a:r>
            <a:endParaRPr/>
          </a:p>
        </p:txBody>
      </p:sp>
      <p:sp>
        <p:nvSpPr>
          <p:cNvPr id="309" name="Google Shape;309;p15"/>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310" name="Google Shape;310;p15"/>
          <p:cNvSpPr txBox="1"/>
          <p:nvPr>
            <p:ph idx="2" type="body"/>
          </p:nvPr>
        </p:nvSpPr>
        <p:spPr>
          <a:xfrm>
            <a:off x="6172199" y="3558540"/>
            <a:ext cx="6196263"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cap="none" strike="noStrike">
                <a:solidFill>
                  <a:schemeClr val="dk1"/>
                </a:solidFill>
              </a:rPr>
              <a:t>Image stores intensity or ‘brightness’</a:t>
            </a:r>
            <a:endParaRPr/>
          </a:p>
          <a:p>
            <a:pPr indent="0" lvl="0" marL="0" rtl="0" algn="l">
              <a:lnSpc>
                <a:spcPct val="90000"/>
              </a:lnSpc>
              <a:spcBef>
                <a:spcPts val="1000"/>
              </a:spcBef>
              <a:spcAft>
                <a:spcPts val="0"/>
              </a:spcAft>
              <a:buClr>
                <a:schemeClr val="dk1"/>
              </a:buClr>
              <a:buSzPts val="2800"/>
              <a:buNone/>
            </a:pPr>
            <a:r>
              <a:rPr lang="en-US" cap="none" strike="noStrike">
                <a:solidFill>
                  <a:schemeClr val="dk1"/>
                </a:solidFill>
              </a:rPr>
              <a:t>2D signals are special for us</a:t>
            </a:r>
            <a:endParaRPr/>
          </a:p>
          <a:p>
            <a:pPr indent="-228600" lvl="1" marL="685800" rtl="0" algn="l">
              <a:lnSpc>
                <a:spcPct val="90000"/>
              </a:lnSpc>
              <a:spcBef>
                <a:spcPts val="500"/>
              </a:spcBef>
              <a:spcAft>
                <a:spcPts val="0"/>
              </a:spcAft>
              <a:buClr>
                <a:schemeClr val="dk1"/>
              </a:buClr>
              <a:buSzPts val="2400"/>
              <a:buChar char="•"/>
            </a:pPr>
            <a:r>
              <a:rPr lang="en-US" cap="none" strike="noStrike">
                <a:solidFill>
                  <a:schemeClr val="dk1"/>
                </a:solidFill>
              </a:rPr>
              <a:t>Brightness along x and y dimensions</a:t>
            </a:r>
            <a:endParaRPr/>
          </a:p>
          <a:p>
            <a:pPr indent="-228600" lvl="0" marL="228600" rtl="0" algn="l">
              <a:lnSpc>
                <a:spcPct val="90000"/>
              </a:lnSpc>
              <a:spcBef>
                <a:spcPts val="1000"/>
              </a:spcBef>
              <a:spcAft>
                <a:spcPts val="0"/>
              </a:spcAft>
              <a:buClr>
                <a:schemeClr val="dk1"/>
              </a:buClr>
              <a:buSzPts val="2800"/>
              <a:buChar char=" "/>
            </a:pPr>
            <a:r>
              <a:rPr lang="en-US"/>
              <a:t>                            </a:t>
            </a:r>
            <a:endParaRPr/>
          </a:p>
          <a:p>
            <a:pPr indent="-228600" lvl="1" marL="685800" rtl="0" algn="l">
              <a:lnSpc>
                <a:spcPct val="90000"/>
              </a:lnSpc>
              <a:spcBef>
                <a:spcPts val="500"/>
              </a:spcBef>
              <a:spcAft>
                <a:spcPts val="0"/>
              </a:spcAft>
              <a:buClr>
                <a:schemeClr val="dk1"/>
              </a:buClr>
              <a:buSzPts val="2400"/>
              <a:buChar char=" "/>
            </a:pPr>
            <a:r>
              <a:rPr lang="en-US"/>
              <a:t>                      </a:t>
            </a:r>
            <a:endParaRPr/>
          </a:p>
        </p:txBody>
      </p:sp>
      <p:sp>
        <p:nvSpPr>
          <p:cNvPr id="311" name="Google Shape;311;p15"/>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sampling of a function that contains information about a 2D* signal.</a:t>
            </a:r>
            <a:endParaRPr/>
          </a:p>
        </p:txBody>
      </p:sp>
      <p:sp>
        <p:nvSpPr>
          <p:cNvPr id="312" name="Google Shape;312;p15"/>
          <p:cNvSpPr txBox="1"/>
          <p:nvPr>
            <p:ph idx="4"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 or a 2D projection of a multi-dimensional signal</a:t>
            </a:r>
            <a:endParaRPr/>
          </a:p>
        </p:txBody>
      </p:sp>
      <p:pic>
        <p:nvPicPr>
          <p:cNvPr descr="Photograph of Earth, taken by the Apollo 17 mission. The Arabian peninsula, Africa and Madagascar lie in the lower half of the disc, whereas Antarctica is at the top." id="313" name="Google Shape;313;p15"/>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314" name="Google Shape;314;p15"/>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6"/>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2D Image</a:t>
            </a:r>
            <a:endParaRPr/>
          </a:p>
        </p:txBody>
      </p:sp>
      <p:sp>
        <p:nvSpPr>
          <p:cNvPr id="321" name="Google Shape;321;p16"/>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62</a:t>
            </a:r>
            <a:endParaRPr/>
          </a:p>
        </p:txBody>
      </p:sp>
      <p:sp>
        <p:nvSpPr>
          <p:cNvPr id="322" name="Google Shape;322;p16"/>
          <p:cNvSpPr txBox="1"/>
          <p:nvPr>
            <p:ph idx="1" type="body"/>
          </p:nvPr>
        </p:nvSpPr>
        <p:spPr>
          <a:xfrm>
            <a:off x="324853" y="3558540"/>
            <a:ext cx="5694947" cy="2934334"/>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323" name="Google Shape;323;p16"/>
          <p:cNvSpPr txBox="1"/>
          <p:nvPr>
            <p:ph idx="2" type="body"/>
          </p:nvPr>
        </p:nvSpPr>
        <p:spPr>
          <a:xfrm>
            <a:off x="6172200" y="3558540"/>
            <a:ext cx="6184232" cy="293433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cap="none" strike="noStrike">
                <a:solidFill>
                  <a:schemeClr val="dk1"/>
                </a:solidFill>
              </a:rPr>
              <a:t>Image stores intensity or ‘brightness’</a:t>
            </a:r>
            <a:endParaRPr/>
          </a:p>
          <a:p>
            <a:pPr indent="0" lvl="0" marL="0" rtl="0" algn="l">
              <a:lnSpc>
                <a:spcPct val="90000"/>
              </a:lnSpc>
              <a:spcBef>
                <a:spcPts val="1000"/>
              </a:spcBef>
              <a:spcAft>
                <a:spcPts val="0"/>
              </a:spcAft>
              <a:buClr>
                <a:schemeClr val="dk1"/>
              </a:buClr>
              <a:buSzPts val="2800"/>
              <a:buNone/>
            </a:pPr>
            <a:r>
              <a:rPr lang="en-US" cap="none" strike="noStrike">
                <a:solidFill>
                  <a:schemeClr val="dk1"/>
                </a:solidFill>
              </a:rPr>
              <a:t>2D signals are special for us</a:t>
            </a:r>
            <a:endParaRPr/>
          </a:p>
          <a:p>
            <a:pPr indent="-228600" lvl="1" marL="685800" rtl="0" algn="l">
              <a:lnSpc>
                <a:spcPct val="90000"/>
              </a:lnSpc>
              <a:spcBef>
                <a:spcPts val="500"/>
              </a:spcBef>
              <a:spcAft>
                <a:spcPts val="0"/>
              </a:spcAft>
              <a:buClr>
                <a:schemeClr val="dk1"/>
              </a:buClr>
              <a:buSzPts val="2400"/>
              <a:buChar char="•"/>
            </a:pPr>
            <a:r>
              <a:rPr lang="en-US" cap="none" strike="noStrike">
                <a:solidFill>
                  <a:schemeClr val="dk1"/>
                </a:solidFill>
              </a:rPr>
              <a:t>Brightness along x and y dimensions</a:t>
            </a:r>
            <a:endParaRPr/>
          </a:p>
          <a:p>
            <a:pPr indent="0" lvl="0" marL="0" rtl="0" algn="l">
              <a:lnSpc>
                <a:spcPct val="90000"/>
              </a:lnSpc>
              <a:spcBef>
                <a:spcPts val="1000"/>
              </a:spcBef>
              <a:spcAft>
                <a:spcPts val="0"/>
              </a:spcAft>
              <a:buClr>
                <a:schemeClr val="dk1"/>
              </a:buClr>
              <a:buSzPts val="2800"/>
              <a:buNone/>
            </a:pPr>
            <a:r>
              <a:rPr lang="en-US" cap="none" strike="noStrike">
                <a:solidFill>
                  <a:schemeClr val="dk1"/>
                </a:solidFill>
              </a:rPr>
              <a:t>Video: xy-coordinates + time</a:t>
            </a:r>
            <a:endParaRPr/>
          </a:p>
          <a:p>
            <a:pPr indent="-228600" lvl="1" marL="685800" rtl="0" algn="l">
              <a:lnSpc>
                <a:spcPct val="90000"/>
              </a:lnSpc>
              <a:spcBef>
                <a:spcPts val="500"/>
              </a:spcBef>
              <a:spcAft>
                <a:spcPts val="0"/>
              </a:spcAft>
              <a:buClr>
                <a:schemeClr val="dk1"/>
              </a:buClr>
              <a:buSzPts val="2400"/>
              <a:buChar char="•"/>
            </a:pPr>
            <a:r>
              <a:rPr lang="en-US" cap="none" strike="noStrike">
                <a:solidFill>
                  <a:schemeClr val="dk1"/>
                </a:solidFill>
              </a:rPr>
              <a:t>Time-varying 2D signal</a:t>
            </a:r>
            <a:endParaRPr/>
          </a:p>
        </p:txBody>
      </p:sp>
      <p:sp>
        <p:nvSpPr>
          <p:cNvPr id="324" name="Google Shape;324;p16"/>
          <p:cNvSpPr txBox="1"/>
          <p:nvPr>
            <p:ph idx="3" type="body"/>
          </p:nvPr>
        </p:nvSpPr>
        <p:spPr>
          <a:xfrm>
            <a:off x="324268" y="1778829"/>
            <a:ext cx="11542295" cy="1650171"/>
          </a:xfrm>
          <a:prstGeom prst="rect">
            <a:avLst/>
          </a:prstGeom>
          <a:solidFill>
            <a:srgbClr val="473C78">
              <a:alpha val="30196"/>
            </a:srgbClr>
          </a:solid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b="0" lang="en-US" sz="4000" u="none"/>
              <a:t>A sampling of a function that contains information about a 2D* signal.</a:t>
            </a:r>
            <a:endParaRPr/>
          </a:p>
        </p:txBody>
      </p:sp>
      <p:sp>
        <p:nvSpPr>
          <p:cNvPr id="325" name="Google Shape;325;p16"/>
          <p:cNvSpPr txBox="1"/>
          <p:nvPr>
            <p:ph idx="4"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 or a 2D projection of a multi-dimensional signal</a:t>
            </a:r>
            <a:endParaRPr/>
          </a:p>
        </p:txBody>
      </p:sp>
      <p:pic>
        <p:nvPicPr>
          <p:cNvPr descr="Photograph of Earth, taken by the Apollo 17 mission. The Arabian peninsula, Africa and Madagascar lie in the lower half of the disc, whereas Antarctica is at the top." id="326" name="Google Shape;326;p16"/>
          <p:cNvPicPr preferRelativeResize="0"/>
          <p:nvPr/>
        </p:nvPicPr>
        <p:blipFill rotWithShape="1">
          <a:blip r:embed="rId3">
            <a:alphaModFix/>
          </a:blip>
          <a:srcRect b="0" l="0" r="0" t="0"/>
          <a:stretch/>
        </p:blipFill>
        <p:spPr>
          <a:xfrm flipH="1">
            <a:off x="404862" y="3799204"/>
            <a:ext cx="2693670" cy="2693670"/>
          </a:xfrm>
          <a:prstGeom prst="rect">
            <a:avLst/>
          </a:prstGeom>
          <a:noFill/>
          <a:ln>
            <a:noFill/>
          </a:ln>
        </p:spPr>
      </p:pic>
      <p:pic>
        <p:nvPicPr>
          <p:cNvPr descr="Fig. 3. 2D Gaussian or normal distribution." id="327" name="Google Shape;327;p16"/>
          <p:cNvPicPr preferRelativeResize="0"/>
          <p:nvPr/>
        </p:nvPicPr>
        <p:blipFill rotWithShape="1">
          <a:blip r:embed="rId4">
            <a:alphaModFix/>
          </a:blip>
          <a:srcRect b="0" l="0" r="0" t="0"/>
          <a:stretch/>
        </p:blipFill>
        <p:spPr>
          <a:xfrm flipH="1" rot="5400000">
            <a:off x="2873593" y="3926883"/>
            <a:ext cx="2693670" cy="23891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7"/>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Example 2D Images</a:t>
            </a:r>
            <a:endParaRPr/>
          </a:p>
        </p:txBody>
      </p:sp>
      <p:sp>
        <p:nvSpPr>
          <p:cNvPr id="334" name="Google Shape;334;p17"/>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63</a:t>
            </a:r>
            <a:endParaRPr/>
          </a:p>
        </p:txBody>
      </p:sp>
      <p:sp>
        <p:nvSpPr>
          <p:cNvPr id="335" name="Google Shape;335;p17"/>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http://radiologykey.com/wp-content/uploads/2016/01/9781604063325_c014_f004.jpg</a:t>
            </a:r>
            <a:endParaRPr/>
          </a:p>
        </p:txBody>
      </p:sp>
      <p:pic>
        <p:nvPicPr>
          <p:cNvPr id="336" name="Google Shape;336;p17"/>
          <p:cNvPicPr preferRelativeResize="0"/>
          <p:nvPr/>
        </p:nvPicPr>
        <p:blipFill rotWithShape="1">
          <a:blip r:embed="rId3">
            <a:alphaModFix/>
          </a:blip>
          <a:srcRect b="0" l="0" r="0" t="0"/>
          <a:stretch/>
        </p:blipFill>
        <p:spPr>
          <a:xfrm>
            <a:off x="7350355" y="1147821"/>
            <a:ext cx="2647413" cy="2501699"/>
          </a:xfrm>
          <a:prstGeom prst="rect">
            <a:avLst/>
          </a:prstGeom>
          <a:noFill/>
          <a:ln>
            <a:noFill/>
          </a:ln>
        </p:spPr>
      </p:pic>
      <p:pic>
        <p:nvPicPr>
          <p:cNvPr id="337" name="Google Shape;337;p17"/>
          <p:cNvPicPr preferRelativeResize="0"/>
          <p:nvPr/>
        </p:nvPicPr>
        <p:blipFill rotWithShape="1">
          <a:blip r:embed="rId4">
            <a:alphaModFix/>
          </a:blip>
          <a:srcRect b="0" l="0" r="0" t="0"/>
          <a:stretch/>
        </p:blipFill>
        <p:spPr>
          <a:xfrm>
            <a:off x="2133600" y="3791802"/>
            <a:ext cx="4291901" cy="2565198"/>
          </a:xfrm>
          <a:prstGeom prst="rect">
            <a:avLst/>
          </a:prstGeom>
          <a:noFill/>
          <a:ln>
            <a:noFill/>
          </a:ln>
        </p:spPr>
      </p:pic>
      <p:pic>
        <p:nvPicPr>
          <p:cNvPr id="338" name="Google Shape;338;p17"/>
          <p:cNvPicPr preferRelativeResize="0"/>
          <p:nvPr/>
        </p:nvPicPr>
        <p:blipFill rotWithShape="1">
          <a:blip r:embed="rId5">
            <a:alphaModFix/>
          </a:blip>
          <a:srcRect b="0" l="0" r="0" t="0"/>
          <a:stretch/>
        </p:blipFill>
        <p:spPr>
          <a:xfrm>
            <a:off x="2133600" y="1147821"/>
            <a:ext cx="3418800" cy="2410560"/>
          </a:xfrm>
          <a:prstGeom prst="rect">
            <a:avLst/>
          </a:prstGeom>
          <a:noFill/>
          <a:ln>
            <a:noFill/>
          </a:ln>
        </p:spPr>
      </p:pic>
      <p:pic>
        <p:nvPicPr>
          <p:cNvPr id="339" name="Google Shape;339;p17"/>
          <p:cNvPicPr preferRelativeResize="0"/>
          <p:nvPr/>
        </p:nvPicPr>
        <p:blipFill rotWithShape="1">
          <a:blip r:embed="rId6">
            <a:alphaModFix/>
          </a:blip>
          <a:srcRect b="0" l="0" r="0" t="0"/>
          <a:stretch/>
        </p:blipFill>
        <p:spPr>
          <a:xfrm>
            <a:off x="7350355" y="3728100"/>
            <a:ext cx="2647413" cy="2628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345" name="Google Shape;345;p18"/>
          <p:cNvPicPr preferRelativeResize="0"/>
          <p:nvPr/>
        </p:nvPicPr>
        <p:blipFill rotWithShape="1">
          <a:blip r:embed="rId3">
            <a:alphaModFix/>
          </a:blip>
          <a:srcRect b="0" l="0" r="0" t="0"/>
          <a:stretch/>
        </p:blipFill>
        <p:spPr>
          <a:xfrm>
            <a:off x="563880" y="1238250"/>
            <a:ext cx="4381500" cy="4381500"/>
          </a:xfrm>
          <a:prstGeom prst="rect">
            <a:avLst/>
          </a:prstGeom>
          <a:noFill/>
          <a:ln>
            <a:noFill/>
          </a:ln>
        </p:spPr>
      </p:pic>
      <p:sp>
        <p:nvSpPr>
          <p:cNvPr id="346" name="Google Shape;346;p18"/>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Sampling in Practice</a:t>
            </a:r>
            <a:endParaRPr/>
          </a:p>
        </p:txBody>
      </p:sp>
      <p:sp>
        <p:nvSpPr>
          <p:cNvPr id="347" name="Google Shape;347;p18"/>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64</a:t>
            </a:r>
            <a:endParaRPr/>
          </a:p>
        </p:txBody>
      </p:sp>
      <p:pic>
        <p:nvPicPr>
          <p:cNvPr descr="Fig. 3. 2D Gaussian or normal distribution." id="348" name="Google Shape;348;p18"/>
          <p:cNvPicPr preferRelativeResize="0"/>
          <p:nvPr/>
        </p:nvPicPr>
        <p:blipFill rotWithShape="1">
          <a:blip r:embed="rId4">
            <a:alphaModFix/>
          </a:blip>
          <a:srcRect b="0" l="0" r="0" t="0"/>
          <a:stretch/>
        </p:blipFill>
        <p:spPr>
          <a:xfrm rot="5400000">
            <a:off x="4979670" y="1485900"/>
            <a:ext cx="4381500" cy="3886200"/>
          </a:xfrm>
          <a:prstGeom prst="rect">
            <a:avLst/>
          </a:prstGeom>
          <a:noFill/>
          <a:ln>
            <a:noFill/>
          </a:ln>
        </p:spPr>
      </p:pic>
      <p:pic>
        <p:nvPicPr>
          <p:cNvPr descr="Post-flight photo of&#10;          Apollo 14 CDR EVA Camera with dovetail bracket and trigger&#10;          handle" id="349" name="Google Shape;349;p18"/>
          <p:cNvPicPr preferRelativeResize="0"/>
          <p:nvPr/>
        </p:nvPicPr>
        <p:blipFill rotWithShape="1">
          <a:blip r:embed="rId5">
            <a:alphaModFix/>
          </a:blip>
          <a:srcRect b="10000" l="18769" r="22229" t="13444"/>
          <a:stretch/>
        </p:blipFill>
        <p:spPr>
          <a:xfrm>
            <a:off x="9753600" y="2491740"/>
            <a:ext cx="2029862" cy="210312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355" name="Google Shape;355;p19"/>
          <p:cNvPicPr preferRelativeResize="0"/>
          <p:nvPr/>
        </p:nvPicPr>
        <p:blipFill rotWithShape="1">
          <a:blip r:embed="rId3">
            <a:alphaModFix/>
          </a:blip>
          <a:srcRect b="0" l="0" r="0" t="0"/>
          <a:stretch/>
        </p:blipFill>
        <p:spPr>
          <a:xfrm>
            <a:off x="563880" y="1238250"/>
            <a:ext cx="4381500" cy="4381500"/>
          </a:xfrm>
          <a:prstGeom prst="rect">
            <a:avLst/>
          </a:prstGeom>
          <a:noFill/>
          <a:ln>
            <a:noFill/>
          </a:ln>
        </p:spPr>
      </p:pic>
      <p:sp>
        <p:nvSpPr>
          <p:cNvPr id="356" name="Google Shape;356;p19"/>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Sampling in Practice</a:t>
            </a:r>
            <a:endParaRPr/>
          </a:p>
        </p:txBody>
      </p:sp>
      <p:sp>
        <p:nvSpPr>
          <p:cNvPr id="357" name="Google Shape;357;p19"/>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64</a:t>
            </a:r>
            <a:endParaRPr/>
          </a:p>
        </p:txBody>
      </p:sp>
      <p:pic>
        <p:nvPicPr>
          <p:cNvPr descr="Fig. 3. 2D Gaussian or normal distribution." id="358" name="Google Shape;358;p19"/>
          <p:cNvPicPr preferRelativeResize="0"/>
          <p:nvPr/>
        </p:nvPicPr>
        <p:blipFill rotWithShape="1">
          <a:blip r:embed="rId4">
            <a:alphaModFix/>
          </a:blip>
          <a:srcRect b="0" l="0" r="0" t="0"/>
          <a:stretch/>
        </p:blipFill>
        <p:spPr>
          <a:xfrm rot="5400000">
            <a:off x="4979670" y="1485900"/>
            <a:ext cx="4381500" cy="3886200"/>
          </a:xfrm>
          <a:prstGeom prst="rect">
            <a:avLst/>
          </a:prstGeom>
          <a:noFill/>
          <a:ln>
            <a:noFill/>
          </a:ln>
        </p:spPr>
      </p:pic>
      <p:pic>
        <p:nvPicPr>
          <p:cNvPr descr="Post-flight photo of&#10;          Apollo 14 CDR EVA Camera with dovetail bracket and trigger&#10;          handle" id="359" name="Google Shape;359;p19"/>
          <p:cNvPicPr preferRelativeResize="0"/>
          <p:nvPr/>
        </p:nvPicPr>
        <p:blipFill rotWithShape="1">
          <a:blip r:embed="rId5">
            <a:alphaModFix/>
          </a:blip>
          <a:srcRect b="10000" l="18769" r="22229" t="13444"/>
          <a:stretch/>
        </p:blipFill>
        <p:spPr>
          <a:xfrm>
            <a:off x="9753600" y="2491740"/>
            <a:ext cx="2029862" cy="2103120"/>
          </a:xfrm>
          <a:prstGeom prst="rect">
            <a:avLst/>
          </a:prstGeom>
          <a:noFill/>
          <a:ln>
            <a:noFill/>
          </a:ln>
        </p:spPr>
      </p:pic>
      <p:pic>
        <p:nvPicPr>
          <p:cNvPr descr="Kodak 400 24 exposures 35mm Color Negative Film Roll EXPIRED image 1" id="360" name="Google Shape;360;p19"/>
          <p:cNvPicPr preferRelativeResize="0"/>
          <p:nvPr/>
        </p:nvPicPr>
        <p:blipFill rotWithShape="1">
          <a:blip r:embed="rId6">
            <a:alphaModFix/>
          </a:blip>
          <a:srcRect b="16778" l="32111" r="20222" t="23665"/>
          <a:stretch/>
        </p:blipFill>
        <p:spPr>
          <a:xfrm>
            <a:off x="10280623" y="4785360"/>
            <a:ext cx="975815" cy="1219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pic>
        <p:nvPicPr>
          <p:cNvPr descr="Photograph of Earth, taken by the Apollo 17 mission. The Arabian peninsula, Africa and Madagascar lie in the lower half of the disc, whereas Antarctica is at the top." id="366" name="Google Shape;366;p20"/>
          <p:cNvPicPr preferRelativeResize="0"/>
          <p:nvPr/>
        </p:nvPicPr>
        <p:blipFill rotWithShape="1">
          <a:blip r:embed="rId3">
            <a:alphaModFix/>
          </a:blip>
          <a:srcRect b="0" l="0" r="0" t="0"/>
          <a:stretch/>
        </p:blipFill>
        <p:spPr>
          <a:xfrm>
            <a:off x="563880" y="1238250"/>
            <a:ext cx="4381500" cy="4381500"/>
          </a:xfrm>
          <a:prstGeom prst="rect">
            <a:avLst/>
          </a:prstGeom>
          <a:noFill/>
          <a:ln>
            <a:noFill/>
          </a:ln>
        </p:spPr>
      </p:pic>
      <p:sp>
        <p:nvSpPr>
          <p:cNvPr id="367" name="Google Shape;367;p20"/>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Sampling in Practice: Digital Image</a:t>
            </a:r>
            <a:endParaRPr/>
          </a:p>
        </p:txBody>
      </p:sp>
      <p:sp>
        <p:nvSpPr>
          <p:cNvPr id="368" name="Google Shape;368;p20"/>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65</a:t>
            </a:r>
            <a:endParaRPr/>
          </a:p>
        </p:txBody>
      </p:sp>
      <p:pic>
        <p:nvPicPr>
          <p:cNvPr descr="Fig. 3. 2D Gaussian or normal distribution." id="369" name="Google Shape;369;p20"/>
          <p:cNvPicPr preferRelativeResize="0"/>
          <p:nvPr/>
        </p:nvPicPr>
        <p:blipFill rotWithShape="1">
          <a:blip r:embed="rId4">
            <a:alphaModFix/>
          </a:blip>
          <a:srcRect b="0" l="0" r="0" t="0"/>
          <a:stretch/>
        </p:blipFill>
        <p:spPr>
          <a:xfrm rot="5400000">
            <a:off x="4979670" y="1485900"/>
            <a:ext cx="4381500" cy="3886200"/>
          </a:xfrm>
          <a:prstGeom prst="rect">
            <a:avLst/>
          </a:prstGeom>
          <a:noFill/>
          <a:ln>
            <a:noFill/>
          </a:ln>
        </p:spPr>
      </p:pic>
      <p:pic>
        <p:nvPicPr>
          <p:cNvPr descr="Post-flight photo of&#10;          Apollo 14 CDR EVA Camera with dovetail bracket and trigger&#10;          handle" id="370" name="Google Shape;370;p20"/>
          <p:cNvPicPr preferRelativeResize="0"/>
          <p:nvPr/>
        </p:nvPicPr>
        <p:blipFill rotWithShape="1">
          <a:blip r:embed="rId5">
            <a:alphaModFix/>
          </a:blip>
          <a:srcRect b="10000" l="18769" r="22229" t="13444"/>
          <a:stretch/>
        </p:blipFill>
        <p:spPr>
          <a:xfrm>
            <a:off x="9753600" y="2491740"/>
            <a:ext cx="2029862" cy="2103120"/>
          </a:xfrm>
          <a:prstGeom prst="rect">
            <a:avLst/>
          </a:prstGeom>
          <a:noFill/>
          <a:ln>
            <a:noFill/>
          </a:ln>
        </p:spPr>
      </p:pic>
      <p:grpSp>
        <p:nvGrpSpPr>
          <p:cNvPr id="371" name="Google Shape;371;p20"/>
          <p:cNvGrpSpPr/>
          <p:nvPr/>
        </p:nvGrpSpPr>
        <p:grpSpPr>
          <a:xfrm>
            <a:off x="9566910" y="4864386"/>
            <a:ext cx="2506980" cy="1888106"/>
            <a:chOff x="10020300" y="5067300"/>
            <a:chExt cx="1600200" cy="1205174"/>
          </a:xfrm>
        </p:grpSpPr>
        <p:pic>
          <p:nvPicPr>
            <p:cNvPr descr="Free Stock Photo: CMOS image video sensor chip close-up green and blue gradient on the matrix" id="372" name="Google Shape;372;p20"/>
            <p:cNvPicPr preferRelativeResize="0"/>
            <p:nvPr/>
          </p:nvPicPr>
          <p:blipFill rotWithShape="1">
            <a:blip r:embed="rId6">
              <a:alphaModFix/>
            </a:blip>
            <a:srcRect b="0" l="0" r="0" t="0"/>
            <a:stretch/>
          </p:blipFill>
          <p:spPr>
            <a:xfrm>
              <a:off x="10217603" y="5067300"/>
              <a:ext cx="1101855" cy="732734"/>
            </a:xfrm>
            <a:prstGeom prst="rect">
              <a:avLst/>
            </a:prstGeom>
            <a:noFill/>
            <a:ln>
              <a:noFill/>
            </a:ln>
          </p:spPr>
        </p:pic>
        <p:sp>
          <p:nvSpPr>
            <p:cNvPr id="373" name="Google Shape;373;p20"/>
            <p:cNvSpPr txBox="1"/>
            <p:nvPr/>
          </p:nvSpPr>
          <p:spPr>
            <a:xfrm>
              <a:off x="10020300" y="5903142"/>
              <a:ext cx="16002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Gill Sans"/>
                  <a:ea typeface="Gill Sans"/>
                  <a:cs typeface="Gill Sans"/>
                  <a:sym typeface="Gill Sans"/>
                </a:rPr>
                <a:t>CMOS / CCD</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1"/>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Digital Image as ‘Height Map’</a:t>
            </a:r>
            <a:endParaRPr/>
          </a:p>
        </p:txBody>
      </p:sp>
      <p:pic>
        <p:nvPicPr>
          <p:cNvPr id="380" name="Google Shape;380;p21"/>
          <p:cNvPicPr preferRelativeResize="0"/>
          <p:nvPr/>
        </p:nvPicPr>
        <p:blipFill rotWithShape="1">
          <a:blip r:embed="rId3">
            <a:alphaModFix/>
          </a:blip>
          <a:srcRect b="0" l="0" r="0" t="13683"/>
          <a:stretch/>
        </p:blipFill>
        <p:spPr>
          <a:xfrm>
            <a:off x="2362200" y="1684020"/>
            <a:ext cx="7202322" cy="4855284"/>
          </a:xfrm>
          <a:prstGeom prst="rect">
            <a:avLst/>
          </a:prstGeom>
          <a:noFill/>
          <a:ln>
            <a:noFill/>
          </a:ln>
        </p:spPr>
      </p:pic>
      <p:sp>
        <p:nvSpPr>
          <p:cNvPr id="381" name="Google Shape;381;p21"/>
          <p:cNvSpPr txBox="1"/>
          <p:nvPr/>
        </p:nvSpPr>
        <p:spPr>
          <a:xfrm>
            <a:off x="1645920" y="2895601"/>
            <a:ext cx="1371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Brightness</a:t>
            </a:r>
            <a:endParaRPr/>
          </a:p>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or intensity</a:t>
            </a:r>
            <a:endParaRPr/>
          </a:p>
        </p:txBody>
      </p:sp>
      <p:sp>
        <p:nvSpPr>
          <p:cNvPr id="382" name="Google Shape;382;p21"/>
          <p:cNvSpPr txBox="1"/>
          <p:nvPr/>
        </p:nvSpPr>
        <p:spPr>
          <a:xfrm>
            <a:off x="3962400" y="5562600"/>
            <a:ext cx="685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x</a:t>
            </a:r>
            <a:endParaRPr/>
          </a:p>
        </p:txBody>
      </p:sp>
      <p:sp>
        <p:nvSpPr>
          <p:cNvPr id="383" name="Google Shape;383;p21"/>
          <p:cNvSpPr txBox="1"/>
          <p:nvPr/>
        </p:nvSpPr>
        <p:spPr>
          <a:xfrm>
            <a:off x="7772400" y="5562600"/>
            <a:ext cx="609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y</a:t>
            </a:r>
            <a:endParaRPr/>
          </a:p>
        </p:txBody>
      </p:sp>
      <p:sp>
        <p:nvSpPr>
          <p:cNvPr id="384" name="Google Shape;384;p21"/>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69</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9" name="Shape 389"/>
        <p:cNvGrpSpPr/>
        <p:nvPr/>
      </p:nvGrpSpPr>
      <p:grpSpPr>
        <a:xfrm>
          <a:off x="0" y="0"/>
          <a:ext cx="0" cy="0"/>
          <a:chOff x="0" y="0"/>
          <a:chExt cx="0" cy="0"/>
        </a:xfrm>
      </p:grpSpPr>
      <p:pic>
        <p:nvPicPr>
          <p:cNvPr id="390" name="Google Shape;390;p22"/>
          <p:cNvPicPr preferRelativeResize="0"/>
          <p:nvPr/>
        </p:nvPicPr>
        <p:blipFill rotWithShape="1">
          <a:blip r:embed="rId3">
            <a:alphaModFix/>
          </a:blip>
          <a:srcRect b="0" l="0" r="0" t="0"/>
          <a:stretch/>
        </p:blipFill>
        <p:spPr>
          <a:xfrm>
            <a:off x="1676401" y="1562100"/>
            <a:ext cx="5197475" cy="3733800"/>
          </a:xfrm>
          <a:prstGeom prst="rect">
            <a:avLst/>
          </a:prstGeom>
          <a:noFill/>
          <a:ln>
            <a:noFill/>
          </a:ln>
        </p:spPr>
      </p:pic>
      <p:sp>
        <p:nvSpPr>
          <p:cNvPr id="391" name="Google Shape;391;p22"/>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Sensor Array</a:t>
            </a:r>
            <a:endParaRPr/>
          </a:p>
        </p:txBody>
      </p:sp>
      <p:sp>
        <p:nvSpPr>
          <p:cNvPr id="392" name="Google Shape;392;p22"/>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66</a:t>
            </a:r>
            <a:endParaRPr/>
          </a:p>
        </p:txBody>
      </p:sp>
      <p:sp>
        <p:nvSpPr>
          <p:cNvPr id="393" name="Google Shape;393;p22"/>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James Hays</a:t>
            </a:r>
            <a:endParaRPr/>
          </a:p>
        </p:txBody>
      </p:sp>
      <p:sp>
        <p:nvSpPr>
          <p:cNvPr id="394" name="Google Shape;394;p22"/>
          <p:cNvSpPr txBox="1"/>
          <p:nvPr/>
        </p:nvSpPr>
        <p:spPr>
          <a:xfrm>
            <a:off x="7729365" y="4267200"/>
            <a:ext cx="209867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CMOS sensor</a:t>
            </a:r>
            <a:endParaRPr/>
          </a:p>
        </p:txBody>
      </p:sp>
      <p:pic>
        <p:nvPicPr>
          <p:cNvPr descr="Free Stock Photo: CMOS image video sensor chip close-up green and blue gradient on the matrix" id="395" name="Google Shape;395;p22"/>
          <p:cNvPicPr preferRelativeResize="0"/>
          <p:nvPr/>
        </p:nvPicPr>
        <p:blipFill rotWithShape="1">
          <a:blip r:embed="rId4">
            <a:alphaModFix/>
          </a:blip>
          <a:srcRect b="0" l="0" r="0" t="0"/>
          <a:stretch/>
        </p:blipFill>
        <p:spPr>
          <a:xfrm>
            <a:off x="7041806" y="1905000"/>
            <a:ext cx="3473795" cy="23100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3"/>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Elements of a Digital Image</a:t>
            </a:r>
            <a:endParaRPr/>
          </a:p>
        </p:txBody>
      </p:sp>
      <p:sp>
        <p:nvSpPr>
          <p:cNvPr id="402" name="Google Shape;402;p23"/>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latin typeface="Gill Sans"/>
                <a:ea typeface="Gill Sans"/>
                <a:cs typeface="Gill Sans"/>
                <a:sym typeface="Gill Sans"/>
              </a:rPr>
              <a:t>67</a:t>
            </a:r>
            <a:endParaRPr/>
          </a:p>
        </p:txBody>
      </p:sp>
      <p:cxnSp>
        <p:nvCxnSpPr>
          <p:cNvPr id="403" name="Google Shape;403;p23"/>
          <p:cNvCxnSpPr/>
          <p:nvPr/>
        </p:nvCxnSpPr>
        <p:spPr>
          <a:xfrm rot="10800000">
            <a:off x="3642796" y="1130362"/>
            <a:ext cx="0" cy="5177880"/>
          </a:xfrm>
          <a:prstGeom prst="straightConnector1">
            <a:avLst/>
          </a:prstGeom>
          <a:noFill/>
          <a:ln cap="flat" cmpd="sng" w="63500">
            <a:solidFill>
              <a:schemeClr val="dk1"/>
            </a:solidFill>
            <a:prstDash val="solid"/>
            <a:miter lim="8000"/>
            <a:headEnd len="sm" w="sm" type="none"/>
            <a:tailEnd len="med" w="med" type="triangle"/>
          </a:ln>
        </p:spPr>
      </p:cxnSp>
      <p:cxnSp>
        <p:nvCxnSpPr>
          <p:cNvPr id="404" name="Google Shape;404;p23"/>
          <p:cNvCxnSpPr/>
          <p:nvPr/>
        </p:nvCxnSpPr>
        <p:spPr>
          <a:xfrm>
            <a:off x="3642796" y="6308241"/>
            <a:ext cx="5334000" cy="0"/>
          </a:xfrm>
          <a:prstGeom prst="straightConnector1">
            <a:avLst/>
          </a:prstGeom>
          <a:noFill/>
          <a:ln cap="flat" cmpd="sng" w="63500">
            <a:solidFill>
              <a:schemeClr val="dk1"/>
            </a:solidFill>
            <a:prstDash val="solid"/>
            <a:miter lim="8000"/>
            <a:headEnd len="sm" w="sm" type="none"/>
            <a:tailEnd len="med" w="med" type="triangle"/>
          </a:ln>
        </p:spPr>
      </p:cxnSp>
      <p:sp>
        <p:nvSpPr>
          <p:cNvPr id="405" name="Google Shape;405;p23"/>
          <p:cNvSpPr txBox="1"/>
          <p:nvPr/>
        </p:nvSpPr>
        <p:spPr>
          <a:xfrm>
            <a:off x="3215204" y="3564256"/>
            <a:ext cx="381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y</a:t>
            </a:r>
            <a:endParaRPr/>
          </a:p>
        </p:txBody>
      </p:sp>
      <p:sp>
        <p:nvSpPr>
          <p:cNvPr id="406" name="Google Shape;406;p23"/>
          <p:cNvSpPr txBox="1"/>
          <p:nvPr/>
        </p:nvSpPr>
        <p:spPr>
          <a:xfrm>
            <a:off x="6039286" y="6277651"/>
            <a:ext cx="381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x</a:t>
            </a:r>
            <a:endParaRPr/>
          </a:p>
        </p:txBody>
      </p:sp>
      <p:pic>
        <p:nvPicPr>
          <p:cNvPr id="407" name="Google Shape;407;p23"/>
          <p:cNvPicPr preferRelativeResize="0"/>
          <p:nvPr/>
        </p:nvPicPr>
        <p:blipFill rotWithShape="1">
          <a:blip r:embed="rId3">
            <a:alphaModFix/>
          </a:blip>
          <a:srcRect b="0" l="0" r="0" t="0"/>
          <a:stretch/>
        </p:blipFill>
        <p:spPr>
          <a:xfrm>
            <a:off x="3642796" y="1487290"/>
            <a:ext cx="4800599" cy="4800599"/>
          </a:xfrm>
          <a:prstGeom prst="rect">
            <a:avLst/>
          </a:prstGeom>
          <a:noFill/>
          <a:ln>
            <a:noFill/>
          </a:ln>
        </p:spPr>
      </p:pic>
      <p:sp>
        <p:nvSpPr>
          <p:cNvPr id="408" name="Google Shape;408;p23"/>
          <p:cNvSpPr/>
          <p:nvPr/>
        </p:nvSpPr>
        <p:spPr>
          <a:xfrm>
            <a:off x="7241868" y="3266112"/>
            <a:ext cx="223520" cy="223520"/>
          </a:xfrm>
          <a:prstGeom prst="rect">
            <a:avLst/>
          </a:prstGeom>
          <a:noFill/>
          <a:ln cap="flat" cmpd="sng" w="635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09" name="Google Shape;409;p23"/>
          <p:cNvSpPr txBox="1"/>
          <p:nvPr/>
        </p:nvSpPr>
        <p:spPr>
          <a:xfrm>
            <a:off x="6951345" y="3541507"/>
            <a:ext cx="10477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Arial"/>
                <a:ea typeface="Arial"/>
                <a:cs typeface="Arial"/>
                <a:sym typeface="Arial"/>
              </a:rPr>
              <a:t>I(x,y)</a:t>
            </a:r>
            <a:endParaRPr/>
          </a:p>
        </p:txBody>
      </p:sp>
      <p:sp>
        <p:nvSpPr>
          <p:cNvPr id="410" name="Google Shape;410;p23"/>
          <p:cNvSpPr/>
          <p:nvPr/>
        </p:nvSpPr>
        <p:spPr>
          <a:xfrm flipH="1" rot="10800000">
            <a:off x="7416800" y="2868829"/>
            <a:ext cx="2971800" cy="789940"/>
          </a:xfrm>
          <a:prstGeom prst="arc">
            <a:avLst>
              <a:gd fmla="val 11210453" name="adj1"/>
              <a:gd fmla="val 0" name="adj2"/>
            </a:avLst>
          </a:prstGeom>
          <a:noFill/>
          <a:ln cap="flat" cmpd="sng" w="63500">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3"/>
          <p:cNvSpPr txBox="1"/>
          <p:nvPr/>
        </p:nvSpPr>
        <p:spPr>
          <a:xfrm>
            <a:off x="10045700" y="2894467"/>
            <a:ext cx="685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‘101’</a:t>
            </a:r>
            <a:endParaRPr/>
          </a:p>
        </p:txBody>
      </p:sp>
      <p:sp>
        <p:nvSpPr>
          <p:cNvPr id="412" name="Google Shape;412;p23"/>
          <p:cNvSpPr txBox="1"/>
          <p:nvPr/>
        </p:nvSpPr>
        <p:spPr>
          <a:xfrm>
            <a:off x="683895" y="2525135"/>
            <a:ext cx="61226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Pixel: picture element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4"/>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Elements of a Digital Image</a:t>
            </a:r>
            <a:endParaRPr/>
          </a:p>
        </p:txBody>
      </p:sp>
      <p:sp>
        <p:nvSpPr>
          <p:cNvPr id="419" name="Google Shape;419;p24"/>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latin typeface="Gill Sans"/>
                <a:ea typeface="Gill Sans"/>
                <a:cs typeface="Gill Sans"/>
                <a:sym typeface="Gill Sans"/>
              </a:rPr>
              <a:t>68</a:t>
            </a:r>
            <a:endParaRPr/>
          </a:p>
        </p:txBody>
      </p:sp>
      <p:grpSp>
        <p:nvGrpSpPr>
          <p:cNvPr id="420" name="Google Shape;420;p24"/>
          <p:cNvGrpSpPr/>
          <p:nvPr/>
        </p:nvGrpSpPr>
        <p:grpSpPr>
          <a:xfrm>
            <a:off x="3215204" y="1130362"/>
            <a:ext cx="5761592" cy="5516621"/>
            <a:chOff x="3016648" y="1089660"/>
            <a:chExt cx="5761592" cy="5516621"/>
          </a:xfrm>
        </p:grpSpPr>
        <p:cxnSp>
          <p:nvCxnSpPr>
            <p:cNvPr id="421" name="Google Shape;421;p24"/>
            <p:cNvCxnSpPr/>
            <p:nvPr/>
          </p:nvCxnSpPr>
          <p:spPr>
            <a:xfrm rot="10800000">
              <a:off x="3444240" y="1089660"/>
              <a:ext cx="0" cy="5177880"/>
            </a:xfrm>
            <a:prstGeom prst="straightConnector1">
              <a:avLst/>
            </a:prstGeom>
            <a:noFill/>
            <a:ln cap="flat" cmpd="sng" w="63500">
              <a:solidFill>
                <a:schemeClr val="dk1"/>
              </a:solidFill>
              <a:prstDash val="solid"/>
              <a:miter lim="8000"/>
              <a:headEnd len="sm" w="sm" type="none"/>
              <a:tailEnd len="med" w="med" type="triangle"/>
            </a:ln>
          </p:spPr>
        </p:cxnSp>
        <p:cxnSp>
          <p:nvCxnSpPr>
            <p:cNvPr id="422" name="Google Shape;422;p24"/>
            <p:cNvCxnSpPr/>
            <p:nvPr/>
          </p:nvCxnSpPr>
          <p:spPr>
            <a:xfrm>
              <a:off x="3444240" y="6267539"/>
              <a:ext cx="5334000" cy="0"/>
            </a:xfrm>
            <a:prstGeom prst="straightConnector1">
              <a:avLst/>
            </a:prstGeom>
            <a:noFill/>
            <a:ln cap="flat" cmpd="sng" w="63500">
              <a:solidFill>
                <a:schemeClr val="dk1"/>
              </a:solidFill>
              <a:prstDash val="solid"/>
              <a:miter lim="8000"/>
              <a:headEnd len="sm" w="sm" type="none"/>
              <a:tailEnd len="med" w="med" type="triangle"/>
            </a:ln>
          </p:spPr>
        </p:cxnSp>
        <p:sp>
          <p:nvSpPr>
            <p:cNvPr id="423" name="Google Shape;423;p24"/>
            <p:cNvSpPr txBox="1"/>
            <p:nvPr/>
          </p:nvSpPr>
          <p:spPr>
            <a:xfrm>
              <a:off x="3016648" y="3523554"/>
              <a:ext cx="381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y</a:t>
              </a:r>
              <a:endParaRPr/>
            </a:p>
          </p:txBody>
        </p:sp>
        <p:sp>
          <p:nvSpPr>
            <p:cNvPr id="424" name="Google Shape;424;p24"/>
            <p:cNvSpPr txBox="1"/>
            <p:nvPr/>
          </p:nvSpPr>
          <p:spPr>
            <a:xfrm>
              <a:off x="5840730" y="6236949"/>
              <a:ext cx="381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x</a:t>
              </a:r>
              <a:endParaRPr/>
            </a:p>
          </p:txBody>
        </p:sp>
        <p:pic>
          <p:nvPicPr>
            <p:cNvPr id="425" name="Google Shape;425;p24"/>
            <p:cNvPicPr preferRelativeResize="0"/>
            <p:nvPr/>
          </p:nvPicPr>
          <p:blipFill rotWithShape="1">
            <a:blip r:embed="rId3">
              <a:alphaModFix/>
            </a:blip>
            <a:srcRect b="0" l="0" r="0" t="0"/>
            <a:stretch/>
          </p:blipFill>
          <p:spPr>
            <a:xfrm>
              <a:off x="3444240" y="1446588"/>
              <a:ext cx="4800599" cy="4800599"/>
            </a:xfrm>
            <a:prstGeom prst="rect">
              <a:avLst/>
            </a:prstGeom>
            <a:noFill/>
            <a:ln>
              <a:noFill/>
            </a:ln>
          </p:spPr>
        </p:pic>
      </p:grpSp>
      <p:grpSp>
        <p:nvGrpSpPr>
          <p:cNvPr id="426" name="Google Shape;426;p24"/>
          <p:cNvGrpSpPr/>
          <p:nvPr/>
        </p:nvGrpSpPr>
        <p:grpSpPr>
          <a:xfrm>
            <a:off x="6951345" y="2868829"/>
            <a:ext cx="3780155" cy="1195898"/>
            <a:chOff x="6951345" y="2868829"/>
            <a:chExt cx="3780155" cy="1195898"/>
          </a:xfrm>
        </p:grpSpPr>
        <p:sp>
          <p:nvSpPr>
            <p:cNvPr id="427" name="Google Shape;427;p24"/>
            <p:cNvSpPr/>
            <p:nvPr/>
          </p:nvSpPr>
          <p:spPr>
            <a:xfrm>
              <a:off x="7241868" y="3266112"/>
              <a:ext cx="223520" cy="223520"/>
            </a:xfrm>
            <a:prstGeom prst="rect">
              <a:avLst/>
            </a:prstGeom>
            <a:noFill/>
            <a:ln cap="flat" cmpd="sng" w="635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28" name="Google Shape;428;p24"/>
            <p:cNvSpPr txBox="1"/>
            <p:nvPr/>
          </p:nvSpPr>
          <p:spPr>
            <a:xfrm>
              <a:off x="6951345" y="3541507"/>
              <a:ext cx="10477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Arial"/>
                  <a:ea typeface="Arial"/>
                  <a:cs typeface="Arial"/>
                  <a:sym typeface="Arial"/>
                </a:rPr>
                <a:t>I(x,y)</a:t>
              </a:r>
              <a:endParaRPr/>
            </a:p>
          </p:txBody>
        </p:sp>
        <p:sp>
          <p:nvSpPr>
            <p:cNvPr id="429" name="Google Shape;429;p24"/>
            <p:cNvSpPr/>
            <p:nvPr/>
          </p:nvSpPr>
          <p:spPr>
            <a:xfrm flipH="1" rot="10800000">
              <a:off x="7416800" y="2868829"/>
              <a:ext cx="2971800" cy="789940"/>
            </a:xfrm>
            <a:prstGeom prst="arc">
              <a:avLst>
                <a:gd fmla="val 11210453" name="adj1"/>
                <a:gd fmla="val 0" name="adj2"/>
              </a:avLst>
            </a:prstGeom>
            <a:noFill/>
            <a:ln cap="flat" cmpd="sng" w="63500">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24"/>
            <p:cNvSpPr txBox="1"/>
            <p:nvPr/>
          </p:nvSpPr>
          <p:spPr>
            <a:xfrm>
              <a:off x="10045700" y="2894467"/>
              <a:ext cx="685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‘101’</a:t>
              </a:r>
              <a:endParaRPr/>
            </a:p>
          </p:txBody>
        </p:sp>
      </p:grpSp>
      <p:grpSp>
        <p:nvGrpSpPr>
          <p:cNvPr id="431" name="Google Shape;431;p24"/>
          <p:cNvGrpSpPr/>
          <p:nvPr/>
        </p:nvGrpSpPr>
        <p:grpSpPr>
          <a:xfrm>
            <a:off x="5739765" y="5081753"/>
            <a:ext cx="3780155" cy="1195898"/>
            <a:chOff x="6951345" y="2868829"/>
            <a:chExt cx="3780155" cy="1195898"/>
          </a:xfrm>
        </p:grpSpPr>
        <p:sp>
          <p:nvSpPr>
            <p:cNvPr id="432" name="Google Shape;432;p24"/>
            <p:cNvSpPr/>
            <p:nvPr/>
          </p:nvSpPr>
          <p:spPr>
            <a:xfrm>
              <a:off x="7241868" y="3266112"/>
              <a:ext cx="223520" cy="223520"/>
            </a:xfrm>
            <a:prstGeom prst="rect">
              <a:avLst/>
            </a:prstGeom>
            <a:noFill/>
            <a:ln cap="flat" cmpd="sng" w="635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33" name="Google Shape;433;p24"/>
            <p:cNvSpPr txBox="1"/>
            <p:nvPr/>
          </p:nvSpPr>
          <p:spPr>
            <a:xfrm>
              <a:off x="6951345" y="3541507"/>
              <a:ext cx="10477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Arial"/>
                  <a:ea typeface="Arial"/>
                  <a:cs typeface="Arial"/>
                  <a:sym typeface="Arial"/>
                </a:rPr>
                <a:t>I(x,y)</a:t>
              </a:r>
              <a:endParaRPr/>
            </a:p>
          </p:txBody>
        </p:sp>
        <p:sp>
          <p:nvSpPr>
            <p:cNvPr id="434" name="Google Shape;434;p24"/>
            <p:cNvSpPr/>
            <p:nvPr/>
          </p:nvSpPr>
          <p:spPr>
            <a:xfrm flipH="1" rot="10800000">
              <a:off x="7416800" y="2868829"/>
              <a:ext cx="2971800" cy="789940"/>
            </a:xfrm>
            <a:prstGeom prst="arc">
              <a:avLst>
                <a:gd fmla="val 11210453" name="adj1"/>
                <a:gd fmla="val 0" name="adj2"/>
              </a:avLst>
            </a:prstGeom>
            <a:noFill/>
            <a:ln cap="flat" cmpd="sng" w="63500">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4"/>
            <p:cNvSpPr txBox="1"/>
            <p:nvPr/>
          </p:nvSpPr>
          <p:spPr>
            <a:xfrm>
              <a:off x="10045700" y="2894467"/>
              <a:ext cx="685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Gill Sans"/>
                  <a:ea typeface="Gill Sans"/>
                  <a:cs typeface="Gill Sans"/>
                  <a:sym typeface="Gill Sans"/>
                </a:rPr>
                <a:t>‘191’</a:t>
              </a:r>
              <a:endParaRPr/>
            </a:p>
          </p:txBody>
        </p:sp>
      </p:grpSp>
      <p:sp>
        <p:nvSpPr>
          <p:cNvPr id="436" name="Google Shape;436;p24"/>
          <p:cNvSpPr txBox="1"/>
          <p:nvPr/>
        </p:nvSpPr>
        <p:spPr>
          <a:xfrm>
            <a:off x="683895" y="2525135"/>
            <a:ext cx="61226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Pixel: picture element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25"/>
          <p:cNvPicPr preferRelativeResize="0"/>
          <p:nvPr/>
        </p:nvPicPr>
        <p:blipFill rotWithShape="1">
          <a:blip r:embed="rId3">
            <a:alphaModFix/>
          </a:blip>
          <a:srcRect b="0" l="0" r="0" t="0"/>
          <a:stretch/>
        </p:blipFill>
        <p:spPr>
          <a:xfrm>
            <a:off x="6248401" y="1905000"/>
            <a:ext cx="4084674" cy="4080589"/>
          </a:xfrm>
          <a:prstGeom prst="rect">
            <a:avLst/>
          </a:prstGeom>
          <a:noFill/>
          <a:ln>
            <a:noFill/>
          </a:ln>
        </p:spPr>
      </p:pic>
      <p:pic>
        <p:nvPicPr>
          <p:cNvPr id="443" name="Google Shape;443;p25"/>
          <p:cNvPicPr preferRelativeResize="0"/>
          <p:nvPr/>
        </p:nvPicPr>
        <p:blipFill rotWithShape="1">
          <a:blip r:embed="rId4">
            <a:alphaModFix/>
          </a:blip>
          <a:srcRect b="0" l="0" r="0" t="0"/>
          <a:stretch/>
        </p:blipFill>
        <p:spPr>
          <a:xfrm>
            <a:off x="1950719" y="1905000"/>
            <a:ext cx="4080589" cy="4080589"/>
          </a:xfrm>
          <a:prstGeom prst="rect">
            <a:avLst/>
          </a:prstGeom>
          <a:noFill/>
          <a:ln>
            <a:noFill/>
          </a:ln>
        </p:spPr>
      </p:pic>
      <p:sp>
        <p:nvSpPr>
          <p:cNvPr id="444" name="Google Shape;444;p25"/>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Resolution: geometric vs. spatial</a:t>
            </a:r>
            <a:endParaRPr/>
          </a:p>
        </p:txBody>
      </p:sp>
      <p:sp>
        <p:nvSpPr>
          <p:cNvPr id="445" name="Google Shape;445;p25"/>
          <p:cNvSpPr txBox="1"/>
          <p:nvPr/>
        </p:nvSpPr>
        <p:spPr>
          <a:xfrm>
            <a:off x="3566160" y="1209794"/>
            <a:ext cx="505968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00"/>
                </a:solidFill>
                <a:latin typeface="Gill Sans"/>
                <a:ea typeface="Gill Sans"/>
                <a:cs typeface="Gill Sans"/>
                <a:sym typeface="Gill Sans"/>
              </a:rPr>
              <a:t>Both images are 1000x1000 pixels</a:t>
            </a:r>
            <a:endParaRPr/>
          </a:p>
        </p:txBody>
      </p:sp>
      <p:sp>
        <p:nvSpPr>
          <p:cNvPr id="446" name="Google Shape;446;p25"/>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72</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26"/>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Light Integration Over the </a:t>
            </a:r>
            <a:r>
              <a:rPr i="1" lang="en-US"/>
              <a:t>Frustum</a:t>
            </a:r>
            <a:endParaRPr/>
          </a:p>
        </p:txBody>
      </p:sp>
      <p:sp>
        <p:nvSpPr>
          <p:cNvPr id="453" name="Google Shape;453;p26"/>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70</a:t>
            </a:r>
            <a:endParaRPr/>
          </a:p>
        </p:txBody>
      </p:sp>
      <p:grpSp>
        <p:nvGrpSpPr>
          <p:cNvPr id="454" name="Google Shape;454;p26"/>
          <p:cNvGrpSpPr/>
          <p:nvPr/>
        </p:nvGrpSpPr>
        <p:grpSpPr>
          <a:xfrm>
            <a:off x="1994648" y="1143000"/>
            <a:ext cx="8062707" cy="4805082"/>
            <a:chOff x="470647" y="1143000"/>
            <a:chExt cx="8062707" cy="4805082"/>
          </a:xfrm>
        </p:grpSpPr>
        <p:pic>
          <p:nvPicPr>
            <p:cNvPr id="455" name="Google Shape;455;p26"/>
            <p:cNvPicPr preferRelativeResize="0"/>
            <p:nvPr/>
          </p:nvPicPr>
          <p:blipFill rotWithShape="1">
            <a:blip r:embed="rId3">
              <a:alphaModFix/>
            </a:blip>
            <a:srcRect b="17790" l="0" r="34503" t="0"/>
            <a:stretch/>
          </p:blipFill>
          <p:spPr>
            <a:xfrm>
              <a:off x="470647" y="1143000"/>
              <a:ext cx="5486400" cy="4800600"/>
            </a:xfrm>
            <a:prstGeom prst="rect">
              <a:avLst/>
            </a:prstGeom>
            <a:noFill/>
            <a:ln>
              <a:noFill/>
            </a:ln>
          </p:spPr>
        </p:pic>
        <p:pic>
          <p:nvPicPr>
            <p:cNvPr id="456" name="Google Shape;456;p26"/>
            <p:cNvPicPr preferRelativeResize="0"/>
            <p:nvPr/>
          </p:nvPicPr>
          <p:blipFill rotWithShape="1">
            <a:blip r:embed="rId4">
              <a:alphaModFix/>
            </a:blip>
            <a:srcRect b="18367" l="49847" r="0" t="0"/>
            <a:stretch/>
          </p:blipFill>
          <p:spPr>
            <a:xfrm>
              <a:off x="6629400" y="2488168"/>
              <a:ext cx="1758950" cy="2057400"/>
            </a:xfrm>
            <a:prstGeom prst="rect">
              <a:avLst/>
            </a:prstGeom>
            <a:noFill/>
            <a:ln>
              <a:noFill/>
            </a:ln>
          </p:spPr>
        </p:pic>
        <p:sp>
          <p:nvSpPr>
            <p:cNvPr id="457" name="Google Shape;457;p26"/>
            <p:cNvSpPr txBox="1"/>
            <p:nvPr/>
          </p:nvSpPr>
          <p:spPr>
            <a:xfrm>
              <a:off x="6484395" y="4545568"/>
              <a:ext cx="204895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Output Image</a:t>
              </a:r>
              <a:endParaRPr/>
            </a:p>
          </p:txBody>
        </p:sp>
        <p:sp>
          <p:nvSpPr>
            <p:cNvPr id="458" name="Google Shape;458;p26"/>
            <p:cNvSpPr txBox="1"/>
            <p:nvPr/>
          </p:nvSpPr>
          <p:spPr>
            <a:xfrm>
              <a:off x="3764113" y="5486417"/>
              <a:ext cx="234230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Camera Sensor</a:t>
              </a:r>
              <a:endParaRPr/>
            </a:p>
          </p:txBody>
        </p:sp>
      </p:grpSp>
      <p:sp>
        <p:nvSpPr>
          <p:cNvPr id="459" name="Google Shape;459;p26"/>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7"/>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Light Integration Over the </a:t>
            </a:r>
            <a:r>
              <a:rPr i="1" lang="en-US"/>
              <a:t>Frustum</a:t>
            </a:r>
            <a:endParaRPr/>
          </a:p>
        </p:txBody>
      </p:sp>
      <p:sp>
        <p:nvSpPr>
          <p:cNvPr id="466" name="Google Shape;466;p27"/>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71</a:t>
            </a:r>
            <a:endParaRPr/>
          </a:p>
        </p:txBody>
      </p:sp>
      <p:sp>
        <p:nvSpPr>
          <p:cNvPr id="467" name="Google Shape;467;p27"/>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rPr lang="en-US"/>
              <a:t>James Hays</a:t>
            </a:r>
            <a:endParaRPr/>
          </a:p>
        </p:txBody>
      </p:sp>
      <p:grpSp>
        <p:nvGrpSpPr>
          <p:cNvPr id="468" name="Google Shape;468;p27"/>
          <p:cNvGrpSpPr/>
          <p:nvPr/>
        </p:nvGrpSpPr>
        <p:grpSpPr>
          <a:xfrm>
            <a:off x="1209048" y="1163054"/>
            <a:ext cx="6472095" cy="3656266"/>
            <a:chOff x="470647" y="1143000"/>
            <a:chExt cx="8799538" cy="4971103"/>
          </a:xfrm>
        </p:grpSpPr>
        <p:pic>
          <p:nvPicPr>
            <p:cNvPr id="469" name="Google Shape;469;p27"/>
            <p:cNvPicPr preferRelativeResize="0"/>
            <p:nvPr/>
          </p:nvPicPr>
          <p:blipFill rotWithShape="1">
            <a:blip r:embed="rId3">
              <a:alphaModFix/>
            </a:blip>
            <a:srcRect b="17790" l="0" r="34503" t="0"/>
            <a:stretch/>
          </p:blipFill>
          <p:spPr>
            <a:xfrm>
              <a:off x="470647" y="1143000"/>
              <a:ext cx="5486400" cy="4800600"/>
            </a:xfrm>
            <a:prstGeom prst="rect">
              <a:avLst/>
            </a:prstGeom>
            <a:noFill/>
            <a:ln>
              <a:noFill/>
            </a:ln>
          </p:spPr>
        </p:pic>
        <p:pic>
          <p:nvPicPr>
            <p:cNvPr id="470" name="Google Shape;470;p27"/>
            <p:cNvPicPr preferRelativeResize="0"/>
            <p:nvPr/>
          </p:nvPicPr>
          <p:blipFill rotWithShape="1">
            <a:blip r:embed="rId4">
              <a:alphaModFix/>
            </a:blip>
            <a:srcRect b="18367" l="49847" r="0" t="0"/>
            <a:stretch/>
          </p:blipFill>
          <p:spPr>
            <a:xfrm>
              <a:off x="6629400" y="2488168"/>
              <a:ext cx="1758950" cy="2057400"/>
            </a:xfrm>
            <a:prstGeom prst="rect">
              <a:avLst/>
            </a:prstGeom>
            <a:noFill/>
            <a:ln>
              <a:noFill/>
            </a:ln>
          </p:spPr>
        </p:pic>
        <p:sp>
          <p:nvSpPr>
            <p:cNvPr id="471" name="Google Shape;471;p27"/>
            <p:cNvSpPr txBox="1"/>
            <p:nvPr/>
          </p:nvSpPr>
          <p:spPr>
            <a:xfrm>
              <a:off x="6484396" y="4545568"/>
              <a:ext cx="2785789" cy="6276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Output Image</a:t>
              </a:r>
              <a:endParaRPr/>
            </a:p>
          </p:txBody>
        </p:sp>
        <p:sp>
          <p:nvSpPr>
            <p:cNvPr id="472" name="Google Shape;472;p27"/>
            <p:cNvSpPr txBox="1"/>
            <p:nvPr/>
          </p:nvSpPr>
          <p:spPr>
            <a:xfrm>
              <a:off x="3764113" y="5486418"/>
              <a:ext cx="3184630" cy="6276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Arial"/>
                  <a:ea typeface="Arial"/>
                  <a:cs typeface="Arial"/>
                  <a:sym typeface="Arial"/>
                </a:rPr>
                <a:t>Camera Sensor</a:t>
              </a:r>
              <a:endParaRPr/>
            </a:p>
          </p:txBody>
        </p:sp>
      </p:grpSp>
      <p:pic>
        <p:nvPicPr>
          <p:cNvPr id="473" name="Google Shape;473;p27"/>
          <p:cNvPicPr preferRelativeResize="0"/>
          <p:nvPr/>
        </p:nvPicPr>
        <p:blipFill rotWithShape="1">
          <a:blip r:embed="rId5">
            <a:alphaModFix/>
          </a:blip>
          <a:srcRect b="0" l="0" r="0" t="0"/>
          <a:stretch/>
        </p:blipFill>
        <p:spPr>
          <a:xfrm rot="-6287707">
            <a:off x="8315375" y="3499036"/>
            <a:ext cx="1957733" cy="1587649"/>
          </a:xfrm>
          <a:prstGeom prst="rect">
            <a:avLst/>
          </a:prstGeom>
          <a:noFill/>
          <a:ln>
            <a:noFill/>
          </a:ln>
        </p:spPr>
      </p:pic>
      <p:sp>
        <p:nvSpPr>
          <p:cNvPr id="474" name="Google Shape;474;p27"/>
          <p:cNvSpPr txBox="1"/>
          <p:nvPr/>
        </p:nvSpPr>
        <p:spPr>
          <a:xfrm>
            <a:off x="7848600" y="5154341"/>
            <a:ext cx="2677212"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Gill Sans"/>
                <a:ea typeface="Gill Sans"/>
                <a:cs typeface="Gill Sans"/>
                <a:sym typeface="Gill Sans"/>
              </a:rPr>
              <a:t>A frustum approximates the ray space that a pixel samples</a:t>
            </a:r>
            <a:endParaRPr/>
          </a:p>
        </p:txBody>
      </p:sp>
      <p:cxnSp>
        <p:nvCxnSpPr>
          <p:cNvPr id="475" name="Google Shape;475;p27"/>
          <p:cNvCxnSpPr/>
          <p:nvPr/>
        </p:nvCxnSpPr>
        <p:spPr>
          <a:xfrm flipH="1">
            <a:off x="6637617" y="2157984"/>
            <a:ext cx="2463145" cy="3974068"/>
          </a:xfrm>
          <a:prstGeom prst="straightConnector1">
            <a:avLst/>
          </a:prstGeom>
          <a:noFill/>
          <a:ln cap="flat" cmpd="sng" w="9525">
            <a:solidFill>
              <a:schemeClr val="dk1"/>
            </a:solidFill>
            <a:prstDash val="solid"/>
            <a:miter lim="8000"/>
            <a:headEnd len="sm" w="sm" type="none"/>
            <a:tailEnd len="sm" w="sm" type="none"/>
          </a:ln>
        </p:spPr>
      </p:cxnSp>
      <p:sp>
        <p:nvSpPr>
          <p:cNvPr id="476" name="Google Shape;476;p27"/>
          <p:cNvSpPr txBox="1"/>
          <p:nvPr/>
        </p:nvSpPr>
        <p:spPr>
          <a:xfrm>
            <a:off x="9405753" y="3052831"/>
            <a:ext cx="90594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Image</a:t>
            </a:r>
            <a:endParaRPr/>
          </a:p>
        </p:txBody>
      </p:sp>
      <p:sp>
        <p:nvSpPr>
          <p:cNvPr id="477" name="Google Shape;477;p27"/>
          <p:cNvSpPr txBox="1"/>
          <p:nvPr/>
        </p:nvSpPr>
        <p:spPr>
          <a:xfrm>
            <a:off x="7972375" y="4133941"/>
            <a:ext cx="8057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Pixel</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28"/>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Quantization</a:t>
            </a:r>
            <a:endParaRPr/>
          </a:p>
        </p:txBody>
      </p:sp>
      <p:sp>
        <p:nvSpPr>
          <p:cNvPr id="484" name="Google Shape;484;p28"/>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73</a:t>
            </a:r>
            <a:endParaRPr/>
          </a:p>
        </p:txBody>
      </p:sp>
      <p:sp>
        <p:nvSpPr>
          <p:cNvPr id="485" name="Google Shape;485;p28"/>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pic>
        <p:nvPicPr>
          <p:cNvPr id="486" name="Google Shape;486;p28"/>
          <p:cNvPicPr preferRelativeResize="0"/>
          <p:nvPr/>
        </p:nvPicPr>
        <p:blipFill rotWithShape="1">
          <a:blip r:embed="rId3">
            <a:alphaModFix/>
          </a:blip>
          <a:srcRect b="11427" l="0" r="0" t="52027"/>
          <a:stretch/>
        </p:blipFill>
        <p:spPr>
          <a:xfrm>
            <a:off x="1649076" y="3505200"/>
            <a:ext cx="8893849" cy="3352800"/>
          </a:xfrm>
          <a:prstGeom prst="rect">
            <a:avLst/>
          </a:prstGeom>
          <a:noFill/>
          <a:ln>
            <a:noFill/>
          </a:ln>
        </p:spPr>
      </p:pic>
      <p:sp>
        <p:nvSpPr>
          <p:cNvPr id="487" name="Google Shape;487;p28"/>
          <p:cNvSpPr txBox="1"/>
          <p:nvPr/>
        </p:nvSpPr>
        <p:spPr>
          <a:xfrm>
            <a:off x="2004364" y="3429000"/>
            <a:ext cx="311408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Underlying analog charge signal</a:t>
            </a:r>
            <a:endParaRPr/>
          </a:p>
        </p:txBody>
      </p:sp>
      <p:sp>
        <p:nvSpPr>
          <p:cNvPr id="488" name="Google Shape;488;p28"/>
          <p:cNvSpPr txBox="1"/>
          <p:nvPr/>
        </p:nvSpPr>
        <p:spPr>
          <a:xfrm>
            <a:off x="7315200" y="3429000"/>
            <a:ext cx="1981200" cy="38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Gill Sans"/>
                <a:ea typeface="Gill Sans"/>
                <a:cs typeface="Gill Sans"/>
                <a:sym typeface="Gill Sans"/>
              </a:rPr>
              <a:t>Quantized values</a:t>
            </a:r>
            <a:endParaRPr/>
          </a:p>
        </p:txBody>
      </p:sp>
      <p:sp>
        <p:nvSpPr>
          <p:cNvPr id="489" name="Google Shape;489;p28"/>
          <p:cNvSpPr txBox="1"/>
          <p:nvPr/>
        </p:nvSpPr>
        <p:spPr>
          <a:xfrm>
            <a:off x="1791478" y="1163054"/>
            <a:ext cx="7657321"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Gill Sans"/>
                <a:ea typeface="Gill Sans"/>
                <a:cs typeface="Gill Sans"/>
                <a:sym typeface="Gill Sans"/>
              </a:rPr>
              <a:t>Signals from the digital world need to to translated to digital.  The image must be digitized spatially AND in amplitude.    </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Two STEPS to Digitizing:</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    1.  Sampling</a:t>
            </a:r>
            <a:endParaRPr/>
          </a:p>
          <a:p>
            <a:pPr indent="0" lvl="0" marL="0" marR="0" rtl="0" algn="l">
              <a:spcBef>
                <a:spcPts val="0"/>
              </a:spcBef>
              <a:spcAft>
                <a:spcPts val="0"/>
              </a:spcAft>
              <a:buNone/>
            </a:pPr>
            <a:r>
              <a:rPr lang="en-US" sz="2400">
                <a:solidFill>
                  <a:schemeClr val="dk1"/>
                </a:solidFill>
                <a:latin typeface="Gill Sans"/>
                <a:ea typeface="Gill Sans"/>
                <a:cs typeface="Gill Sans"/>
                <a:sym typeface="Gill Sans"/>
              </a:rPr>
              <a:t>    2. Quantization: digitizing the amplitude value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29"/>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Quantization Effects – Radiometric Resolution</a:t>
            </a:r>
            <a:endParaRPr/>
          </a:p>
        </p:txBody>
      </p:sp>
      <p:sp>
        <p:nvSpPr>
          <p:cNvPr id="496" name="Google Shape;496;p29"/>
          <p:cNvSpPr txBox="1"/>
          <p:nvPr/>
        </p:nvSpPr>
        <p:spPr>
          <a:xfrm>
            <a:off x="1947855" y="5532310"/>
            <a:ext cx="8424809"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Gill Sans"/>
                <a:ea typeface="Gill Sans"/>
                <a:cs typeface="Gill Sans"/>
                <a:sym typeface="Gill Sans"/>
              </a:rPr>
              <a:t>We often call this </a:t>
            </a:r>
            <a:r>
              <a:rPr i="1" lang="en-US" sz="2400">
                <a:solidFill>
                  <a:schemeClr val="dk1"/>
                </a:solidFill>
                <a:latin typeface="Gill Sans"/>
                <a:ea typeface="Gill Sans"/>
                <a:cs typeface="Gill Sans"/>
                <a:sym typeface="Gill Sans"/>
              </a:rPr>
              <a:t>bit depth.</a:t>
            </a:r>
            <a:br>
              <a:rPr lang="en-US" sz="2400">
                <a:solidFill>
                  <a:schemeClr val="dk1"/>
                </a:solidFill>
                <a:latin typeface="Gill Sans"/>
                <a:ea typeface="Gill Sans"/>
                <a:cs typeface="Gill Sans"/>
                <a:sym typeface="Gill Sans"/>
              </a:rPr>
            </a:br>
            <a:r>
              <a:rPr lang="en-US" sz="2400">
                <a:solidFill>
                  <a:schemeClr val="dk1"/>
                </a:solidFill>
                <a:latin typeface="Gill Sans"/>
                <a:ea typeface="Gill Sans"/>
                <a:cs typeface="Gill Sans"/>
                <a:sym typeface="Gill Sans"/>
              </a:rPr>
              <a:t>For photography, this is also related to </a:t>
            </a:r>
            <a:r>
              <a:rPr i="1" lang="en-US" sz="2400">
                <a:solidFill>
                  <a:schemeClr val="dk1"/>
                </a:solidFill>
                <a:latin typeface="Gill Sans"/>
                <a:ea typeface="Gill Sans"/>
                <a:cs typeface="Gill Sans"/>
                <a:sym typeface="Gill Sans"/>
              </a:rPr>
              <a:t>dynamic range.</a:t>
            </a:r>
            <a:endParaRPr/>
          </a:p>
        </p:txBody>
      </p:sp>
      <p:sp>
        <p:nvSpPr>
          <p:cNvPr id="497" name="Google Shape;497;p29"/>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74</a:t>
            </a:r>
            <a:endParaRPr/>
          </a:p>
        </p:txBody>
      </p:sp>
      <p:pic>
        <p:nvPicPr>
          <p:cNvPr descr="Bit-Depth-Effect" id="498" name="Google Shape;498;p29"/>
          <p:cNvPicPr preferRelativeResize="0"/>
          <p:nvPr/>
        </p:nvPicPr>
        <p:blipFill rotWithShape="1">
          <a:blip r:embed="rId3">
            <a:alphaModFix/>
          </a:blip>
          <a:srcRect b="0" l="0" r="0" t="0"/>
          <a:stretch/>
        </p:blipFill>
        <p:spPr>
          <a:xfrm>
            <a:off x="3098800" y="958850"/>
            <a:ext cx="5549288" cy="457346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30"/>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Dimensionality of an Image</a:t>
            </a:r>
            <a:endParaRPr/>
          </a:p>
        </p:txBody>
      </p:sp>
      <p:sp>
        <p:nvSpPr>
          <p:cNvPr id="505" name="Google Shape;505;p30"/>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3200"/>
              <a:buNone/>
            </a:pPr>
            <a:r>
              <a:rPr lang="en-US"/>
              <a:t>An image of size 1000x1000 with 8-bit quantization per pixel</a:t>
            </a:r>
            <a:endParaRPr/>
          </a:p>
          <a:p>
            <a:pPr indent="-228600" lvl="1" marL="685800" rtl="0" algn="l">
              <a:lnSpc>
                <a:spcPct val="150000"/>
              </a:lnSpc>
              <a:spcBef>
                <a:spcPts val="500"/>
              </a:spcBef>
              <a:spcAft>
                <a:spcPts val="0"/>
              </a:spcAft>
              <a:buClr>
                <a:schemeClr val="dk1"/>
              </a:buClr>
              <a:buSzPts val="2800"/>
              <a:buChar char="•"/>
            </a:pPr>
            <a:r>
              <a:rPr lang="en-US"/>
              <a:t> = 256 values ^ (1000 x 1000)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1"/>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Dimensionality of an Image</a:t>
            </a:r>
            <a:endParaRPr/>
          </a:p>
        </p:txBody>
      </p:sp>
      <p:sp>
        <p:nvSpPr>
          <p:cNvPr id="512" name="Google Shape;512;p31"/>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3200"/>
              <a:buNone/>
            </a:pPr>
            <a:r>
              <a:rPr lang="en-US"/>
              <a:t>An image of size 1000x1000 with 8-bit quantization per pixel</a:t>
            </a:r>
            <a:endParaRPr/>
          </a:p>
          <a:p>
            <a:pPr indent="-228600" lvl="1" marL="685800" rtl="0" algn="l">
              <a:lnSpc>
                <a:spcPct val="150000"/>
              </a:lnSpc>
              <a:spcBef>
                <a:spcPts val="500"/>
              </a:spcBef>
              <a:spcAft>
                <a:spcPts val="0"/>
              </a:spcAft>
              <a:buClr>
                <a:schemeClr val="dk1"/>
              </a:buClr>
              <a:buSzPts val="2800"/>
              <a:buChar char="•"/>
            </a:pPr>
            <a:r>
              <a:rPr lang="en-US"/>
              <a:t> = 256 values ^ (1000 x 1000)</a:t>
            </a:r>
            <a:endParaRPr/>
          </a:p>
          <a:p>
            <a:pPr indent="0" lvl="0" marL="0" rtl="0" algn="l">
              <a:lnSpc>
                <a:spcPct val="150000"/>
              </a:lnSpc>
              <a:spcBef>
                <a:spcPts val="1000"/>
              </a:spcBef>
              <a:spcAft>
                <a:spcPts val="0"/>
              </a:spcAft>
              <a:buClr>
                <a:schemeClr val="dk1"/>
              </a:buClr>
              <a:buSzPts val="3200"/>
              <a:buNone/>
            </a:pPr>
            <a:r>
              <a:rPr lang="en-US" cap="none" strike="noStrike">
                <a:solidFill>
                  <a:schemeClr val="dk1"/>
                </a:solidFill>
              </a:rPr>
              <a:t>All scenes ever depicted</a:t>
            </a:r>
            <a:r>
              <a:rPr lang="en-US"/>
              <a:t>                                </a:t>
            </a:r>
            <a:endParaRPr/>
          </a:p>
        </p:txBody>
      </p:sp>
      <p:grpSp>
        <p:nvGrpSpPr>
          <p:cNvPr id="513" name="Google Shape;513;p31"/>
          <p:cNvGrpSpPr/>
          <p:nvPr/>
        </p:nvGrpSpPr>
        <p:grpSpPr>
          <a:xfrm>
            <a:off x="5567347" y="2039816"/>
            <a:ext cx="6373998" cy="2435931"/>
            <a:chOff x="5567347" y="2039816"/>
            <a:chExt cx="6373998" cy="2435931"/>
          </a:xfrm>
        </p:grpSpPr>
        <p:pic>
          <p:nvPicPr>
            <p:cNvPr id="514" name="Google Shape;514;p31"/>
            <p:cNvPicPr preferRelativeResize="0"/>
            <p:nvPr/>
          </p:nvPicPr>
          <p:blipFill rotWithShape="1">
            <a:blip r:embed="rId3">
              <a:alphaModFix/>
            </a:blip>
            <a:srcRect b="77220" l="0" r="0" t="0"/>
            <a:stretch/>
          </p:blipFill>
          <p:spPr>
            <a:xfrm>
              <a:off x="5567347" y="2039816"/>
              <a:ext cx="6373998" cy="667290"/>
            </a:xfrm>
            <a:prstGeom prst="rect">
              <a:avLst/>
            </a:prstGeom>
            <a:noFill/>
            <a:ln>
              <a:noFill/>
            </a:ln>
          </p:spPr>
        </p:pic>
        <p:pic>
          <p:nvPicPr>
            <p:cNvPr id="515" name="Google Shape;515;p31"/>
            <p:cNvPicPr preferRelativeResize="0"/>
            <p:nvPr/>
          </p:nvPicPr>
          <p:blipFill rotWithShape="1">
            <a:blip r:embed="rId3">
              <a:alphaModFix/>
            </a:blip>
            <a:srcRect b="0" l="0" r="30073" t="52902"/>
            <a:stretch/>
          </p:blipFill>
          <p:spPr>
            <a:xfrm>
              <a:off x="5575368" y="2671011"/>
              <a:ext cx="5830569" cy="1804736"/>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2"/>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Dimensionality of an Image</a:t>
            </a:r>
            <a:endParaRPr/>
          </a:p>
        </p:txBody>
      </p:sp>
      <p:sp>
        <p:nvSpPr>
          <p:cNvPr id="522" name="Google Shape;522;p32"/>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3200"/>
              <a:buNone/>
            </a:pPr>
            <a:r>
              <a:rPr lang="en-US"/>
              <a:t>An image of size 1000x1000 with 8-bit quantization per pixel</a:t>
            </a:r>
            <a:endParaRPr/>
          </a:p>
          <a:p>
            <a:pPr indent="-228600" lvl="1" marL="685800" rtl="0" algn="l">
              <a:lnSpc>
                <a:spcPct val="150000"/>
              </a:lnSpc>
              <a:spcBef>
                <a:spcPts val="500"/>
              </a:spcBef>
              <a:spcAft>
                <a:spcPts val="0"/>
              </a:spcAft>
              <a:buClr>
                <a:schemeClr val="dk1"/>
              </a:buClr>
              <a:buSzPts val="2800"/>
              <a:buChar char="•"/>
            </a:pPr>
            <a:r>
              <a:rPr lang="en-US"/>
              <a:t> = 256 values ^ (1000 x 1000)</a:t>
            </a:r>
            <a:endParaRPr/>
          </a:p>
          <a:p>
            <a:pPr indent="0" lvl="0" marL="0" rtl="0" algn="l">
              <a:lnSpc>
                <a:spcPct val="150000"/>
              </a:lnSpc>
              <a:spcBef>
                <a:spcPts val="1000"/>
              </a:spcBef>
              <a:spcAft>
                <a:spcPts val="0"/>
              </a:spcAft>
              <a:buClr>
                <a:schemeClr val="dk1"/>
              </a:buClr>
              <a:buSzPts val="3200"/>
              <a:buNone/>
            </a:pPr>
            <a:r>
              <a:rPr lang="en-US" cap="none" strike="noStrike">
                <a:solidFill>
                  <a:schemeClr val="dk1"/>
                </a:solidFill>
              </a:rPr>
              <a:t>All scenes ever depicted</a:t>
            </a:r>
            <a:endParaRPr/>
          </a:p>
          <a:p>
            <a:pPr indent="-228600" lvl="1" marL="685800" rtl="0" algn="l">
              <a:lnSpc>
                <a:spcPct val="150000"/>
              </a:lnSpc>
              <a:spcBef>
                <a:spcPts val="500"/>
              </a:spcBef>
              <a:spcAft>
                <a:spcPts val="0"/>
              </a:spcAft>
              <a:buClr>
                <a:schemeClr val="dk1"/>
              </a:buClr>
              <a:buSzPts val="2800"/>
              <a:buChar char="•"/>
            </a:pPr>
            <a:r>
              <a:rPr lang="en-US" cap="none" strike="noStrike">
                <a:solidFill>
                  <a:schemeClr val="dk1"/>
                </a:solidFill>
              </a:rPr>
              <a:t>In size 1000x1000</a:t>
            </a:r>
            <a:endParaRPr/>
          </a:p>
          <a:p>
            <a:pPr indent="-228600" lvl="0" marL="228600" rtl="0" algn="l">
              <a:lnSpc>
                <a:spcPct val="150000"/>
              </a:lnSpc>
              <a:spcBef>
                <a:spcPts val="1000"/>
              </a:spcBef>
              <a:spcAft>
                <a:spcPts val="0"/>
              </a:spcAft>
              <a:buClr>
                <a:schemeClr val="dk1"/>
              </a:buClr>
              <a:buSzPts val="3200"/>
              <a:buChar char=" "/>
            </a:pPr>
            <a:r>
              <a:rPr lang="en-US"/>
              <a:t>                                </a:t>
            </a:r>
            <a:endParaRPr/>
          </a:p>
          <a:p>
            <a:pPr indent="-228600" lvl="1" marL="685800" rtl="0" algn="l">
              <a:lnSpc>
                <a:spcPct val="150000"/>
              </a:lnSpc>
              <a:spcBef>
                <a:spcPts val="500"/>
              </a:spcBef>
              <a:spcAft>
                <a:spcPts val="0"/>
              </a:spcAft>
              <a:buClr>
                <a:schemeClr val="dk1"/>
              </a:buClr>
              <a:buSzPts val="2800"/>
              <a:buChar char=" "/>
            </a:pPr>
            <a:r>
              <a:rPr lang="en-US"/>
              <a:t>                               </a:t>
            </a:r>
            <a:endParaRPr/>
          </a:p>
        </p:txBody>
      </p:sp>
      <p:grpSp>
        <p:nvGrpSpPr>
          <p:cNvPr id="523" name="Google Shape;523;p32"/>
          <p:cNvGrpSpPr/>
          <p:nvPr/>
        </p:nvGrpSpPr>
        <p:grpSpPr>
          <a:xfrm>
            <a:off x="5567347" y="2039816"/>
            <a:ext cx="6373998" cy="2435931"/>
            <a:chOff x="5567347" y="2039816"/>
            <a:chExt cx="6373998" cy="2435931"/>
          </a:xfrm>
        </p:grpSpPr>
        <p:pic>
          <p:nvPicPr>
            <p:cNvPr id="524" name="Google Shape;524;p32"/>
            <p:cNvPicPr preferRelativeResize="0"/>
            <p:nvPr/>
          </p:nvPicPr>
          <p:blipFill rotWithShape="1">
            <a:blip r:embed="rId3">
              <a:alphaModFix/>
            </a:blip>
            <a:srcRect b="77220" l="0" r="0" t="0"/>
            <a:stretch/>
          </p:blipFill>
          <p:spPr>
            <a:xfrm>
              <a:off x="5567347" y="2039816"/>
              <a:ext cx="6373998" cy="667290"/>
            </a:xfrm>
            <a:prstGeom prst="rect">
              <a:avLst/>
            </a:prstGeom>
            <a:noFill/>
            <a:ln>
              <a:noFill/>
            </a:ln>
          </p:spPr>
        </p:pic>
        <p:pic>
          <p:nvPicPr>
            <p:cNvPr id="525" name="Google Shape;525;p32"/>
            <p:cNvPicPr preferRelativeResize="0"/>
            <p:nvPr/>
          </p:nvPicPr>
          <p:blipFill rotWithShape="1">
            <a:blip r:embed="rId3">
              <a:alphaModFix/>
            </a:blip>
            <a:srcRect b="0" l="0" r="30073" t="52902"/>
            <a:stretch/>
          </p:blipFill>
          <p:spPr>
            <a:xfrm>
              <a:off x="5575368" y="2671011"/>
              <a:ext cx="5830569" cy="1804736"/>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3"/>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Dimensionality of an Image</a:t>
            </a:r>
            <a:endParaRPr/>
          </a:p>
        </p:txBody>
      </p:sp>
      <p:sp>
        <p:nvSpPr>
          <p:cNvPr id="532" name="Google Shape;532;p33"/>
          <p:cNvSpPr txBox="1"/>
          <p:nvPr>
            <p:ph idx="1" type="body"/>
          </p:nvPr>
        </p:nvSpPr>
        <p:spPr>
          <a:xfrm>
            <a:off x="324852" y="1333416"/>
            <a:ext cx="11542295" cy="5524584"/>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dk1"/>
              </a:buClr>
              <a:buSzPts val="3200"/>
              <a:buNone/>
            </a:pPr>
            <a:r>
              <a:rPr lang="en-US"/>
              <a:t>An image of size 1000x1000 with 8-bit quantization per pixel</a:t>
            </a:r>
            <a:endParaRPr/>
          </a:p>
          <a:p>
            <a:pPr indent="-228600" lvl="1" marL="685800" rtl="0" algn="l">
              <a:lnSpc>
                <a:spcPct val="150000"/>
              </a:lnSpc>
              <a:spcBef>
                <a:spcPts val="500"/>
              </a:spcBef>
              <a:spcAft>
                <a:spcPts val="0"/>
              </a:spcAft>
              <a:buClr>
                <a:schemeClr val="dk1"/>
              </a:buClr>
              <a:buSzPts val="2800"/>
              <a:buChar char="•"/>
            </a:pPr>
            <a:r>
              <a:rPr lang="en-US"/>
              <a:t> = 256 values ^ (1000 x 1000)</a:t>
            </a:r>
            <a:endParaRPr/>
          </a:p>
          <a:p>
            <a:pPr indent="0" lvl="0" marL="0" rtl="0" algn="l">
              <a:lnSpc>
                <a:spcPct val="150000"/>
              </a:lnSpc>
              <a:spcBef>
                <a:spcPts val="1000"/>
              </a:spcBef>
              <a:spcAft>
                <a:spcPts val="0"/>
              </a:spcAft>
              <a:buClr>
                <a:schemeClr val="dk1"/>
              </a:buClr>
              <a:buSzPts val="3200"/>
              <a:buNone/>
            </a:pPr>
            <a:r>
              <a:rPr lang="en-US" cap="none" strike="noStrike">
                <a:solidFill>
                  <a:schemeClr val="dk1"/>
                </a:solidFill>
              </a:rPr>
              <a:t>All scenes ever depicted</a:t>
            </a:r>
            <a:endParaRPr/>
          </a:p>
          <a:p>
            <a:pPr indent="-228600" lvl="1" marL="685800" rtl="0" algn="l">
              <a:lnSpc>
                <a:spcPct val="150000"/>
              </a:lnSpc>
              <a:spcBef>
                <a:spcPts val="500"/>
              </a:spcBef>
              <a:spcAft>
                <a:spcPts val="0"/>
              </a:spcAft>
              <a:buClr>
                <a:schemeClr val="dk1"/>
              </a:buClr>
              <a:buSzPts val="2800"/>
              <a:buChar char="•"/>
            </a:pPr>
            <a:r>
              <a:rPr lang="en-US" cap="none" strike="noStrike">
                <a:solidFill>
                  <a:schemeClr val="dk1"/>
                </a:solidFill>
              </a:rPr>
              <a:t>In size 1000x1000</a:t>
            </a:r>
            <a:endParaRPr/>
          </a:p>
          <a:p>
            <a:pPr indent="0" lvl="0" marL="0" rtl="0" algn="l">
              <a:lnSpc>
                <a:spcPct val="150000"/>
              </a:lnSpc>
              <a:spcBef>
                <a:spcPts val="1000"/>
              </a:spcBef>
              <a:spcAft>
                <a:spcPts val="0"/>
              </a:spcAft>
              <a:buClr>
                <a:schemeClr val="dk1"/>
              </a:buClr>
              <a:buSzPts val="3200"/>
              <a:buNone/>
            </a:pPr>
            <a:r>
              <a:rPr lang="en-US" cap="none" strike="noStrike">
                <a:solidFill>
                  <a:schemeClr val="dk1"/>
                </a:solidFill>
              </a:rPr>
              <a:t>Computer vision as making sense of high-dimensional data.</a:t>
            </a:r>
            <a:endParaRPr/>
          </a:p>
          <a:p>
            <a:pPr indent="-228600" lvl="1" marL="685800" rtl="0" algn="l">
              <a:lnSpc>
                <a:spcPct val="150000"/>
              </a:lnSpc>
              <a:spcBef>
                <a:spcPts val="500"/>
              </a:spcBef>
              <a:spcAft>
                <a:spcPts val="0"/>
              </a:spcAft>
              <a:buClr>
                <a:schemeClr val="dk1"/>
              </a:buClr>
              <a:buSzPts val="2800"/>
              <a:buChar char="•"/>
            </a:pPr>
            <a:r>
              <a:rPr lang="en-US" cap="none" strike="noStrike">
                <a:solidFill>
                  <a:schemeClr val="dk1"/>
                </a:solidFill>
              </a:rPr>
              <a:t>‘Natural’ images are a subspace</a:t>
            </a:r>
            <a:endParaRPr/>
          </a:p>
          <a:p>
            <a:pPr indent="-228600" lvl="1" marL="685800" rtl="0" algn="l">
              <a:lnSpc>
                <a:spcPct val="150000"/>
              </a:lnSpc>
              <a:spcBef>
                <a:spcPts val="500"/>
              </a:spcBef>
              <a:spcAft>
                <a:spcPts val="0"/>
              </a:spcAft>
              <a:buClr>
                <a:schemeClr val="dk1"/>
              </a:buClr>
              <a:buSzPts val="2800"/>
              <a:buChar char="•"/>
            </a:pPr>
            <a:r>
              <a:rPr lang="en-US">
                <a:solidFill>
                  <a:schemeClr val="dk1"/>
                </a:solidFill>
              </a:rPr>
              <a:t>CV as deriving </a:t>
            </a:r>
            <a:r>
              <a:rPr lang="en-US"/>
              <a:t>low-dimensional, explainable models.</a:t>
            </a:r>
            <a:endParaRPr/>
          </a:p>
          <a:p>
            <a:pPr indent="-50800" lvl="1" marL="685800" rtl="0" algn="l">
              <a:lnSpc>
                <a:spcPct val="150000"/>
              </a:lnSpc>
              <a:spcBef>
                <a:spcPts val="500"/>
              </a:spcBef>
              <a:spcAft>
                <a:spcPts val="0"/>
              </a:spcAft>
              <a:buClr>
                <a:schemeClr val="dk1"/>
              </a:buClr>
              <a:buSzPts val="2800"/>
              <a:buNone/>
            </a:pPr>
            <a:r>
              <a:t/>
            </a:r>
            <a:endParaRPr/>
          </a:p>
        </p:txBody>
      </p:sp>
      <p:grpSp>
        <p:nvGrpSpPr>
          <p:cNvPr id="533" name="Google Shape;533;p33"/>
          <p:cNvGrpSpPr/>
          <p:nvPr/>
        </p:nvGrpSpPr>
        <p:grpSpPr>
          <a:xfrm>
            <a:off x="5567347" y="2039816"/>
            <a:ext cx="6373998" cy="2435931"/>
            <a:chOff x="5567347" y="2039816"/>
            <a:chExt cx="6373998" cy="2435931"/>
          </a:xfrm>
        </p:grpSpPr>
        <p:pic>
          <p:nvPicPr>
            <p:cNvPr id="534" name="Google Shape;534;p33"/>
            <p:cNvPicPr preferRelativeResize="0"/>
            <p:nvPr/>
          </p:nvPicPr>
          <p:blipFill rotWithShape="1">
            <a:blip r:embed="rId3">
              <a:alphaModFix/>
            </a:blip>
            <a:srcRect b="77220" l="0" r="0" t="0"/>
            <a:stretch/>
          </p:blipFill>
          <p:spPr>
            <a:xfrm>
              <a:off x="5567347" y="2039816"/>
              <a:ext cx="6373998" cy="667290"/>
            </a:xfrm>
            <a:prstGeom prst="rect">
              <a:avLst/>
            </a:prstGeom>
            <a:noFill/>
            <a:ln>
              <a:noFill/>
            </a:ln>
          </p:spPr>
        </p:pic>
        <p:pic>
          <p:nvPicPr>
            <p:cNvPr id="535" name="Google Shape;535;p33"/>
            <p:cNvPicPr preferRelativeResize="0"/>
            <p:nvPr/>
          </p:nvPicPr>
          <p:blipFill rotWithShape="1">
            <a:blip r:embed="rId3">
              <a:alphaModFix/>
            </a:blip>
            <a:srcRect b="0" l="0" r="30073" t="52902"/>
            <a:stretch/>
          </p:blipFill>
          <p:spPr>
            <a:xfrm>
              <a:off x="5575368" y="2671011"/>
              <a:ext cx="5830569" cy="1804736"/>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34"/>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Images in Python (import </a:t>
            </a:r>
            <a:r>
              <a:rPr lang="en-US">
                <a:latin typeface="Consolas"/>
                <a:ea typeface="Consolas"/>
                <a:cs typeface="Consolas"/>
                <a:sym typeface="Consolas"/>
              </a:rPr>
              <a:t>numpy</a:t>
            </a:r>
            <a:r>
              <a:rPr lang="en-US"/>
              <a:t>)</a:t>
            </a:r>
            <a:endParaRPr/>
          </a:p>
        </p:txBody>
      </p:sp>
      <p:sp>
        <p:nvSpPr>
          <p:cNvPr id="542" name="Google Shape;542;p34"/>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latin typeface="Consolas"/>
                <a:ea typeface="Consolas"/>
                <a:cs typeface="Consolas"/>
                <a:sym typeface="Consolas"/>
              </a:rPr>
              <a:t>N x M </a:t>
            </a:r>
            <a:r>
              <a:rPr lang="en-US" sz="2400"/>
              <a:t>grayscale image “</a:t>
            </a:r>
            <a:r>
              <a:rPr lang="en-US" sz="2400">
                <a:latin typeface="Consolas"/>
                <a:ea typeface="Consolas"/>
                <a:cs typeface="Consolas"/>
                <a:sym typeface="Consolas"/>
              </a:rPr>
              <a:t>im</a:t>
            </a:r>
            <a:r>
              <a:rPr lang="en-US" sz="2400"/>
              <a:t>”  (N is number of rows and M is number of columns)</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im[0,0]</a:t>
            </a:r>
            <a:r>
              <a:rPr lang="en-US" sz="2000"/>
              <a:t> = top-left pixel value</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im[row,col]</a:t>
            </a:r>
            <a:r>
              <a:rPr lang="en-US" sz="2000"/>
              <a:t> = row pixels down, col pixels to right</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im[N-1,M-1]</a:t>
            </a:r>
            <a:r>
              <a:rPr lang="en-US" sz="2000"/>
              <a:t> = bottom-right pixel</a:t>
            </a:r>
            <a:endParaRPr/>
          </a:p>
          <a:p>
            <a:pPr indent="0" lvl="0" marL="0" rtl="0" algn="l">
              <a:lnSpc>
                <a:spcPct val="90000"/>
              </a:lnSpc>
              <a:spcBef>
                <a:spcPts val="1000"/>
              </a:spcBef>
              <a:spcAft>
                <a:spcPts val="0"/>
              </a:spcAft>
              <a:buClr>
                <a:schemeClr val="dk1"/>
              </a:buClr>
              <a:buSzPts val="400"/>
              <a:buNone/>
            </a:pPr>
            <a:r>
              <a:t/>
            </a:r>
            <a:endParaRPr sz="400"/>
          </a:p>
        </p:txBody>
      </p:sp>
      <p:graphicFrame>
        <p:nvGraphicFramePr>
          <p:cNvPr id="543" name="Google Shape;543;p34"/>
          <p:cNvGraphicFramePr/>
          <p:nvPr/>
        </p:nvGraphicFramePr>
        <p:xfrm>
          <a:off x="3949700" y="4156162"/>
          <a:ext cx="3000000" cy="3000000"/>
        </p:xfrm>
        <a:graphic>
          <a:graphicData uri="http://schemas.openxmlformats.org/drawingml/2006/table">
            <a:tbl>
              <a:tblPr>
                <a:noFill/>
                <a:tableStyleId>{613D4969-4D1D-4A17-AAE6-35296C78BD2E}</a:tableStyleId>
              </a:tblPr>
              <a:tblGrid>
                <a:gridCol w="444500"/>
                <a:gridCol w="444500"/>
                <a:gridCol w="444500"/>
                <a:gridCol w="444500"/>
                <a:gridCol w="444500"/>
                <a:gridCol w="444500"/>
                <a:gridCol w="444500"/>
                <a:gridCol w="444500"/>
                <a:gridCol w="444500"/>
                <a:gridCol w="444500"/>
                <a:gridCol w="444500"/>
              </a:tblGrid>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sp>
        <p:nvSpPr>
          <p:cNvPr id="544" name="Google Shape;544;p34"/>
          <p:cNvSpPr txBox="1"/>
          <p:nvPr/>
        </p:nvSpPr>
        <p:spPr>
          <a:xfrm>
            <a:off x="3127191" y="3960107"/>
            <a:ext cx="83388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Row</a:t>
            </a:r>
            <a:endParaRPr/>
          </a:p>
        </p:txBody>
      </p:sp>
      <p:cxnSp>
        <p:nvCxnSpPr>
          <p:cNvPr id="545" name="Google Shape;545;p34"/>
          <p:cNvCxnSpPr/>
          <p:nvPr/>
        </p:nvCxnSpPr>
        <p:spPr>
          <a:xfrm rot="5400000">
            <a:off x="2654301" y="5299163"/>
            <a:ext cx="1828800" cy="3175"/>
          </a:xfrm>
          <a:prstGeom prst="straightConnector1">
            <a:avLst/>
          </a:prstGeom>
          <a:noFill/>
          <a:ln cap="flat" cmpd="sng" w="38100">
            <a:solidFill>
              <a:schemeClr val="accent1"/>
            </a:solidFill>
            <a:prstDash val="solid"/>
            <a:miter lim="8000"/>
            <a:headEnd len="sm" w="sm" type="none"/>
            <a:tailEnd len="med" w="med" type="stealth"/>
          </a:ln>
        </p:spPr>
      </p:cxnSp>
      <p:sp>
        <p:nvSpPr>
          <p:cNvPr id="546" name="Google Shape;546;p34"/>
          <p:cNvSpPr txBox="1"/>
          <p:nvPr/>
        </p:nvSpPr>
        <p:spPr>
          <a:xfrm>
            <a:off x="3886200" y="3733801"/>
            <a:ext cx="132921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Column</a:t>
            </a:r>
            <a:endParaRPr b="1" sz="2400">
              <a:solidFill>
                <a:srgbClr val="000000"/>
              </a:solidFill>
              <a:latin typeface="Gill Sans"/>
              <a:ea typeface="Gill Sans"/>
              <a:cs typeface="Gill Sans"/>
              <a:sym typeface="Gill Sans"/>
            </a:endParaRPr>
          </a:p>
        </p:txBody>
      </p:sp>
      <p:cxnSp>
        <p:nvCxnSpPr>
          <p:cNvPr id="547" name="Google Shape;547;p34"/>
          <p:cNvCxnSpPr/>
          <p:nvPr/>
        </p:nvCxnSpPr>
        <p:spPr>
          <a:xfrm>
            <a:off x="5168900" y="3964076"/>
            <a:ext cx="4038600" cy="1587"/>
          </a:xfrm>
          <a:prstGeom prst="straightConnector1">
            <a:avLst/>
          </a:prstGeom>
          <a:noFill/>
          <a:ln cap="flat" cmpd="sng" w="38100">
            <a:solidFill>
              <a:schemeClr val="accent1"/>
            </a:solidFill>
            <a:prstDash val="solid"/>
            <a:miter lim="8000"/>
            <a:headEnd len="sm" w="sm" type="none"/>
            <a:tailEnd len="med" w="med" type="stealth"/>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5"/>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Grayscale Intensity</a:t>
            </a:r>
            <a:endParaRPr/>
          </a:p>
        </p:txBody>
      </p:sp>
      <p:pic>
        <p:nvPicPr>
          <p:cNvPr descr="C:\Documents and Settings\Derek Hoiem\My Documents\Classes\Spring09 - Visual Scene Understanding\material\figs\neighborhood6_L.jpg" id="554" name="Google Shape;554;p35"/>
          <p:cNvPicPr preferRelativeResize="0"/>
          <p:nvPr/>
        </p:nvPicPr>
        <p:blipFill rotWithShape="1">
          <a:blip r:embed="rId3">
            <a:alphaModFix/>
          </a:blip>
          <a:srcRect b="0" l="0" r="0" t="0"/>
          <a:stretch/>
        </p:blipFill>
        <p:spPr>
          <a:xfrm>
            <a:off x="3212123" y="1947496"/>
            <a:ext cx="4849416" cy="3314700"/>
          </a:xfrm>
          <a:prstGeom prst="rect">
            <a:avLst/>
          </a:prstGeom>
          <a:noFill/>
          <a:ln>
            <a:noFill/>
          </a:ln>
        </p:spPr>
      </p:pic>
      <p:pic>
        <p:nvPicPr>
          <p:cNvPr id="555" name="Google Shape;555;p35"/>
          <p:cNvPicPr preferRelativeResize="0"/>
          <p:nvPr/>
        </p:nvPicPr>
        <p:blipFill rotWithShape="1">
          <a:blip r:embed="rId4">
            <a:alphaModFix/>
          </a:blip>
          <a:srcRect b="47556" l="39445" r="37778" t="16000"/>
          <a:stretch/>
        </p:blipFill>
        <p:spPr>
          <a:xfrm>
            <a:off x="5040923" y="3604846"/>
            <a:ext cx="2343150" cy="2343150"/>
          </a:xfrm>
          <a:prstGeom prst="rect">
            <a:avLst/>
          </a:prstGeom>
          <a:noFill/>
          <a:ln cap="flat" cmpd="sng" w="38100">
            <a:solidFill>
              <a:srgbClr val="FF0000"/>
            </a:solidFill>
            <a:prstDash val="solid"/>
            <a:miter lim="8000"/>
            <a:headEnd len="sm" w="sm" type="none"/>
            <a:tailEnd len="sm" w="sm" type="none"/>
          </a:ln>
        </p:spPr>
      </p:pic>
      <p:cxnSp>
        <p:nvCxnSpPr>
          <p:cNvPr id="556" name="Google Shape;556;p35"/>
          <p:cNvCxnSpPr/>
          <p:nvPr/>
        </p:nvCxnSpPr>
        <p:spPr>
          <a:xfrm flipH="1" rot="-5400000">
            <a:off x="3469298" y="4376371"/>
            <a:ext cx="2743200" cy="400050"/>
          </a:xfrm>
          <a:prstGeom prst="straightConnector1">
            <a:avLst/>
          </a:prstGeom>
          <a:noFill/>
          <a:ln cap="flat" cmpd="sng" w="19050">
            <a:solidFill>
              <a:srgbClr val="FF0000"/>
            </a:solidFill>
            <a:prstDash val="solid"/>
            <a:miter lim="8000"/>
            <a:headEnd len="sm" w="sm" type="none"/>
            <a:tailEnd len="sm" w="sm" type="none"/>
          </a:ln>
        </p:spPr>
      </p:cxnSp>
      <p:sp>
        <p:nvSpPr>
          <p:cNvPr id="557" name="Google Shape;557;p35"/>
          <p:cNvSpPr/>
          <p:nvPr/>
        </p:nvSpPr>
        <p:spPr>
          <a:xfrm>
            <a:off x="4618252" y="3044062"/>
            <a:ext cx="171450" cy="171450"/>
          </a:xfrm>
          <a:prstGeom prst="rect">
            <a:avLst/>
          </a:prstGeom>
          <a:noFill/>
          <a:ln cap="flat" cmpd="sng" w="38100">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Gill Sans"/>
              <a:ea typeface="Gill Sans"/>
              <a:cs typeface="Gill Sans"/>
              <a:sym typeface="Gill Sans"/>
            </a:endParaRPr>
          </a:p>
        </p:txBody>
      </p:sp>
      <p:cxnSp>
        <p:nvCxnSpPr>
          <p:cNvPr id="558" name="Google Shape;558;p35"/>
          <p:cNvCxnSpPr/>
          <p:nvPr/>
        </p:nvCxnSpPr>
        <p:spPr>
          <a:xfrm>
            <a:off x="4812323" y="3033346"/>
            <a:ext cx="2571750" cy="571500"/>
          </a:xfrm>
          <a:prstGeom prst="straightConnector1">
            <a:avLst/>
          </a:prstGeom>
          <a:noFill/>
          <a:ln cap="flat" cmpd="sng" w="19050">
            <a:solidFill>
              <a:srgbClr val="FF0000"/>
            </a:solidFill>
            <a:prstDash val="solid"/>
            <a:miter lim="8000"/>
            <a:headEnd len="sm" w="sm" type="none"/>
            <a:tailEnd len="sm" w="sm" type="none"/>
          </a:ln>
        </p:spPr>
      </p:cxnSp>
      <p:sp>
        <p:nvSpPr>
          <p:cNvPr id="559" name="Google Shape;559;p35"/>
          <p:cNvSpPr/>
          <p:nvPr/>
        </p:nvSpPr>
        <p:spPr>
          <a:xfrm>
            <a:off x="5612423" y="4176346"/>
            <a:ext cx="1143000" cy="1200150"/>
          </a:xfrm>
          <a:prstGeom prst="rect">
            <a:avLst/>
          </a:prstGeom>
          <a:noFill/>
          <a:ln cap="flat" cmpd="sng" w="28575">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Gill Sans"/>
              <a:ea typeface="Gill Sans"/>
              <a:cs typeface="Gill Sans"/>
              <a:sym typeface="Gill Sans"/>
            </a:endParaRPr>
          </a:p>
        </p:txBody>
      </p:sp>
      <p:graphicFrame>
        <p:nvGraphicFramePr>
          <p:cNvPr id="560" name="Google Shape;560;p35"/>
          <p:cNvGraphicFramePr/>
          <p:nvPr/>
        </p:nvGraphicFramePr>
        <p:xfrm>
          <a:off x="5955324" y="1890347"/>
          <a:ext cx="3000000" cy="3000000"/>
        </p:xfrm>
        <a:graphic>
          <a:graphicData uri="http://schemas.openxmlformats.org/drawingml/2006/table">
            <a:tbl>
              <a:tblPr>
                <a:noFill/>
                <a:tableStyleId>{613D4969-4D1D-4A17-AAE6-35296C78BD2E}</a:tableStyleId>
              </a:tblPr>
              <a:tblGrid>
                <a:gridCol w="333375"/>
                <a:gridCol w="333375"/>
                <a:gridCol w="333375"/>
                <a:gridCol w="333375"/>
                <a:gridCol w="333375"/>
                <a:gridCol w="333375"/>
                <a:gridCol w="333375"/>
                <a:gridCol w="333375"/>
                <a:gridCol w="333375"/>
                <a:gridCol w="333375"/>
                <a:gridCol w="333375"/>
              </a:tblGrid>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0.92</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0.99</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0.95</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0.56</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0.91</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0.92</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0.96</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0.56</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0.46</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0.95</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0.71</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0.85</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0.49</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0.33</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0.86</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0.74</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0.96</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0.85</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0.93</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0.69</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0.56</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0.66</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0.42</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0.99</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0.79</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0.90</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0.33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0.69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0.93</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0.97</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42875">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0.91</a:t>
                      </a:r>
                      <a:endParaRPr/>
                    </a:p>
                  </a:txBody>
                  <a:tcPr marT="7150" marB="0" marR="7150" marL="7150"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0.94</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0.41</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0.78</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0.77</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0.89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0.99</a:t>
                      </a:r>
                      <a:endParaRPr/>
                    </a:p>
                  </a:txBody>
                  <a:tcPr marT="7150" marB="0" marR="7150" marL="715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800" u="none" cap="none" strike="noStrike">
                          <a:solidFill>
                            <a:srgbClr val="000000"/>
                          </a:solidFill>
                          <a:latin typeface="Gill Sans"/>
                          <a:ea typeface="Gill Sans"/>
                          <a:cs typeface="Gill Sans"/>
                          <a:sym typeface="Gill Sans"/>
                        </a:rPr>
                        <a:t>0.93</a:t>
                      </a:r>
                      <a:endParaRPr/>
                    </a:p>
                  </a:txBody>
                  <a:tcPr marT="7150" marB="0" marR="7150" marL="7150"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cxnSp>
        <p:nvCxnSpPr>
          <p:cNvPr id="561" name="Google Shape;561;p35"/>
          <p:cNvCxnSpPr/>
          <p:nvPr/>
        </p:nvCxnSpPr>
        <p:spPr>
          <a:xfrm rot="-5400000">
            <a:off x="4640873" y="2861896"/>
            <a:ext cx="2286000" cy="342900"/>
          </a:xfrm>
          <a:prstGeom prst="straightConnector1">
            <a:avLst/>
          </a:prstGeom>
          <a:noFill/>
          <a:ln cap="flat" cmpd="sng" w="19050">
            <a:solidFill>
              <a:schemeClr val="dk2"/>
            </a:solidFill>
            <a:prstDash val="solid"/>
            <a:miter lim="8000"/>
            <a:headEnd len="sm" w="sm" type="none"/>
            <a:tailEnd len="sm" w="sm" type="none"/>
          </a:ln>
        </p:spPr>
      </p:cxnSp>
      <p:cxnSp>
        <p:nvCxnSpPr>
          <p:cNvPr id="562" name="Google Shape;562;p35"/>
          <p:cNvCxnSpPr/>
          <p:nvPr/>
        </p:nvCxnSpPr>
        <p:spPr>
          <a:xfrm flipH="1" rot="10800000">
            <a:off x="6755423" y="3490546"/>
            <a:ext cx="2857500" cy="1885950"/>
          </a:xfrm>
          <a:prstGeom prst="straightConnector1">
            <a:avLst/>
          </a:prstGeom>
          <a:noFill/>
          <a:ln cap="flat" cmpd="sng" w="19050">
            <a:solidFill>
              <a:schemeClr val="dk2"/>
            </a:solidFill>
            <a:prstDash val="solid"/>
            <a:miter lim="8000"/>
            <a:headEnd len="sm" w="sm" type="none"/>
            <a:tailEnd len="sm" w="sm" type="none"/>
          </a:ln>
        </p:spPr>
      </p:cxnSp>
      <p:sp>
        <p:nvSpPr>
          <p:cNvPr id="563" name="Google Shape;563;p35"/>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77</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36"/>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Color</a:t>
            </a:r>
            <a:endParaRPr/>
          </a:p>
        </p:txBody>
      </p:sp>
      <p:sp>
        <p:nvSpPr>
          <p:cNvPr id="570" name="Google Shape;570;p36"/>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78</a:t>
            </a:r>
            <a:endParaRPr/>
          </a:p>
        </p:txBody>
      </p:sp>
      <p:pic>
        <p:nvPicPr>
          <p:cNvPr descr="C:\Documents and Settings\Derek Hoiem\My Documents\Classes\Spring09 - Visual Scene Understanding\material\figs\nieghborhood6.jpg" id="571" name="Google Shape;571;p36"/>
          <p:cNvPicPr preferRelativeResize="0"/>
          <p:nvPr/>
        </p:nvPicPr>
        <p:blipFill rotWithShape="1">
          <a:blip r:embed="rId3">
            <a:alphaModFix/>
          </a:blip>
          <a:srcRect b="0" l="0" r="0" t="0"/>
          <a:stretch/>
        </p:blipFill>
        <p:spPr>
          <a:xfrm>
            <a:off x="1600200" y="2362200"/>
            <a:ext cx="3790950" cy="2590800"/>
          </a:xfrm>
          <a:prstGeom prst="rect">
            <a:avLst/>
          </a:prstGeom>
          <a:noFill/>
          <a:ln>
            <a:noFill/>
          </a:ln>
        </p:spPr>
      </p:pic>
      <p:pic>
        <p:nvPicPr>
          <p:cNvPr descr="C:\Users\Hoiem\Documents\Classes\Computational Photography - Fall 2010\lectures\figs\filters\im_r.jpg" id="572" name="Google Shape;572;p36"/>
          <p:cNvPicPr preferRelativeResize="0"/>
          <p:nvPr/>
        </p:nvPicPr>
        <p:blipFill rotWithShape="1">
          <a:blip r:embed="rId4">
            <a:alphaModFix/>
          </a:blip>
          <a:srcRect b="0" l="0" r="0" t="0"/>
          <a:stretch/>
        </p:blipFill>
        <p:spPr>
          <a:xfrm>
            <a:off x="6443664" y="1143000"/>
            <a:ext cx="2674937" cy="1828800"/>
          </a:xfrm>
          <a:prstGeom prst="rect">
            <a:avLst/>
          </a:prstGeom>
          <a:noFill/>
          <a:ln>
            <a:noFill/>
          </a:ln>
        </p:spPr>
      </p:pic>
      <p:pic>
        <p:nvPicPr>
          <p:cNvPr descr="C:\Users\Hoiem\Documents\Classes\Computational Photography - Fall 2010\lectures\figs\filters\im_g.jpg" id="573" name="Google Shape;573;p36"/>
          <p:cNvPicPr preferRelativeResize="0"/>
          <p:nvPr/>
        </p:nvPicPr>
        <p:blipFill rotWithShape="1">
          <a:blip r:embed="rId5">
            <a:alphaModFix/>
          </a:blip>
          <a:srcRect b="0" l="0" r="0" t="0"/>
          <a:stretch/>
        </p:blipFill>
        <p:spPr>
          <a:xfrm>
            <a:off x="7129464" y="2819400"/>
            <a:ext cx="2674937" cy="1828800"/>
          </a:xfrm>
          <a:prstGeom prst="rect">
            <a:avLst/>
          </a:prstGeom>
          <a:noFill/>
          <a:ln>
            <a:noFill/>
          </a:ln>
        </p:spPr>
      </p:pic>
      <p:pic>
        <p:nvPicPr>
          <p:cNvPr descr="C:\Users\Hoiem\Documents\Classes\Computational Photography - Fall 2010\lectures\figs\filters\im_b.jpg" id="574" name="Google Shape;574;p36"/>
          <p:cNvPicPr preferRelativeResize="0"/>
          <p:nvPr/>
        </p:nvPicPr>
        <p:blipFill rotWithShape="1">
          <a:blip r:embed="rId6">
            <a:alphaModFix/>
          </a:blip>
          <a:srcRect b="0" l="0" r="0" t="0"/>
          <a:stretch/>
        </p:blipFill>
        <p:spPr>
          <a:xfrm>
            <a:off x="7881939" y="4419600"/>
            <a:ext cx="2674937" cy="1828800"/>
          </a:xfrm>
          <a:prstGeom prst="rect">
            <a:avLst/>
          </a:prstGeom>
          <a:noFill/>
          <a:ln>
            <a:noFill/>
          </a:ln>
        </p:spPr>
      </p:pic>
      <p:sp>
        <p:nvSpPr>
          <p:cNvPr id="575" name="Google Shape;575;p36"/>
          <p:cNvSpPr txBox="1"/>
          <p:nvPr/>
        </p:nvSpPr>
        <p:spPr>
          <a:xfrm>
            <a:off x="8457072" y="714867"/>
            <a:ext cx="180850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Gill Sans"/>
                <a:ea typeface="Gill Sans"/>
                <a:cs typeface="Gill Sans"/>
                <a:sym typeface="Gill Sans"/>
              </a:rPr>
              <a:t>Red intensity</a:t>
            </a:r>
            <a:endParaRPr/>
          </a:p>
        </p:txBody>
      </p:sp>
      <p:sp>
        <p:nvSpPr>
          <p:cNvPr id="576" name="Google Shape;576;p36"/>
          <p:cNvSpPr txBox="1"/>
          <p:nvPr/>
        </p:nvSpPr>
        <p:spPr>
          <a:xfrm>
            <a:off x="9105949" y="2410121"/>
            <a:ext cx="97680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Gill Sans"/>
                <a:ea typeface="Gill Sans"/>
                <a:cs typeface="Gill Sans"/>
                <a:sym typeface="Gill Sans"/>
              </a:rPr>
              <a:t>Green</a:t>
            </a:r>
            <a:endParaRPr/>
          </a:p>
        </p:txBody>
      </p:sp>
      <p:sp>
        <p:nvSpPr>
          <p:cNvPr id="577" name="Google Shape;577;p36"/>
          <p:cNvSpPr txBox="1"/>
          <p:nvPr/>
        </p:nvSpPr>
        <p:spPr>
          <a:xfrm>
            <a:off x="9820031" y="3990681"/>
            <a:ext cx="72648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Gill Sans"/>
                <a:ea typeface="Gill Sans"/>
                <a:cs typeface="Gill Sans"/>
                <a:sym typeface="Gill Sans"/>
              </a:rPr>
              <a:t>Blue</a:t>
            </a:r>
            <a:endParaRPr/>
          </a:p>
        </p:txBody>
      </p:sp>
      <p:sp>
        <p:nvSpPr>
          <p:cNvPr id="578" name="Google Shape;578;p36"/>
          <p:cNvSpPr/>
          <p:nvPr/>
        </p:nvSpPr>
        <p:spPr>
          <a:xfrm>
            <a:off x="5562600" y="3352800"/>
            <a:ext cx="533400" cy="304800"/>
          </a:xfrm>
          <a:prstGeom prst="rightArrow">
            <a:avLst>
              <a:gd fmla="val 50000" name="adj1"/>
              <a:gd fmla="val 50000" name="adj2"/>
            </a:avLst>
          </a:prstGeom>
          <a:solidFill>
            <a:schemeClr val="accent1"/>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Gill Sans"/>
              <a:ea typeface="Gill Sans"/>
              <a:cs typeface="Gill Sans"/>
              <a:sym typeface="Gill Sans"/>
            </a:endParaRPr>
          </a:p>
        </p:txBody>
      </p:sp>
      <p:sp>
        <p:nvSpPr>
          <p:cNvPr id="579" name="Google Shape;579;p36"/>
          <p:cNvSpPr txBox="1"/>
          <p:nvPr>
            <p:ph idx="1"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37"/>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Images in Python (import </a:t>
            </a:r>
            <a:r>
              <a:rPr lang="en-US">
                <a:latin typeface="Consolas"/>
                <a:ea typeface="Consolas"/>
                <a:cs typeface="Consolas"/>
                <a:sym typeface="Consolas"/>
              </a:rPr>
              <a:t>numpy</a:t>
            </a:r>
            <a:r>
              <a:rPr lang="en-US"/>
              <a:t>)</a:t>
            </a:r>
            <a:endParaRPr/>
          </a:p>
        </p:txBody>
      </p:sp>
      <p:sp>
        <p:nvSpPr>
          <p:cNvPr id="586" name="Google Shape;586;p37"/>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latin typeface="Consolas"/>
                <a:ea typeface="Consolas"/>
                <a:cs typeface="Consolas"/>
                <a:sym typeface="Consolas"/>
              </a:rPr>
              <a:t>N x M </a:t>
            </a:r>
            <a:r>
              <a:rPr lang="en-US" sz="2400"/>
              <a:t>grayscale image “</a:t>
            </a:r>
            <a:r>
              <a:rPr lang="en-US" sz="2400">
                <a:latin typeface="Consolas"/>
                <a:ea typeface="Consolas"/>
                <a:cs typeface="Consolas"/>
                <a:sym typeface="Consolas"/>
              </a:rPr>
              <a:t>im</a:t>
            </a:r>
            <a:r>
              <a:rPr lang="en-US" sz="2400"/>
              <a:t>”</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im[0,0,</a:t>
            </a:r>
            <a:r>
              <a:rPr lang="en-US" sz="2000">
                <a:solidFill>
                  <a:srgbClr val="FF0000"/>
                </a:solidFill>
                <a:latin typeface="Consolas"/>
                <a:ea typeface="Consolas"/>
                <a:cs typeface="Consolas"/>
                <a:sym typeface="Consolas"/>
              </a:rPr>
              <a:t>0</a:t>
            </a:r>
            <a:r>
              <a:rPr lang="en-US" sz="2000">
                <a:latin typeface="Consolas"/>
                <a:ea typeface="Consolas"/>
                <a:cs typeface="Consolas"/>
                <a:sym typeface="Consolas"/>
              </a:rPr>
              <a:t>]</a:t>
            </a:r>
            <a:r>
              <a:rPr lang="en-US" sz="2000"/>
              <a:t> = top-left pixel value, </a:t>
            </a:r>
            <a:r>
              <a:rPr lang="en-US" sz="2000">
                <a:solidFill>
                  <a:srgbClr val="FF0000"/>
                </a:solidFill>
              </a:rPr>
              <a:t>red channel</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im[y,x,</a:t>
            </a:r>
            <a:r>
              <a:rPr lang="en-US" sz="2000">
                <a:solidFill>
                  <a:srgbClr val="00B050"/>
                </a:solidFill>
                <a:latin typeface="Consolas"/>
                <a:ea typeface="Consolas"/>
                <a:cs typeface="Consolas"/>
                <a:sym typeface="Consolas"/>
              </a:rPr>
              <a:t>1</a:t>
            </a:r>
            <a:r>
              <a:rPr lang="en-US" sz="2000">
                <a:latin typeface="Consolas"/>
                <a:ea typeface="Consolas"/>
                <a:cs typeface="Consolas"/>
                <a:sym typeface="Consolas"/>
              </a:rPr>
              <a:t>]</a:t>
            </a:r>
            <a:r>
              <a:rPr lang="en-US" sz="2000"/>
              <a:t> = y pixels down, x pixels to right, </a:t>
            </a:r>
            <a:r>
              <a:rPr lang="en-US" sz="2000">
                <a:solidFill>
                  <a:srgbClr val="00B050"/>
                </a:solidFill>
              </a:rPr>
              <a:t>green channel</a:t>
            </a:r>
            <a:endParaRPr/>
          </a:p>
          <a:p>
            <a:pPr indent="-228600" lvl="1" marL="685800" rtl="0" algn="l">
              <a:lnSpc>
                <a:spcPct val="90000"/>
              </a:lnSpc>
              <a:spcBef>
                <a:spcPts val="500"/>
              </a:spcBef>
              <a:spcAft>
                <a:spcPts val="0"/>
              </a:spcAft>
              <a:buClr>
                <a:schemeClr val="dk1"/>
              </a:buClr>
              <a:buSzPts val="2000"/>
              <a:buFont typeface="Arial"/>
              <a:buChar char="–"/>
            </a:pPr>
            <a:r>
              <a:rPr lang="en-US" sz="2000">
                <a:latin typeface="Consolas"/>
                <a:ea typeface="Consolas"/>
                <a:cs typeface="Consolas"/>
                <a:sym typeface="Consolas"/>
              </a:rPr>
              <a:t>im[N-1,M-1,</a:t>
            </a:r>
            <a:r>
              <a:rPr lang="en-US" sz="2000">
                <a:solidFill>
                  <a:srgbClr val="00B0F0"/>
                </a:solidFill>
                <a:latin typeface="Consolas"/>
                <a:ea typeface="Consolas"/>
                <a:cs typeface="Consolas"/>
                <a:sym typeface="Consolas"/>
              </a:rPr>
              <a:t>2</a:t>
            </a:r>
            <a:r>
              <a:rPr lang="en-US" sz="2000">
                <a:latin typeface="Consolas"/>
                <a:ea typeface="Consolas"/>
                <a:cs typeface="Consolas"/>
                <a:sym typeface="Consolas"/>
              </a:rPr>
              <a:t>]</a:t>
            </a:r>
            <a:r>
              <a:rPr lang="en-US" sz="2000"/>
              <a:t> = bottom-right pixel, </a:t>
            </a:r>
            <a:r>
              <a:rPr lang="en-US" sz="2000">
                <a:solidFill>
                  <a:srgbClr val="00B0F0"/>
                </a:solidFill>
              </a:rPr>
              <a:t>blue channel</a:t>
            </a:r>
            <a:endParaRPr/>
          </a:p>
          <a:p>
            <a:pPr indent="0" lvl="0" marL="0" rtl="0" algn="l">
              <a:lnSpc>
                <a:spcPct val="90000"/>
              </a:lnSpc>
              <a:spcBef>
                <a:spcPts val="1000"/>
              </a:spcBef>
              <a:spcAft>
                <a:spcPts val="0"/>
              </a:spcAft>
              <a:buClr>
                <a:schemeClr val="dk1"/>
              </a:buClr>
              <a:buSzPts val="400"/>
              <a:buNone/>
            </a:pPr>
            <a:r>
              <a:t/>
            </a:r>
            <a:endParaRPr sz="400"/>
          </a:p>
        </p:txBody>
      </p:sp>
      <p:graphicFrame>
        <p:nvGraphicFramePr>
          <p:cNvPr id="587" name="Google Shape;587;p37"/>
          <p:cNvGraphicFramePr/>
          <p:nvPr/>
        </p:nvGraphicFramePr>
        <p:xfrm>
          <a:off x="4876800" y="4078287"/>
          <a:ext cx="3000000" cy="3000000"/>
        </p:xfrm>
        <a:graphic>
          <a:graphicData uri="http://schemas.openxmlformats.org/drawingml/2006/table">
            <a:tbl>
              <a:tblPr>
                <a:noFill/>
                <a:tableStyleId>{613D4969-4D1D-4A17-AAE6-35296C78BD2E}</a:tableStyleId>
              </a:tblPr>
              <a:tblGrid>
                <a:gridCol w="444500"/>
                <a:gridCol w="444500"/>
                <a:gridCol w="444500"/>
                <a:gridCol w="444500"/>
                <a:gridCol w="444500"/>
                <a:gridCol w="444500"/>
                <a:gridCol w="444500"/>
                <a:gridCol w="444500"/>
                <a:gridCol w="444500"/>
                <a:gridCol w="444500"/>
                <a:gridCol w="444500"/>
              </a:tblGrid>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graphicFrame>
        <p:nvGraphicFramePr>
          <p:cNvPr id="588" name="Google Shape;588;p37"/>
          <p:cNvGraphicFramePr/>
          <p:nvPr/>
        </p:nvGraphicFramePr>
        <p:xfrm>
          <a:off x="4038600" y="3621087"/>
          <a:ext cx="3000000" cy="3000000"/>
        </p:xfrm>
        <a:graphic>
          <a:graphicData uri="http://schemas.openxmlformats.org/drawingml/2006/table">
            <a:tbl>
              <a:tblPr>
                <a:noFill/>
                <a:tableStyleId>{613D4969-4D1D-4A17-AAE6-35296C78BD2E}</a:tableStyleId>
              </a:tblPr>
              <a:tblGrid>
                <a:gridCol w="444500"/>
                <a:gridCol w="444500"/>
                <a:gridCol w="444500"/>
                <a:gridCol w="444500"/>
                <a:gridCol w="444500"/>
                <a:gridCol w="444500"/>
                <a:gridCol w="444500"/>
                <a:gridCol w="444500"/>
                <a:gridCol w="444500"/>
                <a:gridCol w="444500"/>
                <a:gridCol w="444500"/>
              </a:tblGrid>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graphicFrame>
        <p:nvGraphicFramePr>
          <p:cNvPr id="589" name="Google Shape;589;p37"/>
          <p:cNvGraphicFramePr/>
          <p:nvPr/>
        </p:nvGraphicFramePr>
        <p:xfrm>
          <a:off x="3124200" y="3163887"/>
          <a:ext cx="3000000" cy="3000000"/>
        </p:xfrm>
        <a:graphic>
          <a:graphicData uri="http://schemas.openxmlformats.org/drawingml/2006/table">
            <a:tbl>
              <a:tblPr>
                <a:noFill/>
                <a:tableStyleId>{613D4969-4D1D-4A17-AAE6-35296C78BD2E}</a:tableStyleId>
              </a:tblPr>
              <a:tblGrid>
                <a:gridCol w="444500"/>
                <a:gridCol w="444500"/>
                <a:gridCol w="444500"/>
                <a:gridCol w="444500"/>
                <a:gridCol w="444500"/>
                <a:gridCol w="444500"/>
                <a:gridCol w="444500"/>
                <a:gridCol w="444500"/>
                <a:gridCol w="444500"/>
                <a:gridCol w="444500"/>
                <a:gridCol w="444500"/>
              </a:tblGrid>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sp>
        <p:nvSpPr>
          <p:cNvPr id="590" name="Google Shape;590;p37"/>
          <p:cNvSpPr txBox="1"/>
          <p:nvPr/>
        </p:nvSpPr>
        <p:spPr>
          <a:xfrm>
            <a:off x="8009151" y="3013720"/>
            <a:ext cx="4074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FF0000"/>
                </a:solidFill>
                <a:latin typeface="Gill Sans"/>
                <a:ea typeface="Gill Sans"/>
                <a:cs typeface="Gill Sans"/>
                <a:sym typeface="Gill Sans"/>
              </a:rPr>
              <a:t>R</a:t>
            </a:r>
            <a:endParaRPr/>
          </a:p>
        </p:txBody>
      </p:sp>
      <p:sp>
        <p:nvSpPr>
          <p:cNvPr id="591" name="Google Shape;591;p37"/>
          <p:cNvSpPr txBox="1"/>
          <p:nvPr/>
        </p:nvSpPr>
        <p:spPr>
          <a:xfrm>
            <a:off x="8928100" y="3479800"/>
            <a:ext cx="43473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B050"/>
                </a:solidFill>
                <a:latin typeface="Gill Sans"/>
                <a:ea typeface="Gill Sans"/>
                <a:cs typeface="Gill Sans"/>
                <a:sym typeface="Gill Sans"/>
              </a:rPr>
              <a:t>G</a:t>
            </a:r>
            <a:endParaRPr/>
          </a:p>
        </p:txBody>
      </p:sp>
      <p:sp>
        <p:nvSpPr>
          <p:cNvPr id="592" name="Google Shape;592;p37"/>
          <p:cNvSpPr txBox="1"/>
          <p:nvPr/>
        </p:nvSpPr>
        <p:spPr>
          <a:xfrm>
            <a:off x="9766300" y="3893344"/>
            <a:ext cx="4074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B0F0"/>
                </a:solidFill>
                <a:latin typeface="Gill Sans"/>
                <a:ea typeface="Gill Sans"/>
                <a:cs typeface="Gill Sans"/>
                <a:sym typeface="Gill Sans"/>
              </a:rPr>
              <a:t>B</a:t>
            </a:r>
            <a:endParaRPr/>
          </a:p>
        </p:txBody>
      </p:sp>
      <p:sp>
        <p:nvSpPr>
          <p:cNvPr id="593" name="Google Shape;593;p37"/>
          <p:cNvSpPr txBox="1"/>
          <p:nvPr/>
        </p:nvSpPr>
        <p:spPr>
          <a:xfrm>
            <a:off x="2301691" y="2967832"/>
            <a:ext cx="83388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Row</a:t>
            </a:r>
            <a:endParaRPr/>
          </a:p>
        </p:txBody>
      </p:sp>
      <p:cxnSp>
        <p:nvCxnSpPr>
          <p:cNvPr id="594" name="Google Shape;594;p37"/>
          <p:cNvCxnSpPr/>
          <p:nvPr/>
        </p:nvCxnSpPr>
        <p:spPr>
          <a:xfrm rot="5400000">
            <a:off x="1828801" y="4306888"/>
            <a:ext cx="1828800" cy="3175"/>
          </a:xfrm>
          <a:prstGeom prst="straightConnector1">
            <a:avLst/>
          </a:prstGeom>
          <a:noFill/>
          <a:ln cap="flat" cmpd="sng" w="38100">
            <a:solidFill>
              <a:schemeClr val="accent1"/>
            </a:solidFill>
            <a:prstDash val="solid"/>
            <a:miter lim="8000"/>
            <a:headEnd len="sm" w="sm" type="none"/>
            <a:tailEnd len="med" w="med" type="stealth"/>
          </a:ln>
        </p:spPr>
      </p:cxnSp>
      <p:sp>
        <p:nvSpPr>
          <p:cNvPr id="595" name="Google Shape;595;p37"/>
          <p:cNvSpPr txBox="1"/>
          <p:nvPr/>
        </p:nvSpPr>
        <p:spPr>
          <a:xfrm>
            <a:off x="3060700" y="2741526"/>
            <a:ext cx="132921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Column</a:t>
            </a:r>
            <a:endParaRPr b="1" sz="2400">
              <a:solidFill>
                <a:srgbClr val="000000"/>
              </a:solidFill>
              <a:latin typeface="Gill Sans"/>
              <a:ea typeface="Gill Sans"/>
              <a:cs typeface="Gill Sans"/>
              <a:sym typeface="Gill Sans"/>
            </a:endParaRPr>
          </a:p>
        </p:txBody>
      </p:sp>
      <p:cxnSp>
        <p:nvCxnSpPr>
          <p:cNvPr id="596" name="Google Shape;596;p37"/>
          <p:cNvCxnSpPr/>
          <p:nvPr/>
        </p:nvCxnSpPr>
        <p:spPr>
          <a:xfrm>
            <a:off x="4343400" y="2971801"/>
            <a:ext cx="4038600" cy="1587"/>
          </a:xfrm>
          <a:prstGeom prst="straightConnector1">
            <a:avLst/>
          </a:prstGeom>
          <a:noFill/>
          <a:ln cap="flat" cmpd="sng" w="38100">
            <a:solidFill>
              <a:schemeClr val="accent1"/>
            </a:solidFill>
            <a:prstDash val="solid"/>
            <a:miter lim="8000"/>
            <a:headEnd len="sm" w="sm" type="none"/>
            <a:tailEnd len="med" w="med" type="stealth"/>
          </a:ln>
        </p:spPr>
      </p:cxnSp>
      <p:sp>
        <p:nvSpPr>
          <p:cNvPr id="597" name="Google Shape;597;p37"/>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38"/>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Images in Python (import </a:t>
            </a:r>
            <a:r>
              <a:rPr lang="en-US">
                <a:latin typeface="Consolas"/>
                <a:ea typeface="Consolas"/>
                <a:cs typeface="Consolas"/>
                <a:sym typeface="Consolas"/>
              </a:rPr>
              <a:t>numpy,scikit</a:t>
            </a:r>
            <a:r>
              <a:rPr lang="en-US"/>
              <a:t>)</a:t>
            </a:r>
            <a:endParaRPr/>
          </a:p>
        </p:txBody>
      </p:sp>
      <p:sp>
        <p:nvSpPr>
          <p:cNvPr id="604" name="Google Shape;604;p38"/>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
              <a:buNone/>
            </a:pPr>
            <a:r>
              <a:t/>
            </a:r>
            <a:endParaRPr sz="200"/>
          </a:p>
          <a:p>
            <a:pPr indent="0" lvl="0" marL="0" rtl="0" algn="l">
              <a:lnSpc>
                <a:spcPct val="90000"/>
              </a:lnSpc>
              <a:spcBef>
                <a:spcPts val="1000"/>
              </a:spcBef>
              <a:spcAft>
                <a:spcPts val="0"/>
              </a:spcAft>
              <a:buClr>
                <a:schemeClr val="dk1"/>
              </a:buClr>
              <a:buSzPts val="1800"/>
              <a:buNone/>
            </a:pPr>
            <a:r>
              <a:t/>
            </a:r>
            <a:endParaRPr sz="1800"/>
          </a:p>
          <a:p>
            <a:pPr indent="0" lvl="0" marL="0" rtl="0" algn="l">
              <a:lnSpc>
                <a:spcPct val="90000"/>
              </a:lnSpc>
              <a:spcBef>
                <a:spcPts val="1000"/>
              </a:spcBef>
              <a:spcAft>
                <a:spcPts val="0"/>
              </a:spcAft>
              <a:buClr>
                <a:schemeClr val="dk1"/>
              </a:buClr>
              <a:buSzPts val="1800"/>
              <a:buNone/>
            </a:pPr>
            <a:r>
              <a:rPr lang="en-US" sz="1800"/>
              <a:t>Take care of types! </a:t>
            </a:r>
            <a:endParaRPr/>
          </a:p>
          <a:p>
            <a:pPr indent="0" lvl="0" marL="0" rtl="0" algn="l">
              <a:lnSpc>
                <a:spcPct val="90000"/>
              </a:lnSpc>
              <a:spcBef>
                <a:spcPts val="1000"/>
              </a:spcBef>
              <a:spcAft>
                <a:spcPts val="0"/>
              </a:spcAft>
              <a:buClr>
                <a:schemeClr val="dk1"/>
              </a:buClr>
              <a:buSzPts val="1800"/>
              <a:buNone/>
            </a:pPr>
            <a:r>
              <a:rPr lang="en-US" sz="1800"/>
              <a:t>	- </a:t>
            </a:r>
            <a:r>
              <a:rPr lang="en-US" sz="1800">
                <a:latin typeface="Consolas"/>
                <a:ea typeface="Consolas"/>
                <a:cs typeface="Consolas"/>
                <a:sym typeface="Consolas"/>
              </a:rPr>
              <a:t>uint8</a:t>
            </a:r>
            <a:r>
              <a:rPr lang="en-US" sz="1800"/>
              <a:t> 	(values 0 to 255) 	– </a:t>
            </a:r>
            <a:r>
              <a:rPr lang="en-US" sz="1800">
                <a:latin typeface="Consolas"/>
                <a:ea typeface="Consolas"/>
                <a:cs typeface="Consolas"/>
                <a:sym typeface="Consolas"/>
              </a:rPr>
              <a:t>io.imread(“file.jpg”)</a:t>
            </a:r>
            <a:endParaRPr/>
          </a:p>
          <a:p>
            <a:pPr indent="0" lvl="0" marL="0" rtl="0" algn="l">
              <a:lnSpc>
                <a:spcPct val="90000"/>
              </a:lnSpc>
              <a:spcBef>
                <a:spcPts val="1000"/>
              </a:spcBef>
              <a:spcAft>
                <a:spcPts val="0"/>
              </a:spcAft>
              <a:buClr>
                <a:schemeClr val="dk1"/>
              </a:buClr>
              <a:buSzPts val="1800"/>
              <a:buNone/>
            </a:pPr>
            <a:r>
              <a:rPr lang="en-US" sz="1800"/>
              <a:t>	- </a:t>
            </a:r>
            <a:r>
              <a:rPr lang="en-US" sz="1800">
                <a:latin typeface="Consolas"/>
                <a:ea typeface="Consolas"/>
                <a:cs typeface="Consolas"/>
                <a:sym typeface="Consolas"/>
              </a:rPr>
              <a:t>float32</a:t>
            </a:r>
            <a:r>
              <a:rPr lang="en-US" sz="1800"/>
              <a:t> (values 0 to 255) 	– </a:t>
            </a:r>
            <a:r>
              <a:rPr lang="en-US" sz="1800">
                <a:latin typeface="Consolas"/>
                <a:ea typeface="Consolas"/>
                <a:cs typeface="Consolas"/>
                <a:sym typeface="Consolas"/>
              </a:rPr>
              <a:t>io.imread(“file.jpg”).astype(np.float32)</a:t>
            </a:r>
            <a:endParaRPr/>
          </a:p>
          <a:p>
            <a:pPr indent="0" lvl="0" marL="0" rtl="0" algn="l">
              <a:lnSpc>
                <a:spcPct val="90000"/>
              </a:lnSpc>
              <a:spcBef>
                <a:spcPts val="1000"/>
              </a:spcBef>
              <a:spcAft>
                <a:spcPts val="0"/>
              </a:spcAft>
              <a:buClr>
                <a:schemeClr val="dk1"/>
              </a:buClr>
              <a:buSzPts val="1800"/>
              <a:buNone/>
            </a:pPr>
            <a:r>
              <a:rPr lang="en-US" sz="1800"/>
              <a:t>	- </a:t>
            </a:r>
            <a:r>
              <a:rPr lang="en-US" sz="1800">
                <a:latin typeface="Consolas"/>
                <a:ea typeface="Consolas"/>
                <a:cs typeface="Consolas"/>
                <a:sym typeface="Consolas"/>
              </a:rPr>
              <a:t>float32</a:t>
            </a:r>
            <a:r>
              <a:rPr lang="en-US" sz="1800"/>
              <a:t> (values 0 to 1)	– </a:t>
            </a:r>
            <a:r>
              <a:rPr lang="en-US" sz="1800">
                <a:latin typeface="Consolas"/>
                <a:ea typeface="Consolas"/>
                <a:cs typeface="Consolas"/>
                <a:sym typeface="Consolas"/>
              </a:rPr>
              <a:t>img_as_float32(io.imread(“file.jpg”))</a:t>
            </a:r>
            <a:endParaRPr/>
          </a:p>
        </p:txBody>
      </p:sp>
      <p:graphicFrame>
        <p:nvGraphicFramePr>
          <p:cNvPr id="605" name="Google Shape;605;p38"/>
          <p:cNvGraphicFramePr/>
          <p:nvPr/>
        </p:nvGraphicFramePr>
        <p:xfrm>
          <a:off x="3949700" y="4156162"/>
          <a:ext cx="3000000" cy="3000000"/>
        </p:xfrm>
        <a:graphic>
          <a:graphicData uri="http://schemas.openxmlformats.org/drawingml/2006/table">
            <a:tbl>
              <a:tblPr>
                <a:noFill/>
                <a:tableStyleId>{613D4969-4D1D-4A17-AAE6-35296C78BD2E}</a:tableStyleId>
              </a:tblPr>
              <a:tblGrid>
                <a:gridCol w="444500"/>
                <a:gridCol w="444500"/>
                <a:gridCol w="444500"/>
                <a:gridCol w="444500"/>
                <a:gridCol w="444500"/>
                <a:gridCol w="444500"/>
                <a:gridCol w="444500"/>
                <a:gridCol w="444500"/>
                <a:gridCol w="444500"/>
                <a:gridCol w="444500"/>
                <a:gridCol w="444500"/>
              </a:tblGrid>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38100">
                      <a:solidFill>
                        <a:schemeClr val="dk2"/>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0.74</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0.96</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0.85</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0.56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0.66</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0.42</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0.90</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0.33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0.69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0.97</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90500">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0.91</a:t>
                      </a:r>
                      <a:endParaRPr/>
                    </a:p>
                  </a:txBody>
                  <a:tcPr marT="9525" marB="0" marR="9525" marL="9525" anchor="b">
                    <a:lnL cap="flat" cmpd="sng" w="38100">
                      <a:solidFill>
                        <a:schemeClr val="dk2"/>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0.94</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0.41</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0.78</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0.77</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0.89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0.99</a:t>
                      </a:r>
                      <a:endParaRPr/>
                    </a:p>
                  </a:txBody>
                  <a:tcPr marT="9525" marB="0" marR="9525" marL="952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100" u="none" cap="none" strike="noStrike">
                          <a:solidFill>
                            <a:srgbClr val="000000"/>
                          </a:solidFill>
                          <a:latin typeface="Gill Sans"/>
                          <a:ea typeface="Gill Sans"/>
                          <a:cs typeface="Gill Sans"/>
                          <a:sym typeface="Gill Sans"/>
                        </a:rPr>
                        <a:t>0.93</a:t>
                      </a:r>
                      <a:endParaRPr/>
                    </a:p>
                  </a:txBody>
                  <a:tcPr marT="9525" marB="0" marR="9525" marL="9525" anchor="b">
                    <a:lnL cap="flat" cmpd="sng" w="12700">
                      <a:solidFill>
                        <a:schemeClr val="dk1"/>
                      </a:solidFill>
                      <a:prstDash val="solid"/>
                      <a:round/>
                      <a:headEnd len="sm" w="sm" type="none"/>
                      <a:tailEnd len="sm" w="sm" type="none"/>
                    </a:lnL>
                    <a:lnR cap="flat" cmpd="sng" w="38100">
                      <a:solidFill>
                        <a:schemeClr val="dk2"/>
                      </a:solidFill>
                      <a:prstDash val="solid"/>
                      <a:round/>
                      <a:headEnd len="sm" w="sm" type="none"/>
                      <a:tailEnd len="sm" w="sm" type="none"/>
                    </a:lnR>
                    <a:lnT cap="flat" cmpd="sng" w="12700">
                      <a:solidFill>
                        <a:schemeClr val="dk1"/>
                      </a:solidFill>
                      <a:prstDash val="solid"/>
                      <a:round/>
                      <a:headEnd len="sm" w="sm" type="none"/>
                      <a:tailEnd len="sm" w="sm" type="none"/>
                    </a:lnT>
                    <a:lnB cap="flat" cmpd="sng" w="38100">
                      <a:solidFill>
                        <a:schemeClr val="dk2"/>
                      </a:solidFill>
                      <a:prstDash val="solid"/>
                      <a:round/>
                      <a:headEnd len="sm" w="sm" type="none"/>
                      <a:tailEnd len="sm" w="sm" type="none"/>
                    </a:lnB>
                    <a:solidFill>
                      <a:schemeClr val="lt1"/>
                    </a:solidFill>
                  </a:tcPr>
                </a:tc>
              </a:tr>
            </a:tbl>
          </a:graphicData>
        </a:graphic>
      </p:graphicFrame>
      <p:sp>
        <p:nvSpPr>
          <p:cNvPr id="606" name="Google Shape;606;p38"/>
          <p:cNvSpPr txBox="1"/>
          <p:nvPr/>
        </p:nvSpPr>
        <p:spPr>
          <a:xfrm>
            <a:off x="3127191" y="3960107"/>
            <a:ext cx="83388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Row</a:t>
            </a:r>
            <a:endParaRPr/>
          </a:p>
        </p:txBody>
      </p:sp>
      <p:cxnSp>
        <p:nvCxnSpPr>
          <p:cNvPr id="607" name="Google Shape;607;p38"/>
          <p:cNvCxnSpPr/>
          <p:nvPr/>
        </p:nvCxnSpPr>
        <p:spPr>
          <a:xfrm rot="5400000">
            <a:off x="2654301" y="5299163"/>
            <a:ext cx="1828800" cy="3175"/>
          </a:xfrm>
          <a:prstGeom prst="straightConnector1">
            <a:avLst/>
          </a:prstGeom>
          <a:noFill/>
          <a:ln cap="flat" cmpd="sng" w="38100">
            <a:solidFill>
              <a:schemeClr val="accent1"/>
            </a:solidFill>
            <a:prstDash val="solid"/>
            <a:miter lim="8000"/>
            <a:headEnd len="sm" w="sm" type="none"/>
            <a:tailEnd len="med" w="med" type="stealth"/>
          </a:ln>
        </p:spPr>
      </p:cxnSp>
      <p:sp>
        <p:nvSpPr>
          <p:cNvPr id="608" name="Google Shape;608;p38"/>
          <p:cNvSpPr txBox="1"/>
          <p:nvPr/>
        </p:nvSpPr>
        <p:spPr>
          <a:xfrm>
            <a:off x="3886200" y="3733801"/>
            <a:ext cx="132921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Gill Sans"/>
                <a:ea typeface="Gill Sans"/>
                <a:cs typeface="Gill Sans"/>
                <a:sym typeface="Gill Sans"/>
              </a:rPr>
              <a:t>Column</a:t>
            </a:r>
            <a:endParaRPr b="1" sz="2400">
              <a:solidFill>
                <a:srgbClr val="000000"/>
              </a:solidFill>
              <a:latin typeface="Gill Sans"/>
              <a:ea typeface="Gill Sans"/>
              <a:cs typeface="Gill Sans"/>
              <a:sym typeface="Gill Sans"/>
            </a:endParaRPr>
          </a:p>
        </p:txBody>
      </p:sp>
      <p:cxnSp>
        <p:nvCxnSpPr>
          <p:cNvPr id="609" name="Google Shape;609;p38"/>
          <p:cNvCxnSpPr/>
          <p:nvPr/>
        </p:nvCxnSpPr>
        <p:spPr>
          <a:xfrm>
            <a:off x="5168900" y="3964076"/>
            <a:ext cx="4038600" cy="1587"/>
          </a:xfrm>
          <a:prstGeom prst="straightConnector1">
            <a:avLst/>
          </a:prstGeom>
          <a:noFill/>
          <a:ln cap="flat" cmpd="sng" w="38100">
            <a:solidFill>
              <a:schemeClr val="accent1"/>
            </a:solidFill>
            <a:prstDash val="solid"/>
            <a:miter lim="8000"/>
            <a:headEnd len="sm" w="sm" type="none"/>
            <a:tailEnd len="med" w="med" type="stealth"/>
          </a:ln>
        </p:spPr>
      </p:cxnSp>
      <p:sp>
        <p:nvSpPr>
          <p:cNvPr id="610" name="Google Shape;610;p38"/>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39"/>
          <p:cNvSpPr txBox="1"/>
          <p:nvPr>
            <p:ph type="title"/>
          </p:nvPr>
        </p:nvSpPr>
        <p:spPr>
          <a:xfrm>
            <a:off x="324853" y="365126"/>
            <a:ext cx="11542295" cy="79792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Gill Sans"/>
              <a:buNone/>
            </a:pPr>
            <a:r>
              <a:rPr lang="en-US"/>
              <a:t>Think-Pair-Share</a:t>
            </a:r>
            <a:endParaRPr/>
          </a:p>
        </p:txBody>
      </p:sp>
      <p:sp>
        <p:nvSpPr>
          <p:cNvPr id="617" name="Google Shape;617;p39"/>
          <p:cNvSpPr txBox="1"/>
          <p:nvPr>
            <p:ph idx="1" type="body"/>
          </p:nvPr>
        </p:nvSpPr>
        <p:spPr>
          <a:xfrm>
            <a:off x="324852" y="1333416"/>
            <a:ext cx="11542295" cy="515945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latin typeface="Consolas"/>
                <a:ea typeface="Consolas"/>
                <a:cs typeface="Consolas"/>
                <a:sym typeface="Consolas"/>
              </a:rPr>
              <a:t>&gt;&gt;&gt; from numpy import random as r</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I = r.rand(256,256)</a:t>
            </a:r>
            <a:endParaRPr/>
          </a:p>
          <a:p>
            <a:pPr indent="0" lvl="0" marL="0" rtl="0" algn="l">
              <a:lnSpc>
                <a:spcPct val="90000"/>
              </a:lnSpc>
              <a:spcBef>
                <a:spcPts val="1000"/>
              </a:spcBef>
              <a:spcAft>
                <a:spcPts val="0"/>
              </a:spcAft>
              <a:buClr>
                <a:schemeClr val="dk1"/>
              </a:buClr>
              <a:buSzPts val="3200"/>
              <a:buNone/>
            </a:pPr>
            <a:r>
              <a:t/>
            </a:r>
            <a:endParaRPr/>
          </a:p>
          <a:p>
            <a:pPr indent="-25400" lvl="0" marL="228600" rtl="0" algn="l">
              <a:lnSpc>
                <a:spcPct val="90000"/>
              </a:lnSpc>
              <a:spcBef>
                <a:spcPts val="1000"/>
              </a:spcBef>
              <a:spcAft>
                <a:spcPts val="0"/>
              </a:spcAft>
              <a:buClr>
                <a:schemeClr val="dk1"/>
              </a:buClr>
              <a:buSzPts val="3200"/>
              <a:buFont typeface="Gill Sans"/>
              <a:buNone/>
            </a:pPr>
            <a:r>
              <a:t/>
            </a:r>
            <a:endParaRPr/>
          </a:p>
          <a:p>
            <a:pPr indent="-228600" lvl="0" marL="228600" rtl="0" algn="l">
              <a:lnSpc>
                <a:spcPct val="90000"/>
              </a:lnSpc>
              <a:spcBef>
                <a:spcPts val="1000"/>
              </a:spcBef>
              <a:spcAft>
                <a:spcPts val="0"/>
              </a:spcAft>
              <a:buClr>
                <a:schemeClr val="dk1"/>
              </a:buClr>
              <a:buSzPts val="3200"/>
              <a:buFont typeface="Gill Sans"/>
              <a:buChar char="-"/>
            </a:pPr>
            <a:r>
              <a:rPr lang="en-US"/>
              <a:t>What is this? What does it look like?</a:t>
            </a:r>
            <a:endParaRPr/>
          </a:p>
          <a:p>
            <a:pPr indent="-228600" lvl="0" marL="228600" rtl="0" algn="l">
              <a:lnSpc>
                <a:spcPct val="90000"/>
              </a:lnSpc>
              <a:spcBef>
                <a:spcPts val="1000"/>
              </a:spcBef>
              <a:spcAft>
                <a:spcPts val="0"/>
              </a:spcAft>
              <a:buClr>
                <a:schemeClr val="dk1"/>
              </a:buClr>
              <a:buSzPts val="3200"/>
              <a:buFont typeface="Gill Sans"/>
              <a:buChar char="-"/>
            </a:pPr>
            <a:r>
              <a:rPr lang="en-US"/>
              <a:t>Which values does it have?</a:t>
            </a:r>
            <a:endParaRPr/>
          </a:p>
          <a:p>
            <a:pPr indent="-228600" lvl="0" marL="228600" rtl="0" algn="l">
              <a:lnSpc>
                <a:spcPct val="90000"/>
              </a:lnSpc>
              <a:spcBef>
                <a:spcPts val="1000"/>
              </a:spcBef>
              <a:spcAft>
                <a:spcPts val="0"/>
              </a:spcAft>
              <a:buClr>
                <a:schemeClr val="dk1"/>
              </a:buClr>
              <a:buSzPts val="3200"/>
              <a:buFont typeface="Gill Sans"/>
              <a:buChar char="-"/>
            </a:pPr>
            <a:r>
              <a:rPr lang="en-US"/>
              <a:t>How many are there?</a:t>
            </a:r>
            <a:br>
              <a:rPr lang="en-US"/>
            </a:br>
            <a:endParaRPr/>
          </a:p>
          <a:p>
            <a:pPr indent="0" lvl="0" marL="0" rtl="0" algn="l">
              <a:lnSpc>
                <a:spcPct val="90000"/>
              </a:lnSpc>
              <a:spcBef>
                <a:spcPts val="1000"/>
              </a:spcBef>
              <a:spcAft>
                <a:spcPts val="0"/>
              </a:spcAft>
              <a:buClr>
                <a:schemeClr val="dk1"/>
              </a:buClr>
              <a:buSzPts val="32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40"/>
          <p:cNvSpPr txBox="1"/>
          <p:nvPr>
            <p:ph idx="1" type="body"/>
          </p:nvPr>
        </p:nvSpPr>
        <p:spPr>
          <a:xfrm>
            <a:off x="324852" y="597878"/>
            <a:ext cx="11542295" cy="589499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latin typeface="Consolas"/>
                <a:ea typeface="Consolas"/>
                <a:cs typeface="Consolas"/>
                <a:sym typeface="Consolas"/>
              </a:rPr>
              <a:t>&gt;&gt;&gt; from matplotlib import pyplot as p</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I = r.rand(256,256)</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p.imshow(I</a:t>
            </a:r>
            <a:r>
              <a:rPr lang="en-US" sz="3200">
                <a:latin typeface="Consolas"/>
                <a:ea typeface="Consolas"/>
                <a:cs typeface="Consolas"/>
                <a:sym typeface="Consolas"/>
              </a:rPr>
              <a:t>, cmap=‘gray’</a:t>
            </a:r>
            <a:r>
              <a:rPr lang="en-US">
                <a:latin typeface="Consolas"/>
                <a:ea typeface="Consolas"/>
                <a:cs typeface="Consolas"/>
                <a:sym typeface="Consolas"/>
              </a:rPr>
              <a:t>)</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p.show()</a:t>
            </a:r>
            <a:endParaRPr/>
          </a:p>
        </p:txBody>
      </p:sp>
      <p:sp>
        <p:nvSpPr>
          <p:cNvPr id="624" name="Google Shape;624;p40"/>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82</a:t>
            </a:r>
            <a:endParaRPr/>
          </a:p>
        </p:txBody>
      </p:sp>
      <p:pic>
        <p:nvPicPr>
          <p:cNvPr id="625" name="Google Shape;625;p40"/>
          <p:cNvPicPr preferRelativeResize="0"/>
          <p:nvPr/>
        </p:nvPicPr>
        <p:blipFill rotWithShape="1">
          <a:blip r:embed="rId3">
            <a:alphaModFix/>
          </a:blip>
          <a:srcRect b="0" l="0" r="0" t="0"/>
          <a:stretch/>
        </p:blipFill>
        <p:spPr>
          <a:xfrm>
            <a:off x="7010402" y="2089906"/>
            <a:ext cx="4443600" cy="4447031"/>
          </a:xfrm>
          <a:prstGeom prst="rect">
            <a:avLst/>
          </a:prstGeom>
          <a:noFill/>
          <a:ln>
            <a:noFill/>
          </a:ln>
        </p:spPr>
      </p:pic>
      <p:sp>
        <p:nvSpPr>
          <p:cNvPr id="626" name="Google Shape;626;p40"/>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1" name="Shape 631"/>
        <p:cNvGrpSpPr/>
        <p:nvPr/>
      </p:nvGrpSpPr>
      <p:grpSpPr>
        <a:xfrm>
          <a:off x="0" y="0"/>
          <a:ext cx="0" cy="0"/>
          <a:chOff x="0" y="0"/>
          <a:chExt cx="0" cy="0"/>
        </a:xfrm>
      </p:grpSpPr>
      <p:sp>
        <p:nvSpPr>
          <p:cNvPr id="632" name="Google Shape;632;p41"/>
          <p:cNvSpPr txBox="1"/>
          <p:nvPr>
            <p:ph idx="1" type="body"/>
          </p:nvPr>
        </p:nvSpPr>
        <p:spPr>
          <a:xfrm>
            <a:off x="324852" y="594970"/>
            <a:ext cx="11542295" cy="588327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latin typeface="Consolas"/>
                <a:ea typeface="Consolas"/>
                <a:cs typeface="Consolas"/>
                <a:sym typeface="Consolas"/>
              </a:rPr>
              <a:t>&gt;&gt;&gt; from matplotlib import pyplot as p</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I = r.rand(256,256) * 0.5</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p.imshow(I</a:t>
            </a:r>
            <a:r>
              <a:rPr lang="en-US" sz="3200">
                <a:latin typeface="Consolas"/>
                <a:ea typeface="Consolas"/>
                <a:cs typeface="Consolas"/>
                <a:sym typeface="Consolas"/>
              </a:rPr>
              <a:t>, cmap=‘gray’, </a:t>
            </a:r>
            <a:br>
              <a:rPr lang="en-US" sz="3200">
                <a:latin typeface="Consolas"/>
                <a:ea typeface="Consolas"/>
                <a:cs typeface="Consolas"/>
                <a:sym typeface="Consolas"/>
              </a:rPr>
            </a:br>
            <a:r>
              <a:rPr lang="en-US" sz="3200">
                <a:latin typeface="Consolas"/>
                <a:ea typeface="Consolas"/>
                <a:cs typeface="Consolas"/>
                <a:sym typeface="Consolas"/>
              </a:rPr>
              <a:t>          vmin=0.0, vmax=1.0</a:t>
            </a:r>
            <a:r>
              <a:rPr lang="en-US">
                <a:latin typeface="Consolas"/>
                <a:ea typeface="Consolas"/>
                <a:cs typeface="Consolas"/>
                <a:sym typeface="Consolas"/>
              </a:rPr>
              <a:t>)</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p.show()</a:t>
            </a:r>
            <a:endParaRPr/>
          </a:p>
        </p:txBody>
      </p:sp>
      <p:sp>
        <p:nvSpPr>
          <p:cNvPr id="633" name="Google Shape;633;p41"/>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82</a:t>
            </a:r>
            <a:endParaRPr/>
          </a:p>
        </p:txBody>
      </p:sp>
      <p:pic>
        <p:nvPicPr>
          <p:cNvPr id="634" name="Google Shape;634;p41"/>
          <p:cNvPicPr preferRelativeResize="0"/>
          <p:nvPr/>
        </p:nvPicPr>
        <p:blipFill rotWithShape="1">
          <a:blip r:embed="rId3">
            <a:alphaModFix/>
          </a:blip>
          <a:srcRect b="0" l="0" r="0" t="0"/>
          <a:stretch/>
        </p:blipFill>
        <p:spPr>
          <a:xfrm>
            <a:off x="7010402" y="2089906"/>
            <a:ext cx="4443600" cy="4447031"/>
          </a:xfrm>
          <a:prstGeom prst="rect">
            <a:avLst/>
          </a:prstGeom>
          <a:noFill/>
          <a:ln>
            <a:noFill/>
          </a:ln>
        </p:spPr>
      </p:pic>
      <p:sp>
        <p:nvSpPr>
          <p:cNvPr id="635" name="Google Shape;635;p41"/>
          <p:cNvSpPr txBox="1"/>
          <p:nvPr/>
        </p:nvSpPr>
        <p:spPr>
          <a:xfrm>
            <a:off x="324852" y="3940076"/>
            <a:ext cx="6367496"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Gill Sans"/>
              <a:buNone/>
            </a:pPr>
            <a:r>
              <a:rPr lang="en-US" sz="2400">
                <a:solidFill>
                  <a:schemeClr val="dk1"/>
                </a:solidFill>
                <a:latin typeface="Gill Sans"/>
                <a:ea typeface="Gill Sans"/>
                <a:cs typeface="Gill Sans"/>
                <a:sym typeface="Gill Sans"/>
              </a:rPr>
              <a:t>NOTE: </a:t>
            </a:r>
            <a:br>
              <a:rPr lang="en-US" sz="2400">
                <a:solidFill>
                  <a:schemeClr val="dk1"/>
                </a:solidFill>
                <a:latin typeface="Gill Sans"/>
                <a:ea typeface="Gill Sans"/>
                <a:cs typeface="Gill Sans"/>
                <a:sym typeface="Gill Sans"/>
              </a:rPr>
            </a:br>
            <a:r>
              <a:rPr lang="en-US" sz="2400">
                <a:solidFill>
                  <a:schemeClr val="dk1"/>
                </a:solidFill>
                <a:latin typeface="Gill Sans"/>
                <a:ea typeface="Gill Sans"/>
                <a:cs typeface="Gill Sans"/>
                <a:sym typeface="Gill Sans"/>
              </a:rPr>
              <a:t>On imshow(), matplotlib will normalize the input e.g., map the lowest value to 0 and highest to 1.</a:t>
            </a:r>
            <a:br>
              <a:rPr lang="en-US" sz="2400">
                <a:solidFill>
                  <a:schemeClr val="dk1"/>
                </a:solidFill>
                <a:latin typeface="Gill Sans"/>
                <a:ea typeface="Gill Sans"/>
                <a:cs typeface="Gill Sans"/>
                <a:sym typeface="Gill Sans"/>
              </a:rPr>
            </a:br>
            <a:r>
              <a:rPr lang="en-US" sz="2400">
                <a:solidFill>
                  <a:schemeClr val="dk1"/>
                </a:solidFill>
                <a:latin typeface="Gill Sans"/>
                <a:ea typeface="Gill Sans"/>
                <a:cs typeface="Gill Sans"/>
                <a:sym typeface="Gill Sans"/>
              </a:rPr>
              <a:t>Even though we multiplied by 0.5, the overall brightness will be the same.</a:t>
            </a:r>
            <a:br>
              <a:rPr lang="en-US" sz="2400">
                <a:solidFill>
                  <a:schemeClr val="dk1"/>
                </a:solidFill>
                <a:latin typeface="Gill Sans"/>
                <a:ea typeface="Gill Sans"/>
                <a:cs typeface="Gill Sans"/>
                <a:sym typeface="Gill Sans"/>
              </a:rPr>
            </a:br>
            <a:r>
              <a:rPr lang="en-US" sz="2400">
                <a:solidFill>
                  <a:schemeClr val="dk1"/>
                </a:solidFill>
                <a:latin typeface="Gill Sans"/>
                <a:ea typeface="Gill Sans"/>
                <a:cs typeface="Gill Sans"/>
                <a:sym typeface="Gill Sans"/>
              </a:rPr>
              <a:t>To fix, add vmin and vmax bounds to imshow().</a:t>
            </a:r>
            <a:endParaRPr/>
          </a:p>
        </p:txBody>
      </p:sp>
      <p:sp>
        <p:nvSpPr>
          <p:cNvPr id="636" name="Google Shape;636;p41"/>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42"/>
          <p:cNvSpPr txBox="1"/>
          <p:nvPr>
            <p:ph idx="1" type="body"/>
          </p:nvPr>
        </p:nvSpPr>
        <p:spPr>
          <a:xfrm>
            <a:off x="324852" y="597878"/>
            <a:ext cx="11542295" cy="589499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latin typeface="Consolas"/>
                <a:ea typeface="Consolas"/>
                <a:cs typeface="Consolas"/>
                <a:sym typeface="Consolas"/>
              </a:rPr>
              <a:t>&gt;&gt;&gt; from matplotlib import pyplot as p</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I = r.rand(256,256)</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p.imshow(I</a:t>
            </a:r>
            <a:r>
              <a:rPr lang="en-US" sz="3200">
                <a:latin typeface="Consolas"/>
                <a:ea typeface="Consolas"/>
                <a:cs typeface="Consolas"/>
                <a:sym typeface="Consolas"/>
              </a:rPr>
              <a:t>, cmap=‘gray’</a:t>
            </a:r>
            <a:r>
              <a:rPr lang="en-US">
                <a:latin typeface="Consolas"/>
                <a:ea typeface="Consolas"/>
                <a:cs typeface="Consolas"/>
                <a:sym typeface="Consolas"/>
              </a:rPr>
              <a:t>)</a:t>
            </a:r>
            <a:endParaRPr/>
          </a:p>
          <a:p>
            <a:pPr indent="0" lvl="0" marL="0" rtl="0" algn="l">
              <a:lnSpc>
                <a:spcPct val="90000"/>
              </a:lnSpc>
              <a:spcBef>
                <a:spcPts val="1000"/>
              </a:spcBef>
              <a:spcAft>
                <a:spcPts val="0"/>
              </a:spcAft>
              <a:buClr>
                <a:schemeClr val="dk1"/>
              </a:buClr>
              <a:buSzPts val="3200"/>
              <a:buNone/>
            </a:pPr>
            <a:r>
              <a:rPr lang="en-US">
                <a:latin typeface="Consolas"/>
                <a:ea typeface="Consolas"/>
                <a:cs typeface="Consolas"/>
                <a:sym typeface="Consolas"/>
              </a:rPr>
              <a:t>&gt;&gt;&gt; p.show()</a:t>
            </a:r>
            <a:endParaRPr/>
          </a:p>
        </p:txBody>
      </p:sp>
      <p:sp>
        <p:nvSpPr>
          <p:cNvPr id="643" name="Google Shape;643;p42"/>
          <p:cNvSpPr txBox="1"/>
          <p:nvPr>
            <p:ph idx="12" type="sldNum"/>
          </p:nvPr>
        </p:nvSpPr>
        <p:spPr>
          <a:xfrm>
            <a:off x="9448800" y="6646985"/>
            <a:ext cx="2743200" cy="21101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82</a:t>
            </a:r>
            <a:endParaRPr/>
          </a:p>
        </p:txBody>
      </p:sp>
      <p:pic>
        <p:nvPicPr>
          <p:cNvPr id="644" name="Google Shape;644;p42"/>
          <p:cNvPicPr preferRelativeResize="0"/>
          <p:nvPr/>
        </p:nvPicPr>
        <p:blipFill rotWithShape="1">
          <a:blip r:embed="rId3">
            <a:alphaModFix/>
          </a:blip>
          <a:srcRect b="0" l="0" r="0" t="0"/>
          <a:stretch/>
        </p:blipFill>
        <p:spPr>
          <a:xfrm>
            <a:off x="7010402" y="2089906"/>
            <a:ext cx="4443600" cy="4447031"/>
          </a:xfrm>
          <a:prstGeom prst="rect">
            <a:avLst/>
          </a:prstGeom>
          <a:noFill/>
          <a:ln>
            <a:noFill/>
          </a:ln>
        </p:spPr>
      </p:pic>
      <p:sp>
        <p:nvSpPr>
          <p:cNvPr id="645" name="Google Shape;645;p42"/>
          <p:cNvSpPr txBox="1"/>
          <p:nvPr/>
        </p:nvSpPr>
        <p:spPr>
          <a:xfrm>
            <a:off x="1828800" y="4313421"/>
            <a:ext cx="28956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chemeClr val="dk1"/>
                </a:solidFill>
                <a:latin typeface="Gill Sans"/>
                <a:ea typeface="Gill Sans"/>
                <a:cs typeface="Gill Sans"/>
                <a:sym typeface="Gill Sans"/>
              </a:rPr>
              <a:t>Is it an image?</a:t>
            </a:r>
            <a:endParaRPr/>
          </a:p>
        </p:txBody>
      </p:sp>
      <p:sp>
        <p:nvSpPr>
          <p:cNvPr id="646" name="Google Shape;646;p42"/>
          <p:cNvSpPr txBox="1"/>
          <p:nvPr>
            <p:ph idx="2" type="body"/>
          </p:nvPr>
        </p:nvSpPr>
        <p:spPr>
          <a:xfrm>
            <a:off x="0" y="6646863"/>
            <a:ext cx="9448800" cy="21113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888888"/>
              </a:buClr>
              <a:buSzPts val="1200"/>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3"/>
          <p:cNvSpPr txBox="1"/>
          <p:nvPr>
            <p:ph idx="1" type="body"/>
          </p:nvPr>
        </p:nvSpPr>
        <p:spPr>
          <a:xfrm>
            <a:off x="6096000" y="1809750"/>
            <a:ext cx="5199063" cy="32385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Char char="•"/>
            </a:pPr>
            <a:r>
              <a:rPr lang="en-US"/>
              <a:t>Matrix Operations</a:t>
            </a:r>
            <a:endParaRPr/>
          </a:p>
          <a:p>
            <a:pPr indent="-228600" lvl="0" marL="228600" rtl="0" algn="l">
              <a:lnSpc>
                <a:spcPct val="90000"/>
              </a:lnSpc>
              <a:spcBef>
                <a:spcPts val="1000"/>
              </a:spcBef>
              <a:spcAft>
                <a:spcPts val="0"/>
              </a:spcAft>
              <a:buClr>
                <a:schemeClr val="dk1"/>
              </a:buClr>
              <a:buSzPts val="3200"/>
              <a:buChar char="•"/>
            </a:pPr>
            <a:r>
              <a:rPr lang="en-US"/>
              <a:t>Image filtering</a:t>
            </a:r>
            <a:endParaRPr/>
          </a:p>
        </p:txBody>
      </p:sp>
      <p:pic>
        <p:nvPicPr>
          <p:cNvPr descr="C:\Documents and Settings\Derek Hoiem\My Documents\Classes\Spring10 - Computer Vision\figs\einstein.jpg" id="653" name="Google Shape;653;p43"/>
          <p:cNvPicPr preferRelativeResize="0"/>
          <p:nvPr/>
        </p:nvPicPr>
        <p:blipFill rotWithShape="1">
          <a:blip r:embed="rId3">
            <a:alphaModFix/>
          </a:blip>
          <a:srcRect b="0" l="0" r="0" t="0"/>
          <a:stretch/>
        </p:blipFill>
        <p:spPr>
          <a:xfrm>
            <a:off x="6405585" y="3360420"/>
            <a:ext cx="2498673" cy="3200400"/>
          </a:xfrm>
          <a:prstGeom prst="rect">
            <a:avLst/>
          </a:prstGeom>
          <a:noFill/>
          <a:ln>
            <a:noFill/>
          </a:ln>
        </p:spPr>
      </p:pic>
      <p:pic>
        <p:nvPicPr>
          <p:cNvPr descr="C:\Documents and Settings\Derek Hoiem\My Documents\Classes\Spring10 - Computer Vision\figs\einstein_sobel_v.png" id="654" name="Google Shape;654;p43"/>
          <p:cNvPicPr preferRelativeResize="0"/>
          <p:nvPr/>
        </p:nvPicPr>
        <p:blipFill rotWithShape="1">
          <a:blip r:embed="rId4">
            <a:alphaModFix/>
          </a:blip>
          <a:srcRect b="0" l="0" r="0" t="0"/>
          <a:stretch/>
        </p:blipFill>
        <p:spPr>
          <a:xfrm>
            <a:off x="9105975" y="3360420"/>
            <a:ext cx="2498673" cy="3200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SCI 1430">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2022-04-11T01:10:12Z</dcterms:created>
  <dc:creator>Sridhar, Srinath</dc:creator>
</cp:coreProperties>
</file>